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4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069B5-303A-40E3-8A0C-E09F248F9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6BF7F-9D0D-48FD-83CF-168AFC9B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D0202-BE95-4A4E-B784-8F32E91C8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A753B-97F2-44F1-8E7E-AFF5394D1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731582-FA11-4184-AC9E-5E0F5D737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096DF0-92D7-4152-BB46-8106D5410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7BF491-1277-460A-B1B5-7639E19C9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BD409-C2AF-4391-98C8-D9A927CDC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A050E-647D-4735-881A-3DA85F701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8CFFA-E957-42B3-8EB0-D8AC28B65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5A77E-7EFD-4EAC-8E8A-30D6A609F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458" r:id="rId2"/>
    <p:sldLayoutId id="2147499459" r:id="rId3"/>
    <p:sldLayoutId id="2147499460" r:id="rId4"/>
    <p:sldLayoutId id="2147499461" r:id="rId5"/>
    <p:sldLayoutId id="2147499462" r:id="rId6"/>
    <p:sldLayoutId id="2147499463" r:id="rId7"/>
    <p:sldLayoutId id="2147499464" r:id="rId8"/>
    <p:sldLayoutId id="2147499465" r:id="rId9"/>
    <p:sldLayoutId id="2147499466" r:id="rId10"/>
    <p:sldLayoutId id="214749946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26" Type="http://schemas.openxmlformats.org/officeDocument/2006/relationships/tags" Target="../tags/tag135.xml" /><Relationship Id="rId27" Type="http://schemas.openxmlformats.org/officeDocument/2006/relationships/tags" Target="../tags/tag136.xml" /><Relationship Id="rId28" Type="http://schemas.openxmlformats.org/officeDocument/2006/relationships/tags" Target="../tags/tag137.xml" /><Relationship Id="rId29" Type="http://schemas.openxmlformats.org/officeDocument/2006/relationships/tags" Target="../tags/tag138.xml" /><Relationship Id="rId3" Type="http://schemas.openxmlformats.org/officeDocument/2006/relationships/tags" Target="../tags/tag112.xml" /><Relationship Id="rId30" Type="http://schemas.openxmlformats.org/officeDocument/2006/relationships/tags" Target="../tags/tag139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75116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阅读财务报表的方法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财务报表基础知识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阅读财务报表的步骤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财务报表分析的方法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阅读财务报表的注意事项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财务报表基础知识</a:t>
            </a:r>
            <a:endParaRPr lang="zh-CN" altLang="en-US"/>
          </a:p>
        </p:txBody>
      </p:sp>
      <p:sp>
        <p:nvSpPr>
          <p:cNvPr id="10488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财务报表的构成</a:t>
            </a:r>
            <a:endParaRPr lang="zh-CN" altLang="en-US"/>
          </a:p>
        </p:txBody>
      </p:sp>
      <p:sp>
        <p:nvSpPr>
          <p:cNvPr id="1048926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28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30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32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34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6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3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4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4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4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6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8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2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资产负债表：反映企业在一定时期的财务状况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所有者权益变动表：反映企业在一定时期的所有者权益变动情况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现金流量表：反映企业在一定时期的现金流量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利润表：反映企业在一定时期的经营成果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财务报表的编制基础</a:t>
            </a:r>
            <a:endParaRPr lang="zh-CN" altLang="en-US"/>
          </a:p>
        </p:txBody>
      </p:sp>
      <p:sp>
        <p:nvSpPr>
          <p:cNvPr id="10490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财务报表包括资产负债表、利润表、现金流量表等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财务报表的编制依据是会计准则和会计制度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财务报表的编制需要遵循真实性、准确性、完整性和及时性原则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财务报表的编制需要经过审计和披露，确保其公允性和透明度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财务报表的作用</a:t>
            </a:r>
            <a:endParaRPr lang="zh-CN" altLang="en-US"/>
          </a:p>
        </p:txBody>
      </p:sp>
      <p:sp>
        <p:nvSpPr>
          <p:cNvPr id="1049062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反映企业经营状况：通过财务报表可以了解企业的盈利能力、偿债能力等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评估企业价值：通过财务报表可以评估企业的价值，为投资决策提供依据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预测企业未来：通过财务报表可以预测企业的未来发展趋势，为制定经营策略提供参考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监督企业经营：通过财务报表可以监督企业的经营活动，及时发现问题并采取措施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财务报表的分类</a:t>
            </a:r>
            <a:endParaRPr lang="zh-CN" altLang="en-US"/>
          </a:p>
        </p:txBody>
      </p:sp>
      <p:sp>
        <p:nvSpPr>
          <p:cNvPr id="10491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资产负债表：反映企业在特定日期的财务状况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现金流量表：反映企业在一定时期的现金流入和流出情况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所有者权益变动表：反映企业在一定时期的所有者权益变动情况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利润表：反映企业在一定时期的经营成果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阅读财务报表的步骤</a:t>
            </a:r>
            <a:endParaRPr lang="zh-CN" altLang="en-US"/>
          </a:p>
        </p:txBody>
      </p:sp>
      <p:sp>
        <p:nvSpPr>
          <p:cNvPr id="10491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了解企业基本情况</a:t>
            </a:r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企业名称、地址、联系方式等基本信息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36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企业性质、规模、行业地位等基本信息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42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企业主要业务、产品、服务等基本信息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48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企业财务状况、盈利能力、偿债能力等基本信息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分析资产负债表</a:t>
            </a:r>
            <a:endParaRPr lang="zh-CN" altLang="en-US"/>
          </a:p>
        </p:txBody>
      </p:sp>
      <p:sp>
        <p:nvSpPr>
          <p:cNvPr id="1049288" name="矩形 3"/>
          <p:cNvSpPr/>
          <p:nvPr>
            <p:custDataLst>
              <p:tags r:id="rId2"/>
            </p:custDataLst>
          </p:nvPr>
        </p:nvSpPr>
        <p:spPr>
          <a:xfrm>
            <a:off x="972637" y="1746347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13"/>
          <p:cNvSpPr/>
          <p:nvPr>
            <p:custDataLst>
              <p:tags r:id="rId3"/>
            </p:custDataLst>
          </p:nvPr>
        </p:nvSpPr>
        <p:spPr>
          <a:xfrm>
            <a:off x="608330" y="1746347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4"/>
          <p:cNvSpPr txBox="1"/>
          <p:nvPr>
            <p:custDataLst>
              <p:tags r:id="rId4"/>
            </p:custDataLst>
          </p:nvPr>
        </p:nvSpPr>
        <p:spPr>
          <a:xfrm>
            <a:off x="1160564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资产负债表的构成：资产、负债、所有者权益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39"/>
          <p:cNvSpPr/>
          <p:nvPr>
            <p:custDataLst>
              <p:tags r:id="rId5"/>
            </p:custDataLst>
          </p:nvPr>
        </p:nvSpPr>
        <p:spPr>
          <a:xfrm>
            <a:off x="972637" y="3220253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5"/>
          <p:cNvSpPr/>
          <p:nvPr>
            <p:custDataLst>
              <p:tags r:id="rId6"/>
            </p:custDataLst>
          </p:nvPr>
        </p:nvSpPr>
        <p:spPr>
          <a:xfrm>
            <a:off x="608330" y="3220253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资产分类：流动资产、非流动资产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12"/>
          <p:cNvSpPr/>
          <p:nvPr>
            <p:custDataLst>
              <p:tags r:id="rId8"/>
            </p:custDataLst>
          </p:nvPr>
        </p:nvSpPr>
        <p:spPr>
          <a:xfrm>
            <a:off x="972637" y="4694159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7"/>
          <p:cNvSpPr/>
          <p:nvPr>
            <p:custDataLst>
              <p:tags r:id="rId9"/>
            </p:custDataLst>
          </p:nvPr>
        </p:nvSpPr>
        <p:spPr>
          <a:xfrm>
            <a:off x="608330" y="4694159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80127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负债分类：流动负债、非流动负债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9"/>
          <p:cNvSpPr/>
          <p:nvPr>
            <p:custDataLst>
              <p:tags r:id="rId11"/>
            </p:custDataLst>
          </p:nvPr>
        </p:nvSpPr>
        <p:spPr>
          <a:xfrm>
            <a:off x="6659169" y="1746347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26"/>
          <p:cNvSpPr/>
          <p:nvPr>
            <p:custDataLst>
              <p:tags r:id="rId12"/>
            </p:custDataLst>
          </p:nvPr>
        </p:nvSpPr>
        <p:spPr>
          <a:xfrm>
            <a:off x="6294862" y="1746347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853459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所有者权益分类：实收资本、资本公积、盈余公积、未分配利润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64"/>
          <p:cNvSpPr/>
          <p:nvPr>
            <p:custDataLst>
              <p:tags r:id="rId14"/>
            </p:custDataLst>
          </p:nvPr>
        </p:nvSpPr>
        <p:spPr>
          <a:xfrm>
            <a:off x="6659169" y="3220253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65"/>
          <p:cNvSpPr/>
          <p:nvPr>
            <p:custDataLst>
              <p:tags r:id="rId15"/>
            </p:custDataLst>
          </p:nvPr>
        </p:nvSpPr>
        <p:spPr>
          <a:xfrm>
            <a:off x="6294862" y="3220253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32736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资产负债表的分析方法：比较分析法、趋势分析法、比率分析法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67"/>
          <p:cNvSpPr/>
          <p:nvPr>
            <p:custDataLst>
              <p:tags r:id="rId17"/>
            </p:custDataLst>
          </p:nvPr>
        </p:nvSpPr>
        <p:spPr>
          <a:xfrm>
            <a:off x="6659169" y="4694159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68"/>
          <p:cNvSpPr/>
          <p:nvPr>
            <p:custDataLst>
              <p:tags r:id="rId18"/>
            </p:custDataLst>
          </p:nvPr>
        </p:nvSpPr>
        <p:spPr>
          <a:xfrm>
            <a:off x="6294862" y="4694159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80127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资产负债表的应用：了解企业财务状况、评估企业偿债能力、预测企业未来发展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分析利润表</a:t>
            </a:r>
            <a:endParaRPr lang="zh-CN" altLang="en-US"/>
          </a:p>
        </p:txBody>
      </p:sp>
      <p:sp>
        <p:nvSpPr>
          <p:cNvPr id="1049358" name="对角圆角矩形 52"/>
          <p:cNvSpPr/>
          <p:nvPr>
            <p:custDataLst>
              <p:tags r:id="rId2"/>
            </p:custDataLst>
          </p:nvPr>
        </p:nvSpPr>
        <p:spPr>
          <a:xfrm>
            <a:off x="735337" y="1582497"/>
            <a:ext cx="5131656" cy="124985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53"/>
          <p:cNvSpPr/>
          <p:nvPr>
            <p:custDataLst>
              <p:tags r:id="rId3"/>
            </p:custDataLst>
          </p:nvPr>
        </p:nvSpPr>
        <p:spPr>
          <a:xfrm>
            <a:off x="735337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54"/>
          <p:cNvSpPr/>
          <p:nvPr>
            <p:custDataLst>
              <p:tags r:id="rId4"/>
            </p:custDataLst>
          </p:nvPr>
        </p:nvSpPr>
        <p:spPr>
          <a:xfrm>
            <a:off x="1249290" y="1453525"/>
            <a:ext cx="77383" cy="1289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56"/>
          <p:cNvSpPr txBox="1"/>
          <p:nvPr>
            <p:custDataLst>
              <p:tags r:id="rId5"/>
            </p:custDataLst>
          </p:nvPr>
        </p:nvSpPr>
        <p:spPr>
          <a:xfrm>
            <a:off x="1282822" y="1634730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利润表的结构：包括营业收入、营业成本、营业利润、利润总额、净利润等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9"/>
          <p:cNvSpPr/>
          <p:nvPr>
            <p:custDataLst>
              <p:tags r:id="rId6"/>
            </p:custDataLst>
          </p:nvPr>
        </p:nvSpPr>
        <p:spPr>
          <a:xfrm>
            <a:off x="6318526" y="1582497"/>
            <a:ext cx="5131656" cy="124985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10"/>
          <p:cNvSpPr/>
          <p:nvPr>
            <p:custDataLst>
              <p:tags r:id="rId7"/>
            </p:custDataLst>
          </p:nvPr>
        </p:nvSpPr>
        <p:spPr>
          <a:xfrm>
            <a:off x="6318526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11"/>
          <p:cNvSpPr/>
          <p:nvPr>
            <p:custDataLst>
              <p:tags r:id="rId8"/>
            </p:custDataLst>
          </p:nvPr>
        </p:nvSpPr>
        <p:spPr>
          <a:xfrm>
            <a:off x="6831833" y="1453525"/>
            <a:ext cx="77383" cy="1289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12"/>
          <p:cNvSpPr txBox="1"/>
          <p:nvPr>
            <p:custDataLst>
              <p:tags r:id="rId9"/>
            </p:custDataLst>
          </p:nvPr>
        </p:nvSpPr>
        <p:spPr>
          <a:xfrm>
            <a:off x="6865366" y="1641179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营业利润：营业收入减去营业成本得到的利润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5"/>
          <p:cNvSpPr/>
          <p:nvPr>
            <p:custDataLst>
              <p:tags r:id="rId10"/>
            </p:custDataLst>
          </p:nvPr>
        </p:nvSpPr>
        <p:spPr>
          <a:xfrm>
            <a:off x="735337" y="3281055"/>
            <a:ext cx="5131656" cy="124985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6"/>
          <p:cNvSpPr/>
          <p:nvPr>
            <p:custDataLst>
              <p:tags r:id="rId11"/>
            </p:custDataLst>
          </p:nvPr>
        </p:nvSpPr>
        <p:spPr>
          <a:xfrm>
            <a:off x="735337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7"/>
          <p:cNvSpPr/>
          <p:nvPr>
            <p:custDataLst>
              <p:tags r:id="rId12"/>
            </p:custDataLst>
          </p:nvPr>
        </p:nvSpPr>
        <p:spPr>
          <a:xfrm>
            <a:off x="1249290" y="3152083"/>
            <a:ext cx="77383" cy="1289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13"/>
            </p:custDataLst>
          </p:nvPr>
        </p:nvSpPr>
        <p:spPr>
          <a:xfrm>
            <a:off x="1282822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营业收入：公司销售产品或提供服务获得的收入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对角圆角矩形 14"/>
          <p:cNvSpPr/>
          <p:nvPr>
            <p:custDataLst>
              <p:tags r:id="rId14"/>
            </p:custDataLst>
          </p:nvPr>
        </p:nvSpPr>
        <p:spPr>
          <a:xfrm>
            <a:off x="6318526" y="3281055"/>
            <a:ext cx="5131656" cy="124985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18"/>
          <p:cNvSpPr/>
          <p:nvPr>
            <p:custDataLst>
              <p:tags r:id="rId15"/>
            </p:custDataLst>
          </p:nvPr>
        </p:nvSpPr>
        <p:spPr>
          <a:xfrm>
            <a:off x="6318526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19"/>
          <p:cNvSpPr/>
          <p:nvPr>
            <p:custDataLst>
              <p:tags r:id="rId16"/>
            </p:custDataLst>
          </p:nvPr>
        </p:nvSpPr>
        <p:spPr>
          <a:xfrm>
            <a:off x="6831833" y="3152083"/>
            <a:ext cx="77383" cy="1289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20"/>
          <p:cNvSpPr txBox="1"/>
          <p:nvPr>
            <p:custDataLst>
              <p:tags r:id="rId17"/>
            </p:custDataLst>
          </p:nvPr>
        </p:nvSpPr>
        <p:spPr>
          <a:xfrm>
            <a:off x="6865366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利润总额：营业利润加上其他业务利润、投资收益等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15"/>
          <p:cNvSpPr/>
          <p:nvPr>
            <p:custDataLst>
              <p:tags r:id="rId18"/>
            </p:custDataLst>
          </p:nvPr>
        </p:nvSpPr>
        <p:spPr>
          <a:xfrm>
            <a:off x="735337" y="4979613"/>
            <a:ext cx="5131656" cy="124985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16"/>
          <p:cNvSpPr/>
          <p:nvPr>
            <p:custDataLst>
              <p:tags r:id="rId19"/>
            </p:custDataLst>
          </p:nvPr>
        </p:nvSpPr>
        <p:spPr>
          <a:xfrm>
            <a:off x="735337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17"/>
          <p:cNvSpPr/>
          <p:nvPr>
            <p:custDataLst>
              <p:tags r:id="rId20"/>
            </p:custDataLst>
          </p:nvPr>
        </p:nvSpPr>
        <p:spPr>
          <a:xfrm>
            <a:off x="1249290" y="4845483"/>
            <a:ext cx="77383" cy="1289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27"/>
          <p:cNvSpPr txBox="1"/>
          <p:nvPr>
            <p:custDataLst>
              <p:tags r:id="rId21"/>
            </p:custDataLst>
          </p:nvPr>
        </p:nvSpPr>
        <p:spPr>
          <a:xfrm>
            <a:off x="1282822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营业成本：公司生产产品或提供服务所发生的成本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22"/>
          <p:cNvSpPr/>
          <p:nvPr>
            <p:custDataLst>
              <p:tags r:id="rId22"/>
            </p:custDataLst>
          </p:nvPr>
        </p:nvSpPr>
        <p:spPr>
          <a:xfrm>
            <a:off x="6318526" y="4979613"/>
            <a:ext cx="5131656" cy="124985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23"/>
          <p:cNvSpPr/>
          <p:nvPr>
            <p:custDataLst>
              <p:tags r:id="rId23"/>
            </p:custDataLst>
          </p:nvPr>
        </p:nvSpPr>
        <p:spPr>
          <a:xfrm>
            <a:off x="6318526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24"/>
          <p:cNvSpPr/>
          <p:nvPr>
            <p:custDataLst>
              <p:tags r:id="rId24"/>
            </p:custDataLst>
          </p:nvPr>
        </p:nvSpPr>
        <p:spPr>
          <a:xfrm>
            <a:off x="6831833" y="4845483"/>
            <a:ext cx="77383" cy="1289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25"/>
          <p:cNvSpPr txBox="1"/>
          <p:nvPr>
            <p:custDataLst>
              <p:tags r:id="rId25"/>
            </p:custDataLst>
          </p:nvPr>
        </p:nvSpPr>
        <p:spPr>
          <a:xfrm>
            <a:off x="6865366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净利润：利润总额减去所得税费用得到的利润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https://d.book118.com/178075116103006023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阅读财务报表的方法</vt:lpstr>
      <vt:lpstr>目录</vt:lpstr>
      <vt:lpstr>添加章节标题</vt:lpstr>
      <vt:lpstr>财务报表基础知识</vt:lpstr>
      <vt:lpstr>财务报表的构成</vt:lpstr>
      <vt:lpstr>财务报表的编制基础</vt:lpstr>
      <vt:lpstr>财务报表的作用</vt:lpstr>
      <vt:lpstr>财务报表的分类</vt:lpstr>
      <vt:lpstr>阅读财务报表的步骤</vt:lpstr>
      <vt:lpstr>了解企业基本情况</vt:lpstr>
      <vt:lpstr>分析资产负债表</vt:lpstr>
      <vt:lpstr>分析利润表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2024-08-30T08:04:29.160</cp:lastPrinted>
  <dcterms:created xsi:type="dcterms:W3CDTF">2024-08-30T00:04:29Z</dcterms:created>
  <dcterms:modified xsi:type="dcterms:W3CDTF">2024-08-30T00:04:31Z</dcterms:modified>
</cp:coreProperties>
</file>