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1AC53E-EE13-45B6-819F-BA22AB20B7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555D90-369A-4F42-BDDA-F1740EFFE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E5B06E-A5D1-408C-9B18-87833702B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CD617B-BDF9-4322-B69D-643C25CD41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46B257-7DA7-4CF1-BDC8-D803591B6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5334F0-149C-484A-B60A-A6A9B3756A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CAC671-1B62-48C4-A697-73ACA8CF1D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0F8900-2173-4BB5-8DD1-CE9DDC8C5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B53AEE-B6DB-48F8-A756-0239038081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E172F-0BD9-4E29-9AF1-D785FCCAB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B14B7-8F95-4BE4-BAB0-E2E4AAB90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7711304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氮化镓电子器件的制备工艺优化及表征</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优化MOCVD生长条件，提高GaN器件性能
 采用自由电子激光刻蚀，实现高精度器件加工
 研究不同退火工艺对GaN器件电学性能影响
 利用超快速热激励技术，探测氮化镓器件动态行为
 开展氮化镓器件的可靠性测试和失效分析
 研究缺陷对氮化镓电子器件性能的作用机制
 探索氮化镓电子器件在高频、高功率领域的应用
 开发氮化镓电子器件的计算机辅助设计工具</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优化MOCVD生长条件，提高GaN器件性能</a:t>
            </a:r>
          </a:p>
        </p:txBody>
      </p:sp>
      <p:sp>
        <p:nvSpPr>
          <p:cNvPr id="3" name="Subtitle 2"/>
          <p:cNvSpPr>
            <a:spLocks noGrp="1"/>
          </p:cNvSpPr>
          <p:nvPr>
            <p:ph type="subTitle" idx="1"/>
          </p:nvPr>
        </p:nvSpPr>
        <p:spPr/>
        <p:txBody>
          <a:bodyPr/>
          <a:lstStyle/>
          <a:p>
            <a:r>
              <a:t>氮化镓电子器件的制备工艺优化及表征</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优化MOCVD生长条件，提高GaN器件性能</a:t>
            </a:r>
          </a:p>
        </p:txBody>
      </p:sp>
      <p:sp>
        <p:nvSpPr>
          <p:cNvPr id="3" name="Content Placeholder 2"/>
          <p:cNvSpPr>
            <a:spLocks noGrp="1"/>
          </p:cNvSpPr>
          <p:nvPr>
            <p:ph sz="half" idx="2"/>
          </p:nvPr>
        </p:nvSpPr>
        <p:spPr/>
        <p:txBody>
          <a:bodyPr/>
          <a:lstStyle/>
          <a:p>
            <a:r>
              <a:t>1. 降低生长温度可有效减少晶体缺陷、提高GaN层质量。降低生长温度，可以减少GaN层中的杂质和缺陷。同时，降低生长温度可以减少GaN层中的应力，从而提高器件性能。</a:t>
            </a:r>
          </a:p>
          <a:p>
            <a:r>
              <a:t>2. 降低生长温度可减小器件漏电流和提高击穿电压。降低生长温度，可以减少GaN层中的陷阱态，从而减小器件漏电流。同时，降低生长温度可以提高GaN层的结晶质量，从而提高击穿电压。</a:t>
            </a:r>
          </a:p>
          <a:p>
            <a:r>
              <a:t>3. 降低生长温度可提高器件的射频性能。降低生长温度，可以减少GaN层中的表面粗糙度，从而提高器件的射频性能。同时，降低生长温度可以减少器件中的寄生电容和寄生电感，从而提高器件的射频性能。</a:t>
            </a:r>
          </a:p>
        </p:txBody>
      </p:sp>
      <p:sp>
        <p:nvSpPr>
          <p:cNvPr id="4" name="Text Placeholder 3"/>
          <p:cNvSpPr>
            <a:spLocks noGrp="1"/>
          </p:cNvSpPr>
          <p:nvPr>
            <p:ph type="body" idx="3"/>
          </p:nvPr>
        </p:nvSpPr>
        <p:spPr/>
        <p:txBody>
          <a:bodyPr/>
          <a:lstStyle/>
          <a:p>
            <a:r>
              <a:t>优化N2/H2比以提高GaN器件性能</a:t>
            </a:r>
          </a:p>
        </p:txBody>
      </p:sp>
      <p:sp>
        <p:nvSpPr>
          <p:cNvPr id="5" name="Content Placeholder 4"/>
          <p:cNvSpPr>
            <a:spLocks noGrp="1"/>
          </p:cNvSpPr>
          <p:nvPr>
            <p:ph sz="half" idx="4"/>
          </p:nvPr>
        </p:nvSpPr>
        <p:spPr/>
        <p:txBody>
          <a:bodyPr/>
          <a:lstStyle/>
          <a:p>
            <a:r>
              <a:t>1. 优化N2/H2比可调控GaN层的生长速率和掺杂浓度。优化N2/H2比，可以控制GaN层的生长速率和掺杂浓度。通过调节N2/H2比，可以获得所需的GaN层厚度和掺杂浓度，从而提高器件性能。</a:t>
            </a:r>
          </a:p>
          <a:p>
            <a:r>
              <a:t>2. 优化N2/H2比可降低GaN层的缺陷密度。优化N2/H2比，可以减少GaN层中的缺陷密度。通过调节N2/H2比，可以获得低缺陷密度的GaN层，从而提高器件性能。</a:t>
            </a:r>
          </a:p>
          <a:p>
            <a:r>
              <a:t>3. 优化N2/H2比可提高GaN器件的击穿电压。优化N2/H2比，可以提高GaN器件的击穿电压。通过调节N2/H2比，可以获得高击穿电压的GaN器件，从而提高器件性能。</a:t>
            </a:r>
          </a:p>
        </p:txBody>
      </p:sp>
      <p:sp>
        <p:nvSpPr>
          <p:cNvPr id="6" name="Text Placeholder 5"/>
          <p:cNvSpPr>
            <a:spLocks noGrp="1"/>
          </p:cNvSpPr>
          <p:nvPr>
            <p:ph type="body" idx="1"/>
          </p:nvPr>
        </p:nvSpPr>
        <p:spPr/>
        <p:txBody>
          <a:bodyPr/>
          <a:lstStyle/>
          <a:p>
            <a:r>
              <a:t>降低生长温度以提高GaN器件性能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优化MOCVD生长条件，提高GaN器件性能</a:t>
            </a:r>
          </a:p>
        </p:txBody>
      </p:sp>
      <p:sp>
        <p:nvSpPr>
          <p:cNvPr id="3" name="Text Placeholder 2"/>
          <p:cNvSpPr>
            <a:spLocks noGrp="1"/>
          </p:cNvSpPr>
          <p:nvPr>
            <p:ph type="body" idx="1"/>
          </p:nvPr>
        </p:nvSpPr>
        <p:spPr/>
        <p:txBody>
          <a:bodyPr/>
          <a:lstStyle/>
          <a:p>
            <a:r>
              <a:t>优化Ga/N比以提高GaN器件性能</a:t>
            </a:r>
          </a:p>
        </p:txBody>
      </p:sp>
      <p:sp>
        <p:nvSpPr>
          <p:cNvPr id="4" name="Content Placeholder 3"/>
          <p:cNvSpPr>
            <a:spLocks noGrp="1"/>
          </p:cNvSpPr>
          <p:nvPr>
            <p:ph sz="half" idx="2"/>
          </p:nvPr>
        </p:nvSpPr>
        <p:spPr/>
        <p:txBody>
          <a:bodyPr/>
          <a:lstStyle/>
          <a:p>
            <a:r>
              <a:t>1. 优化Ga/N比可控制GaN层的生长速率和掺杂浓度。优化Ga/N比，可以控制GaN层的生长速率和掺杂浓度。通过调节Ga/N比，可以获得所需的GaN层厚度和掺杂浓度，从而提高器件性能。</a:t>
            </a:r>
          </a:p>
          <a:p>
            <a:r>
              <a:t>2. 优化Ga/N比可降低GaN层的缺陷密度。优化Ga/N比，可以减少GaN层中的缺陷密度。通过调节Ga/N比，可以获得低缺陷密度的GaN层，从而提高器件性能。</a:t>
            </a:r>
          </a:p>
          <a:p>
            <a:r>
              <a:t>3. 优化Ga/N比可提高GaN器件的击穿电压。优化Ga/N比，可以提高GaN器件的击穿电压。通过调节Ga/N比，可以获得高击穿电压的GaN器件，从而提高器件性能。</a:t>
            </a:r>
          </a:p>
        </p:txBody>
      </p:sp>
      <p:sp>
        <p:nvSpPr>
          <p:cNvPr id="5" name="Text Placeholder 4"/>
          <p:cNvSpPr>
            <a:spLocks noGrp="1"/>
          </p:cNvSpPr>
          <p:nvPr>
            <p:ph type="body" idx="3"/>
          </p:nvPr>
        </p:nvSpPr>
        <p:spPr/>
        <p:txBody>
          <a:bodyPr/>
          <a:lstStyle/>
          <a:p>
            <a:r>
              <a:t>优化缓冲层厚度以提高GaN器件性能</a:t>
            </a:r>
          </a:p>
        </p:txBody>
      </p:sp>
      <p:sp>
        <p:nvSpPr>
          <p:cNvPr id="6" name="Content Placeholder 5"/>
          <p:cNvSpPr>
            <a:spLocks noGrp="1"/>
          </p:cNvSpPr>
          <p:nvPr>
            <p:ph sz="half" idx="4"/>
          </p:nvPr>
        </p:nvSpPr>
        <p:spPr/>
        <p:txBody>
          <a:bodyPr/>
          <a:lstStyle/>
          <a:p>
            <a:r>
              <a:t>1. 优化缓冲层厚度可降低GaN器件的漏电流。优化缓冲层厚度，可以降低GaN器件的漏电流。通过调节缓冲层厚度，可以获得低漏电流的GaN器件，从而提高器件性能。</a:t>
            </a:r>
          </a:p>
          <a:p>
            <a:r>
              <a:t>2. 优化缓冲层厚度可提高GaN器件的击穿电压。优化缓冲层厚度，可以提高GaN器件的击穿电压。通过调节缓冲层厚度，可以获得高击穿电压的GaN器件，从而提高器件性能。</a:t>
            </a:r>
          </a:p>
          <a:p>
            <a:r>
              <a:t>3. 优化缓冲层厚度可提高GaN器件的射频性能。优化缓冲层厚度，可以提高GaN器件的射频性能。通过调节缓冲层厚度，可以获得高射频性能的GaN器件，从而提高器件性能。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优化MOCVD生长条件，提高GaN器件性能</a:t>
            </a:r>
          </a:p>
        </p:txBody>
      </p:sp>
      <p:sp>
        <p:nvSpPr>
          <p:cNvPr id="3" name="Text Placeholder 2"/>
          <p:cNvSpPr>
            <a:spLocks noGrp="1"/>
          </p:cNvSpPr>
          <p:nvPr>
            <p:ph type="body" idx="1"/>
          </p:nvPr>
        </p:nvSpPr>
        <p:spPr/>
        <p:txBody>
          <a:bodyPr/>
          <a:lstStyle/>
          <a:p>
            <a:r>
              <a:t>优化退火工艺以提高GaN器件性能</a:t>
            </a:r>
          </a:p>
        </p:txBody>
      </p:sp>
      <p:sp>
        <p:nvSpPr>
          <p:cNvPr id="4" name="Content Placeholder 3"/>
          <p:cNvSpPr>
            <a:spLocks noGrp="1"/>
          </p:cNvSpPr>
          <p:nvPr>
            <p:ph sz="half" idx="2"/>
          </p:nvPr>
        </p:nvSpPr>
        <p:spPr/>
        <p:txBody>
          <a:bodyPr/>
          <a:lstStyle/>
          <a:p>
            <a:r>
              <a:t>1. 优化退火工艺可降低GaN器件的缺陷密度。优化退火工艺，可以减少GaN器件中的缺陷密度。通过调节退火温度、退火时间和退火气氛，可以获得低缺陷密度的GaN器件，从而提高器件性能。</a:t>
            </a:r>
          </a:p>
          <a:p>
            <a:r>
              <a:t>2. 优化退火工艺可提高GaN器件的击穿电压。优化退火工艺，可以提高GaN器件的击穿电压。通过调节退火温度、退火时间和退火气氛，可以获得高击穿电压的GaN器件，从而提高器件性能。</a:t>
            </a:r>
          </a:p>
          <a:p>
            <a:r>
              <a:t>3. 优化退火工艺可提高GaN器件的射频性能。优化退火工艺，可以提高GaN器件的射频性能。通过调节退火温度、退火时间和退火气氛，可以获得高射频性能的GaN器件，从而提高器件性能。</a:t>
            </a:r>
          </a:p>
        </p:txBody>
      </p:sp>
      <p:sp>
        <p:nvSpPr>
          <p:cNvPr id="5" name="Text Placeholder 4"/>
          <p:cNvSpPr>
            <a:spLocks noGrp="1"/>
          </p:cNvSpPr>
          <p:nvPr>
            <p:ph type="body" idx="3"/>
          </p:nvPr>
        </p:nvSpPr>
        <p:spPr/>
        <p:txBody>
          <a:bodyPr/>
          <a:lstStyle/>
          <a:p>
            <a:r>
              <a:t>优化器件结构以提高GaN器件性能</a:t>
            </a:r>
          </a:p>
        </p:txBody>
      </p:sp>
      <p:sp>
        <p:nvSpPr>
          <p:cNvPr id="6" name="Content Placeholder 5"/>
          <p:cNvSpPr>
            <a:spLocks noGrp="1"/>
          </p:cNvSpPr>
          <p:nvPr>
            <p:ph sz="half" idx="4"/>
          </p:nvPr>
        </p:nvSpPr>
        <p:spPr/>
        <p:txBody>
          <a:bodyPr/>
          <a:lstStyle/>
          <a:p>
            <a:r>
              <a:t>1. 优化器件结构可降低GaN器件的漏电流。优化器件结构，可以降低GaN器件的漏电流。通过调整器件结构，可以获得低漏电流的GaN器件，从而提高器件性能。</a:t>
            </a:r>
          </a:p>
          <a:p>
            <a:r>
              <a:t>2. 优化器件结构可提高GaN器件的击穿电压。优化器件结构，可以提高GaN器件的击穿电压。通过调整器件结构，可以获得高击穿电压的GaN器件，从而提高器件性能。</a:t>
            </a:r>
          </a:p>
          <a:p>
            <a:r>
              <a:t>3. 优化器件结构可提高GaN器件的射频性能。优化器件结构，可以提高GaN器件的射频性能。通过调整器件结构，可以获得高射频性能的GaN器件，从而提高器件性能。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采用自由电子激光刻蚀，实现高精度器件加工</a:t>
            </a:r>
          </a:p>
        </p:txBody>
      </p:sp>
      <p:sp>
        <p:nvSpPr>
          <p:cNvPr id="3" name="Subtitle 2"/>
          <p:cNvSpPr>
            <a:spLocks noGrp="1"/>
          </p:cNvSpPr>
          <p:nvPr>
            <p:ph type="subTitle" idx="1"/>
          </p:nvPr>
        </p:nvSpPr>
        <p:spPr/>
        <p:txBody>
          <a:bodyPr/>
          <a:lstStyle/>
          <a:p>
            <a:r>
              <a:t>氮化镓电子器件的制备工艺优化及表征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采用自由电子激光刻蚀，实现高精度器件加工</a:t>
            </a:r>
          </a:p>
        </p:txBody>
      </p:sp>
      <p:sp>
        <p:nvSpPr>
          <p:cNvPr id="3" name="Text Placeholder 2"/>
          <p:cNvSpPr>
            <a:spLocks noGrp="1"/>
          </p:cNvSpPr>
          <p:nvPr>
            <p:ph type="body" idx="1"/>
          </p:nvPr>
        </p:nvSpPr>
        <p:spPr/>
        <p:txBody>
          <a:bodyPr/>
          <a:lstStyle/>
          <a:p>
            <a:r>
              <a:t>自由电子激光刻蚀简介</a:t>
            </a:r>
          </a:p>
        </p:txBody>
      </p:sp>
      <p:sp>
        <p:nvSpPr>
          <p:cNvPr id="4" name="Content Placeholder 3"/>
          <p:cNvSpPr>
            <a:spLocks noGrp="1"/>
          </p:cNvSpPr>
          <p:nvPr>
            <p:ph sz="half" idx="2"/>
          </p:nvPr>
        </p:nvSpPr>
        <p:spPr/>
        <p:txBody>
          <a:bodyPr/>
          <a:lstStyle/>
          <a:p>
            <a:r>
              <a:t>1. 自由电子激光刻蚀（FEL）是一种先进的加工技术，采用波长可调谐的自由电子激光作为刻蚀光源，该原理是通过自由电子在周期性磁场中偏转，在特定条件下激发，产生自由电子激光。</a:t>
            </a:r>
          </a:p>
          <a:p>
            <a:r>
              <a:t>2. 与传统的激光刻蚀技术相比，自由电子激光刻蚀具有许多优势，如波长可调范围广（从远红外到X射线）、脉冲宽度短、能量密度高、方向性好等，这些特点使自由电子激光刻蚀成为高精度器件加工的理想工具。</a:t>
            </a:r>
          </a:p>
          <a:p>
            <a:r>
              <a:t>3. 自由电子激光刻蚀在氮化镓电子器件的加工中具有重要应用前景，可实现对氮化镓材料进行高精度图案化、微结构化和三维结构化加工，满足高集成度、高功率和高效率氮化镓器件的工艺要求。</a:t>
            </a:r>
          </a:p>
        </p:txBody>
      </p:sp>
      <p:sp>
        <p:nvSpPr>
          <p:cNvPr id="5" name="Text Placeholder 4"/>
          <p:cNvSpPr>
            <a:spLocks noGrp="1"/>
          </p:cNvSpPr>
          <p:nvPr>
            <p:ph type="body" idx="3"/>
          </p:nvPr>
        </p:nvSpPr>
        <p:spPr/>
        <p:txBody>
          <a:bodyPr/>
          <a:lstStyle/>
          <a:p>
            <a:r>
              <a:t>自由电子激光刻蚀在氮化镓器件加工中的应用</a:t>
            </a:r>
          </a:p>
        </p:txBody>
      </p:sp>
      <p:sp>
        <p:nvSpPr>
          <p:cNvPr id="6" name="Content Placeholder 5"/>
          <p:cNvSpPr>
            <a:spLocks noGrp="1"/>
          </p:cNvSpPr>
          <p:nvPr>
            <p:ph sz="half" idx="4"/>
          </p:nvPr>
        </p:nvSpPr>
        <p:spPr/>
        <p:txBody>
          <a:bodyPr/>
          <a:lstStyle/>
          <a:p>
            <a:r>
              <a:t>1. 自由电子激光刻蚀广泛应用于氮化镓电子器件的加工，包括功率器件、射频器件、光电子器件等。</a:t>
            </a:r>
          </a:p>
          <a:p>
            <a:r>
              <a:t>2. 在功率器件加工中，自由电子激光刻蚀可用于实现氮化镓晶圆表面形貌的精细控制、器件结构的精密加工和互连层的连接等。</a:t>
            </a:r>
          </a:p>
          <a:p>
            <a:r>
              <a:t>3. 在射频器件加工中，自由电子激光刻蚀可用于实现氮化镓透镜的切割和成型。</a:t>
            </a:r>
          </a:p>
          <a:p>
            <a:r>
              <a:t>4. 在光电子器件加工中，自由电子激光刻蚀可用于实现氮化镓二极管和激光器的精细加工，提高器件性能。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采用自由电子激光刻蚀，实现高精度器件加工</a:t>
            </a:r>
          </a:p>
        </p:txBody>
      </p:sp>
      <p:sp>
        <p:nvSpPr>
          <p:cNvPr id="3" name="Text Placeholder 2"/>
          <p:cNvSpPr>
            <a:spLocks noGrp="1"/>
          </p:cNvSpPr>
          <p:nvPr>
            <p:ph type="body" idx="1"/>
          </p:nvPr>
        </p:nvSpPr>
        <p:spPr/>
        <p:txBody>
          <a:bodyPr/>
          <a:lstStyle/>
          <a:p>
            <a:r>
              <a:t>自由电子激光刻蚀工艺优化</a:t>
            </a:r>
          </a:p>
        </p:txBody>
      </p:sp>
      <p:sp>
        <p:nvSpPr>
          <p:cNvPr id="4" name="Content Placeholder 3"/>
          <p:cNvSpPr>
            <a:spLocks noGrp="1"/>
          </p:cNvSpPr>
          <p:nvPr>
            <p:ph sz="half" idx="2"/>
          </p:nvPr>
        </p:nvSpPr>
        <p:spPr/>
        <p:txBody>
          <a:bodyPr/>
          <a:lstStyle/>
          <a:p>
            <a:r>
              <a:t>1. 自由电子激光刻蚀工艺的优化对于提高氮化镓器件的加工精度和性能至关重要。</a:t>
            </a:r>
          </a:p>
          <a:p>
            <a:r>
              <a:t>2. 自由电子激光刻蚀工艺优化涉及多方面的参数，如激光功率、扫描速度、光斑尺寸、脉冲重复频率等，需要根据不同的加工要求进行调整。</a:t>
            </a:r>
          </a:p>
          <a:p>
            <a:r>
              <a:t>3. 自由电子激光刻蚀工艺优化通常需要使用建模与仿真技术，以预测不同工艺参数对器件性能的影响，并指导工艺优化方向。</a:t>
            </a:r>
          </a:p>
        </p:txBody>
      </p:sp>
      <p:sp>
        <p:nvSpPr>
          <p:cNvPr id="5" name="Text Placeholder 4"/>
          <p:cNvSpPr>
            <a:spLocks noGrp="1"/>
          </p:cNvSpPr>
          <p:nvPr>
            <p:ph type="body" idx="3"/>
          </p:nvPr>
        </p:nvSpPr>
        <p:spPr/>
        <p:txBody>
          <a:bodyPr/>
          <a:lstStyle/>
          <a:p>
            <a:r>
              <a:t>自由电子激光刻蚀工艺表征</a:t>
            </a:r>
          </a:p>
        </p:txBody>
      </p:sp>
      <p:sp>
        <p:nvSpPr>
          <p:cNvPr id="6" name="Content Placeholder 5"/>
          <p:cNvSpPr>
            <a:spLocks noGrp="1"/>
          </p:cNvSpPr>
          <p:nvPr>
            <p:ph sz="half" idx="4"/>
          </p:nvPr>
        </p:nvSpPr>
        <p:spPr/>
        <p:txBody>
          <a:bodyPr/>
          <a:lstStyle/>
          <a:p>
            <a:r>
              <a:t>1. 自由电子激光刻蚀工艺表征对于评估加工效果和工艺优化至关重要。</a:t>
            </a:r>
          </a:p>
          <a:p>
            <a:r>
              <a:t>2. 自由电子激光刻蚀工艺表征通常采用扫描电子显微镜（SEM）、原子力显微镜（AFM）和X射线衍射（XRD）等技术进行。</a:t>
            </a:r>
          </a:p>
          <a:p>
            <a:r>
              <a:t>3. 通过表征结果，可以对氮化镓材料表面形貌、器件结构尺寸和晶体结构等进行分析，评估自由电子激光刻蚀工艺的加工精度和质量。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采用自由电子激光刻蚀，实现高精度器件加工</a:t>
            </a:r>
          </a:p>
        </p:txBody>
      </p:sp>
      <p:sp>
        <p:nvSpPr>
          <p:cNvPr id="3" name="Text Placeholder 2"/>
          <p:cNvSpPr>
            <a:spLocks noGrp="1"/>
          </p:cNvSpPr>
          <p:nvPr>
            <p:ph type="body" idx="1"/>
          </p:nvPr>
        </p:nvSpPr>
        <p:spPr/>
        <p:txBody>
          <a:bodyPr/>
          <a:lstStyle/>
          <a:p>
            <a:r>
              <a:t>自由电子激光刻蚀未来发展趋势</a:t>
            </a:r>
          </a:p>
        </p:txBody>
      </p:sp>
      <p:sp>
        <p:nvSpPr>
          <p:cNvPr id="4" name="Content Placeholder 3"/>
          <p:cNvSpPr>
            <a:spLocks noGrp="1"/>
          </p:cNvSpPr>
          <p:nvPr>
            <p:ph sz="half" idx="2"/>
          </p:nvPr>
        </p:nvSpPr>
        <p:spPr/>
        <p:txBody>
          <a:bodyPr/>
          <a:lstStyle/>
          <a:p>
            <a:r>
              <a:t>1. 自由电子激光刻蚀技术仍处于快速发展阶段，未来将向着更高精度、更高效率和更低成本的方向发展。</a:t>
            </a:r>
          </a:p>
          <a:p>
            <a:r>
              <a:t>2. 自由电子激光刻蚀技术与其他先进加工技术相结合，如纳米压印、微流控等，实现氮化镓器件的高集成度和高性能。</a:t>
            </a:r>
          </a:p>
          <a:p>
            <a:r>
              <a:t>3. 自由电子激光刻蚀技术将更加广泛地应用于氮化镓电子器件的加工，推动氮化镓器件产业的发展和进步。</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研究不同退火工艺对GaN器件电学性能影响</a:t>
            </a:r>
          </a:p>
        </p:txBody>
      </p:sp>
      <p:sp>
        <p:nvSpPr>
          <p:cNvPr id="3" name="Subtitle 2"/>
          <p:cNvSpPr>
            <a:spLocks noGrp="1"/>
          </p:cNvSpPr>
          <p:nvPr>
            <p:ph type="subTitle" idx="1"/>
          </p:nvPr>
        </p:nvSpPr>
        <p:spPr/>
        <p:txBody>
          <a:bodyPr/>
          <a:lstStyle/>
          <a:p>
            <a:r>
              <a:t>氮化镓电子器件的制备工艺优化及表征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研究不同退火工艺对GaN器件电学性能影响</a:t>
            </a:r>
          </a:p>
        </p:txBody>
      </p:sp>
      <p:sp>
        <p:nvSpPr>
          <p:cNvPr id="3" name="Text Placeholder 2"/>
          <p:cNvSpPr>
            <a:spLocks noGrp="1"/>
          </p:cNvSpPr>
          <p:nvPr>
            <p:ph type="body" idx="1"/>
          </p:nvPr>
        </p:nvSpPr>
        <p:spPr/>
        <p:txBody>
          <a:bodyPr/>
          <a:lstStyle/>
          <a:p>
            <a:r>
              <a:t>退火工艺对GaN器件电学性能的影响</a:t>
            </a:r>
          </a:p>
        </p:txBody>
      </p:sp>
      <p:sp>
        <p:nvSpPr>
          <p:cNvPr id="4" name="Content Placeholder 3"/>
          <p:cNvSpPr>
            <a:spLocks noGrp="1"/>
          </p:cNvSpPr>
          <p:nvPr>
            <p:ph sz="half" idx="2"/>
          </p:nvPr>
        </p:nvSpPr>
        <p:spPr/>
        <p:txBody>
          <a:bodyPr/>
          <a:lstStyle/>
          <a:p>
            <a:r>
              <a:t>1. 退火工艺对GaN器件的电学性能至关重要，可有效改善器件的结晶质量、减少缺陷、降低接触电阻、提高载流子迁移率和器件的击穿电压。</a:t>
            </a:r>
          </a:p>
          <a:p>
            <a:r>
              <a:t>2. 退火工艺主要分为快速热退火（RTA）和缓冷退火（SA），其中RTA工艺可以有效地激活掺杂剂，SA工艺可以有效地消除晶格缺陷和优化器件的界面结构。</a:t>
            </a:r>
          </a:p>
          <a:p>
            <a:r>
              <a:t>3. 退火温度和时间是影响GaN器件电学性能的关键因素，不同的退火工艺和参数将导致不同的退火效果，需要根据器件的具体要求进行优化。</a:t>
            </a:r>
          </a:p>
        </p:txBody>
      </p:sp>
      <p:sp>
        <p:nvSpPr>
          <p:cNvPr id="5" name="Text Placeholder 4"/>
          <p:cNvSpPr>
            <a:spLocks noGrp="1"/>
          </p:cNvSpPr>
          <p:nvPr>
            <p:ph type="body" idx="3"/>
          </p:nvPr>
        </p:nvSpPr>
        <p:spPr/>
        <p:txBody>
          <a:bodyPr/>
          <a:lstStyle/>
          <a:p>
            <a:r>
              <a:t>退火工艺与GaN器件性能的关系</a:t>
            </a:r>
          </a:p>
        </p:txBody>
      </p:sp>
      <p:sp>
        <p:nvSpPr>
          <p:cNvPr id="6" name="Content Placeholder 5"/>
          <p:cNvSpPr>
            <a:spLocks noGrp="1"/>
          </p:cNvSpPr>
          <p:nvPr>
            <p:ph sz="half" idx="4"/>
          </p:nvPr>
        </p:nvSpPr>
        <p:spPr/>
        <p:txBody>
          <a:bodyPr/>
          <a:lstStyle/>
          <a:p>
            <a:r>
              <a:t>1. 退火工艺可以通过改变GaN材料的微观结构来影响器件的电学性能，如载流子浓度、迁移率和接触电阻等，进而影响器件的导通特性和开关特性。</a:t>
            </a:r>
          </a:p>
          <a:p>
            <a:r>
              <a:t>2. 退火工艺可以改善GaN器件的热稳定性，提高器件的耐高温能力和可靠性，延长器件的使用寿命。</a:t>
            </a:r>
          </a:p>
          <a:p>
            <a:r>
              <a:t>3. 退火工艺可以有效地降低GaN器件的阈值电压，提高器件的导通电流，降低器件的导通损耗，进而提高器件的效率。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研究不同退火工艺对GaN器件电学性能影响</a:t>
            </a:r>
          </a:p>
        </p:txBody>
      </p:sp>
      <p:sp>
        <p:nvSpPr>
          <p:cNvPr id="3" name="Text Placeholder 2"/>
          <p:cNvSpPr>
            <a:spLocks noGrp="1"/>
          </p:cNvSpPr>
          <p:nvPr>
            <p:ph type="body" idx="1"/>
          </p:nvPr>
        </p:nvSpPr>
        <p:spPr/>
        <p:txBody>
          <a:bodyPr/>
          <a:lstStyle/>
          <a:p>
            <a:r>
              <a:t>不同退火工艺对GaN器件电学性能的影响</a:t>
            </a:r>
          </a:p>
        </p:txBody>
      </p:sp>
      <p:sp>
        <p:nvSpPr>
          <p:cNvPr id="4" name="Content Placeholder 3"/>
          <p:cNvSpPr>
            <a:spLocks noGrp="1"/>
          </p:cNvSpPr>
          <p:nvPr>
            <p:ph sz="half" idx="2"/>
          </p:nvPr>
        </p:nvSpPr>
        <p:spPr/>
        <p:txBody>
          <a:bodyPr/>
          <a:lstStyle/>
          <a:p>
            <a:r>
              <a:t>1. RTA工艺可以有效地激活掺杂剂，降低GaN器件的接触电阻，提高器件的载流子迁移率，从而提高器件的导通电流和输出功率。</a:t>
            </a:r>
          </a:p>
          <a:p>
            <a:r>
              <a:t>2. SA工艺可以有效地消除晶格缺陷，优化器件的界面结构，降低器件的漏电流，提高器件的击穿电压和可靠性。</a:t>
            </a:r>
          </a:p>
          <a:p>
            <a:r>
              <a:t>3. 不同的退火工艺和参数将导致不同的退火效果，需要根据器件的具体要求进行优化，以获得最佳的器件电学性能。</a:t>
            </a:r>
          </a:p>
        </p:txBody>
      </p:sp>
      <p:sp>
        <p:nvSpPr>
          <p:cNvPr id="5" name="Text Placeholder 4"/>
          <p:cNvSpPr>
            <a:spLocks noGrp="1"/>
          </p:cNvSpPr>
          <p:nvPr>
            <p:ph type="body" idx="3"/>
          </p:nvPr>
        </p:nvSpPr>
        <p:spPr/>
        <p:txBody>
          <a:bodyPr/>
          <a:lstStyle/>
          <a:p>
            <a:r>
              <a:t>退火工艺的优化</a:t>
            </a:r>
          </a:p>
        </p:txBody>
      </p:sp>
      <p:sp>
        <p:nvSpPr>
          <p:cNvPr id="6" name="Content Placeholder 5"/>
          <p:cNvSpPr>
            <a:spLocks noGrp="1"/>
          </p:cNvSpPr>
          <p:nvPr>
            <p:ph sz="half" idx="4"/>
          </p:nvPr>
        </p:nvSpPr>
        <p:spPr/>
        <p:txBody>
          <a:bodyPr/>
          <a:lstStyle/>
          <a:p>
            <a:r>
              <a:t>1. 退火工艺的优化可以通过优化退火温度、时间和气氛来实现，以获得最佳的器件电学性能。</a:t>
            </a:r>
          </a:p>
          <a:p>
            <a:r>
              <a:t>2. 退火工艺的优化需要考虑器件的具体要求，如器件的结构、掺杂浓度、尺寸等，以获得最佳的工艺参数。</a:t>
            </a:r>
          </a:p>
          <a:p>
            <a:r>
              <a:t>3. 退火工艺的优化可以有效地提高GaN器件的性能，降低器件的成本，提高器件的可靠性和稳定性。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https://d.book118.com/178077113046006044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优化MOCVD生长条件，提高GaN器件性能</vt:lpstr>
      <vt:lpstr> 优化MOCVD生长条件，提高GaN器件性能</vt:lpstr>
      <vt:lpstr> 优化MOCVD生长条件，提高GaN器件性能</vt:lpstr>
      <vt:lpstr> 优化MOCVD生长条件，提高GaN器件性能</vt:lpstr>
      <vt:lpstr> 采用自由电子激光刻蚀，实现高精度器件加工</vt:lpstr>
      <vt:lpstr> 采用自由电子激光刻蚀，实现高精度器件加工</vt:lpstr>
      <vt:lpstr> 采用自由电子激光刻蚀，实现高精度器件加工</vt:lpstr>
      <vt:lpstr> 采用自由电子激光刻蚀，实现高精度器件加工</vt:lpstr>
      <vt:lpstr> 研究不同退火工艺对GaN器件电学性能影响</vt:lpstr>
      <vt:lpstr> 研究不同退火工艺对GaN器件电学性能影响</vt:lpstr>
      <vt:lpstr> 研究不同退火工艺对GaN器件电学性能影响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2024-09-24T08:48:24.789</cp:lastPrinted>
  <dcterms:created xsi:type="dcterms:W3CDTF">2024-09-24T00:48:24Z</dcterms:created>
  <dcterms:modified xsi:type="dcterms:W3CDTF">2024-09-24T00:48:26Z</dcterms:modified>
</cp:coreProperties>
</file>