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3" r:id="rId18"/>
  </p:sldIdLst>
  <p:sldSz cx="12192000" cy="6858000"/>
  <p:notesSz cx="6858000" cy="9144000"/>
  <p:custDataLst>
    <p:tags r:id="rId19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tags" Target="tags/tag1.xml" /><Relationship Id="rId2" Type="http://schemas.openxmlformats.org/officeDocument/2006/relationships/slideMaster" Target="slideMasters/slideMaster2.xml" /><Relationship Id="rId20" Type="http://schemas.openxmlformats.org/officeDocument/2006/relationships/presProps" Target="presProps.xml" /><Relationship Id="rId21" Type="http://schemas.openxmlformats.org/officeDocument/2006/relationships/viewProps" Target="viewProps.xml" /><Relationship Id="rId22" Type="http://schemas.openxmlformats.org/officeDocument/2006/relationships/theme" Target="theme/theme1.xml" /><Relationship Id="rId23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9E60B64-0C10-46B7-A8BC-74A3EB3556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AA915F5-3C7A-4205-B8D3-732AA8544B3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95966BD-8B47-44B1-B44F-FED65AD5DD5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2C2B75B-646A-46EB-824D-F97C9D399CD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A5DC34CE-483E-42FA-90BE-10AAD2A6246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6F6CC32D-36EF-49C5-878C-8CB2194C8E9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D1033C85-C0EB-4BC7-A31F-56D17BDBC03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C15F946-498E-4B0F-95E4-25EABFBFB23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8EC34C3-2433-4F1E-AE61-41DC6FEC413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23FE079-EE39-4BDA-9FB8-A257B059CC1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D1074F8-3FF3-4CEF-938F-003DB7A155E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7.jpeg" /><Relationship Id="rId4" Type="http://schemas.openxmlformats.org/officeDocument/2006/relationships/image" Target="../media/image8.jpeg" /><Relationship Id="rId5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3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3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3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178104072062006033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849616" y="1681622"/>
            <a:ext cx="6249900" cy="19773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9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保障产品质量引领工业新发展</a:t>
            </a:r>
          </a:p>
        </p:txBody>
      </p:sp>
      <p:sp>
        <p:nvSpPr>
          <p:cNvPr id="3" name="AutoShape 3"/>
          <p:cNvSpPr/>
          <p:nvPr/>
        </p:nvSpPr>
        <p:spPr>
          <a:xfrm>
            <a:off x="878191" y="4363593"/>
            <a:ext cx="2414501" cy="419156"/>
          </a:xfrm>
          <a:prstGeom prst="rect">
            <a:avLst/>
          </a:prstGeom>
          <a:noFill/>
        </p:spPr>
        <p:txBody>
          <a:bodyPr vert="horz"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800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汇报人：XX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3539184" y="4354068"/>
            <a:ext cx="2350910" cy="419156"/>
          </a:xfrm>
          <a:prstGeom prst="rect">
            <a:avLst/>
          </a:prstGeom>
          <a:noFill/>
        </p:spPr>
        <p:txBody>
          <a:bodyPr vert="horz"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800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2024-01-24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8360225" y="302442"/>
            <a:ext cx="3351690" cy="419156"/>
          </a:xfrm>
          <a:prstGeom prst="rect">
            <a:avLst/>
          </a:prstGeom>
          <a:noFill/>
        </p:spPr>
        <p:txBody>
          <a:bodyPr vert="horz"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200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XX</a:t>
            </a:r>
            <a:endParaRPr lang="en-US" sz="1100"/>
          </a:p>
        </p:txBody>
      </p:sp>
      <p:sp>
        <p:nvSpPr>
          <p:cNvPr id="6" name="TextBox 6"/>
          <p:cNvSpPr txBox="1"/>
          <p:nvPr/>
        </p:nvSpPr>
        <p:spPr>
          <a:xfrm>
            <a:off x="689387" y="6072206"/>
            <a:ext cx="2297430" cy="2914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12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REPORTING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9001074" y="877515"/>
            <a:ext cx="2792730" cy="7772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36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 录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4473390" y="1191132"/>
            <a:ext cx="6278486" cy="532671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spcBef>
                <a:spcPct val="0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产品质量现状及挑战</a:t>
            </a:r>
          </a:p>
          <a:p>
            <a:pPr marL="203200" lvl="0" indent="-203200">
              <a:lnSpc>
                <a:spcPct val="150000"/>
              </a:lnSpc>
              <a:spcBef>
                <a:spcPct val="0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质量管理体系建设与完善</a:t>
            </a:r>
          </a:p>
          <a:p>
            <a:pPr marL="203200" lvl="0" indent="-203200">
              <a:lnSpc>
                <a:spcPct val="150000"/>
              </a:lnSpc>
              <a:spcBef>
                <a:spcPct val="0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原材料质量控制与供应商管理</a:t>
            </a:r>
          </a:p>
          <a:p>
            <a:pPr marL="203200" lvl="0" indent="-203200">
              <a:lnSpc>
                <a:spcPct val="150000"/>
              </a:lnSpc>
              <a:spcBef>
                <a:spcPct val="0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生产过程监控与改进举措</a:t>
            </a:r>
          </a:p>
          <a:p>
            <a:pPr marL="203200" lvl="0" indent="-203200">
              <a:lnSpc>
                <a:spcPct val="150000"/>
              </a:lnSpc>
              <a:spcBef>
                <a:spcPct val="0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成品检验、评估及反馈机制建立</a:t>
            </a:r>
          </a:p>
          <a:p>
            <a:pPr marL="203200" lvl="0" indent="-203200">
              <a:lnSpc>
                <a:spcPct val="150000"/>
              </a:lnSpc>
              <a:spcBef>
                <a:spcPct val="0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创新驱动发展，提升核心竞争力</a:t>
            </a:r>
          </a:p>
          <a:p>
            <a:pPr marL="203200" lvl="0" indent="-203200">
              <a:lnSpc>
                <a:spcPct val="150000"/>
              </a:lnSpc>
              <a:spcBef>
                <a:spcPct val="0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总结回顾与未来展望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354301" y="1481613"/>
            <a:ext cx="1849755" cy="92964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90000"/>
              </a:lnSpc>
            </a:pPr>
            <a:r>
              <a:rPr lang="en-US" sz="33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PART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298115" y="1481613"/>
            <a:ext cx="2922600" cy="92964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3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853953" y="2362980"/>
            <a:ext cx="65741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产品质量现状及挑战</a:t>
            </a:r>
          </a:p>
        </p:txBody>
      </p:sp>
      <p:sp>
        <p:nvSpPr>
          <p:cNvPr id="5" name="AutoShape 5"/>
          <p:cNvSpPr/>
          <p:nvPr/>
        </p:nvSpPr>
        <p:spPr>
          <a:xfrm>
            <a:off x="-186355" y="5615640"/>
            <a:ext cx="2473866" cy="612893"/>
          </a:xfrm>
          <a:prstGeom prst="rect">
            <a:avLst/>
          </a:prstGeom>
          <a:noFill/>
        </p:spPr>
        <p:txBody>
          <a:bodyPr vert="horz"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2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REPORTING</a:t>
            </a:r>
            <a:endParaRPr lang="en-US" sz="1100"/>
          </a:p>
        </p:txBody>
      </p:sp>
      <p:sp>
        <p:nvSpPr>
          <p:cNvPr id="6" name="AutoShape 6"/>
          <p:cNvSpPr/>
          <p:nvPr/>
        </p:nvSpPr>
        <p:spPr>
          <a:xfrm>
            <a:off x="8226875" y="302442"/>
            <a:ext cx="3351690" cy="419156"/>
          </a:xfrm>
          <a:prstGeom prst="rect">
            <a:avLst/>
          </a:prstGeom>
          <a:noFill/>
        </p:spPr>
        <p:txBody>
          <a:bodyPr vert="horz"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defRPr/>
            </a:pPr>
            <a:r>
              <a:rPr lang="en-US" sz="1200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XX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/>
          </a:blip>
          <a:srcRect t="12500" b="12500"/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35912" y="525146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4851539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消费者满意度不断提高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074571" y="534100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消费者对产品质量的满意度不断提高，对高品质产品的需求日益增长。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4935912" y="197508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074571" y="1538583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整体质量稳步提升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074571" y="200366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随着工业技术的不断进步和管理水平的提升，当前产品质量整体水平呈现稳步提升的趋势。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4935912" y="361327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074571" y="3188965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部分领域达到国际先进水平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6074571" y="366624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在高铁、核电、5G等领域，我国产品质量已经达到或接近国际先进水平。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当前产品质量水平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不同行业、不同地区的质量标准存在差异，导致产品质量参差不齐，难以形成统一的市场准入门槛。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质量标准不统一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3458" r="3458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创新能力不足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6667" r="16667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供应链管理薄弱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6667" r="16667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部分企业缺乏创新意识和能力，难以推出具有自主知识产权的高品质产品。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供应链管理水平不高，难以保证原材料和零部件的质量稳定性，进而影响最终产品的质量。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面临的主要挑战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982796" y="3170591"/>
            <a:ext cx="5783287" cy="1172718"/>
            <a:chOff x="5982796" y="3170591"/>
            <a:chExt cx="5783287" cy="1172718"/>
          </a:xfrm>
        </p:grpSpPr>
        <p:sp>
          <p:nvSpPr>
            <p:cNvPr id="3" name="TextBox 3"/>
            <p:cNvSpPr txBox="1"/>
            <p:nvPr/>
          </p:nvSpPr>
          <p:spPr>
            <a:xfrm>
              <a:off x="5982796" y="3170591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智能化、绿色化趋势明显</a:t>
              </a:r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5982796" y="3641126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随着科技的不断进步和环保意识的提高，智能化、绿色化成为产品发展的重要趋势。</a:t>
              </a:r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5982796" y="4823246"/>
            <a:ext cx="5783287" cy="1172718"/>
            <a:chOff x="5982796" y="4823246"/>
            <a:chExt cx="5783287" cy="1172718"/>
          </a:xfrm>
        </p:grpSpPr>
        <p:sp>
          <p:nvSpPr>
            <p:cNvPr id="6" name="TextBox 6"/>
            <p:cNvSpPr txBox="1"/>
            <p:nvPr/>
          </p:nvSpPr>
          <p:spPr>
            <a:xfrm>
              <a:off x="5982796" y="4823246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品牌影响力日益重要</a:t>
              </a:r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5982796" y="5293781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品牌影响力成为消费者选择产品的重要因素之一，要求企业加强品牌建设和管理。</a:t>
              </a:r>
            </a:p>
          </p:txBody>
        </p:sp>
      </p:grpSp>
      <p:sp>
        <p:nvSpPr>
          <p:cNvPr id="8" name="AutoShape 8"/>
          <p:cNvSpPr/>
          <p:nvPr/>
        </p:nvSpPr>
        <p:spPr>
          <a:xfrm>
            <a:off x="4805646" y="4913047"/>
            <a:ext cx="810236" cy="8102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9" name="Group 9"/>
          <p:cNvGrpSpPr/>
          <p:nvPr/>
        </p:nvGrpSpPr>
        <p:grpSpPr>
          <a:xfrm>
            <a:off x="5982796" y="1521950"/>
            <a:ext cx="5687135" cy="1172718"/>
            <a:chOff x="5982796" y="1521950"/>
            <a:chExt cx="5687135" cy="1172718"/>
          </a:xfrm>
        </p:grpSpPr>
        <p:sp>
          <p:nvSpPr>
            <p:cNvPr id="10" name="TextBox 10"/>
            <p:cNvSpPr txBox="1"/>
            <p:nvPr/>
          </p:nvSpPr>
          <p:spPr>
            <a:xfrm>
              <a:off x="5982796" y="1521950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个性化需求增长</a:t>
              </a:r>
            </a:p>
          </p:txBody>
        </p:sp>
        <p:sp>
          <p:nvSpPr>
            <p:cNvPr id="11" name="TextBox 11"/>
            <p:cNvSpPr txBox="1"/>
            <p:nvPr/>
          </p:nvSpPr>
          <p:spPr>
            <a:xfrm>
              <a:off x="5982796" y="1992485"/>
              <a:ext cx="5687135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消费者对于产品的个性化需求不断增长，要求企业能够提供多样化、定制化的产品。</a:t>
              </a:r>
            </a:p>
          </p:txBody>
        </p:sp>
      </p:grpSp>
      <p:sp>
        <p:nvSpPr>
          <p:cNvPr id="12" name="AutoShape 12"/>
          <p:cNvSpPr/>
          <p:nvPr/>
        </p:nvSpPr>
        <p:spPr>
          <a:xfrm>
            <a:off x="4805646" y="3272584"/>
            <a:ext cx="810236" cy="8102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805646" y="1611485"/>
            <a:ext cx="810236" cy="8102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641457" y="1735931"/>
            <a:ext cx="3722789" cy="3981079"/>
          </a:xfrm>
          <a:prstGeom prst="rect">
            <a:avLst/>
          </a:prstGeom>
          <a:solidFill>
            <a:schemeClr val="accent1">
              <a:alpha val="94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5014447" y="3486249"/>
            <a:ext cx="391670" cy="391670"/>
          </a:xfrm>
          <a:custGeom>
            <a:rect l="l" t="t" r="r" b="b"/>
            <a:pathLst>
              <a:path w="304800" h="304800">
                <a:moveTo>
                  <a:pt x="288693" y="85468"/>
                </a:moveTo>
                <a:lnTo>
                  <a:pt x="193700" y="180461"/>
                </a:lnTo>
                <a:lnTo>
                  <a:pt x="301971" y="180461"/>
                </a:lnTo>
                <a:cubicBezTo>
                  <a:pt x="303686" y="171298"/>
                  <a:pt x="304800" y="162001"/>
                  <a:pt x="304800" y="152400"/>
                </a:cubicBezTo>
                <a:cubicBezTo>
                  <a:pt x="304800" y="128273"/>
                  <a:pt x="298694" y="105747"/>
                  <a:pt x="288693" y="85468"/>
                </a:cubicBezTo>
                <a:close/>
                <a:moveTo>
                  <a:pt x="200549" y="145161"/>
                </a:moveTo>
                <a:lnTo>
                  <a:pt x="278682" y="67066"/>
                </a:lnTo>
                <a:cubicBezTo>
                  <a:pt x="260080" y="39643"/>
                  <a:pt x="232543" y="19241"/>
                  <a:pt x="200549" y="8525"/>
                </a:cubicBezTo>
                <a:lnTo>
                  <a:pt x="200549" y="145161"/>
                </a:lnTo>
                <a:close/>
                <a:moveTo>
                  <a:pt x="159525" y="200549"/>
                </a:moveTo>
                <a:lnTo>
                  <a:pt x="237677" y="278721"/>
                </a:lnTo>
                <a:cubicBezTo>
                  <a:pt x="265138" y="260156"/>
                  <a:pt x="285560" y="232581"/>
                  <a:pt x="296275" y="200549"/>
                </a:cubicBezTo>
                <a:lnTo>
                  <a:pt x="159525" y="200549"/>
                </a:lnTo>
                <a:close/>
                <a:moveTo>
                  <a:pt x="180432" y="111862"/>
                </a:moveTo>
                <a:lnTo>
                  <a:pt x="180432" y="2829"/>
                </a:lnTo>
                <a:cubicBezTo>
                  <a:pt x="171317" y="1133"/>
                  <a:pt x="162001" y="0"/>
                  <a:pt x="152400" y="0"/>
                </a:cubicBezTo>
                <a:cubicBezTo>
                  <a:pt x="128064" y="0"/>
                  <a:pt x="105366" y="6229"/>
                  <a:pt x="84963" y="16393"/>
                </a:cubicBezTo>
                <a:lnTo>
                  <a:pt x="180432" y="111862"/>
                </a:lnTo>
                <a:close/>
                <a:moveTo>
                  <a:pt x="124368" y="193853"/>
                </a:moveTo>
                <a:lnTo>
                  <a:pt x="124368" y="301981"/>
                </a:lnTo>
                <a:cubicBezTo>
                  <a:pt x="133483" y="303686"/>
                  <a:pt x="142799" y="304800"/>
                  <a:pt x="152400" y="304800"/>
                </a:cubicBezTo>
                <a:cubicBezTo>
                  <a:pt x="176508" y="304800"/>
                  <a:pt x="198987" y="298694"/>
                  <a:pt x="219266" y="288722"/>
                </a:cubicBezTo>
                <a:lnTo>
                  <a:pt x="124368" y="193853"/>
                </a:lnTo>
                <a:close/>
                <a:moveTo>
                  <a:pt x="104232" y="159763"/>
                </a:moveTo>
                <a:lnTo>
                  <a:pt x="26194" y="237792"/>
                </a:lnTo>
                <a:cubicBezTo>
                  <a:pt x="44758" y="265176"/>
                  <a:pt x="72276" y="285569"/>
                  <a:pt x="104232" y="296285"/>
                </a:cubicBezTo>
                <a:lnTo>
                  <a:pt x="104232" y="159763"/>
                </a:lnTo>
                <a:close/>
                <a:moveTo>
                  <a:pt x="2829" y="124368"/>
                </a:moveTo>
                <a:cubicBezTo>
                  <a:pt x="1133" y="133483"/>
                  <a:pt x="0" y="142799"/>
                  <a:pt x="0" y="152400"/>
                </a:cubicBezTo>
                <a:cubicBezTo>
                  <a:pt x="0" y="176584"/>
                  <a:pt x="6144" y="199130"/>
                  <a:pt x="16145" y="219408"/>
                </a:cubicBezTo>
                <a:lnTo>
                  <a:pt x="111195" y="124358"/>
                </a:lnTo>
                <a:lnTo>
                  <a:pt x="2829" y="124358"/>
                </a:lnTo>
                <a:close/>
                <a:moveTo>
                  <a:pt x="66637" y="26489"/>
                </a:moveTo>
                <a:cubicBezTo>
                  <a:pt x="39443" y="45053"/>
                  <a:pt x="19183" y="72428"/>
                  <a:pt x="8525" y="104232"/>
                </a:cubicBezTo>
                <a:lnTo>
                  <a:pt x="144389" y="104232"/>
                </a:lnTo>
                <a:lnTo>
                  <a:pt x="66637" y="26489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Freeform 16"/>
          <p:cNvSpPr/>
          <p:nvPr/>
        </p:nvSpPr>
        <p:spPr>
          <a:xfrm>
            <a:off x="5014447" y="1795508"/>
            <a:ext cx="391670" cy="391670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Freeform 17"/>
          <p:cNvSpPr/>
          <p:nvPr/>
        </p:nvSpPr>
        <p:spPr>
          <a:xfrm>
            <a:off x="5026640" y="5128951"/>
            <a:ext cx="378428" cy="378428"/>
          </a:xfrm>
          <a:custGeom>
            <a:rect l="l" t="t" r="r" b="b"/>
            <a:pathLst>
              <a:path w="304800" h="304800">
                <a:moveTo>
                  <a:pt x="209550" y="0"/>
                </a:moveTo>
                <a:cubicBezTo>
                  <a:pt x="156943" y="0"/>
                  <a:pt x="114300" y="42643"/>
                  <a:pt x="114300" y="95250"/>
                </a:cubicBezTo>
                <a:cubicBezTo>
                  <a:pt x="114300" y="101213"/>
                  <a:pt x="114852" y="107042"/>
                  <a:pt x="115900" y="112700"/>
                </a:cubicBezTo>
                <a:lnTo>
                  <a:pt x="0" y="228600"/>
                </a:lnTo>
                <a:lnTo>
                  <a:pt x="0" y="285750"/>
                </a:lnTo>
                <a:cubicBezTo>
                  <a:pt x="0" y="296275"/>
                  <a:pt x="8525" y="304800"/>
                  <a:pt x="19050" y="304800"/>
                </a:cubicBezTo>
                <a:lnTo>
                  <a:pt x="38100" y="304800"/>
                </a:lnTo>
                <a:lnTo>
                  <a:pt x="38100" y="285750"/>
                </a:lnTo>
                <a:lnTo>
                  <a:pt x="76200" y="285750"/>
                </a:lnTo>
                <a:lnTo>
                  <a:pt x="76200" y="247650"/>
                </a:lnTo>
                <a:lnTo>
                  <a:pt x="114300" y="247650"/>
                </a:lnTo>
                <a:lnTo>
                  <a:pt x="114300" y="209550"/>
                </a:lnTo>
                <a:lnTo>
                  <a:pt x="152400" y="209550"/>
                </a:lnTo>
                <a:lnTo>
                  <a:pt x="177117" y="184833"/>
                </a:lnTo>
                <a:cubicBezTo>
                  <a:pt x="187242" y="188500"/>
                  <a:pt x="198158" y="190500"/>
                  <a:pt x="209550" y="190500"/>
                </a:cubicBezTo>
                <a:cubicBezTo>
                  <a:pt x="262157" y="190500"/>
                  <a:pt x="304800" y="147857"/>
                  <a:pt x="304800" y="95250"/>
                </a:cubicBezTo>
                <a:cubicBezTo>
                  <a:pt x="304800" y="42643"/>
                  <a:pt x="262157" y="0"/>
                  <a:pt x="209550" y="0"/>
                </a:cubicBezTo>
                <a:close/>
                <a:moveTo>
                  <a:pt x="238087" y="95288"/>
                </a:moveTo>
                <a:cubicBezTo>
                  <a:pt x="222304" y="95288"/>
                  <a:pt x="209512" y="82496"/>
                  <a:pt x="209512" y="66713"/>
                </a:cubicBezTo>
                <a:cubicBezTo>
                  <a:pt x="209512" y="50930"/>
                  <a:pt x="222304" y="38138"/>
                  <a:pt x="238087" y="38138"/>
                </a:cubicBezTo>
                <a:cubicBezTo>
                  <a:pt x="253870" y="38138"/>
                  <a:pt x="266662" y="50930"/>
                  <a:pt x="266662" y="66713"/>
                </a:cubicBezTo>
                <a:cubicBezTo>
                  <a:pt x="266662" y="82496"/>
                  <a:pt x="253870" y="95288"/>
                  <a:pt x="238087" y="95288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8" name="Picture 18"/>
          <p:cNvPicPr>
            <a:picLocks noChangeAspect="1"/>
          </p:cNvPicPr>
          <p:nvPr/>
        </p:nvPicPr>
        <p:blipFill>
          <a:blip r:embed="rId2">
            <a:alphaModFix/>
          </a:blip>
          <a:srcRect l="15760" r="15760"/>
          <a:stretch>
            <a:fillRect/>
          </a:stretch>
        </p:blipFill>
        <p:spPr>
          <a:xfrm>
            <a:off x="641457" y="1883900"/>
            <a:ext cx="3722788" cy="3671084"/>
          </a:xfrm>
          <a:prstGeom prst="rect">
            <a:avLst/>
          </a:prstGeom>
        </p:spPr>
      </p:pic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市场需求与趋势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354301" y="1481613"/>
            <a:ext cx="1849755" cy="92964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90000"/>
              </a:lnSpc>
            </a:pPr>
            <a:r>
              <a:rPr lang="en-US" sz="33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PART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298115" y="1481613"/>
            <a:ext cx="2922600" cy="92964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3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853953" y="2362980"/>
            <a:ext cx="65741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质量管理体系建设与完善</a:t>
            </a:r>
          </a:p>
        </p:txBody>
      </p:sp>
      <p:sp>
        <p:nvSpPr>
          <p:cNvPr id="5" name="AutoShape 5"/>
          <p:cNvSpPr/>
          <p:nvPr/>
        </p:nvSpPr>
        <p:spPr>
          <a:xfrm>
            <a:off x="-186355" y="5615640"/>
            <a:ext cx="2473866" cy="612893"/>
          </a:xfrm>
          <a:prstGeom prst="rect">
            <a:avLst/>
          </a:prstGeom>
          <a:noFill/>
        </p:spPr>
        <p:txBody>
          <a:bodyPr vert="horz"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2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REPORTING</a:t>
            </a:r>
            <a:endParaRPr lang="en-US" sz="1100"/>
          </a:p>
        </p:txBody>
      </p:sp>
      <p:sp>
        <p:nvSpPr>
          <p:cNvPr id="6" name="AutoShape 6"/>
          <p:cNvSpPr/>
          <p:nvPr/>
        </p:nvSpPr>
        <p:spPr>
          <a:xfrm>
            <a:off x="8226875" y="302442"/>
            <a:ext cx="3351690" cy="419156"/>
          </a:xfrm>
          <a:prstGeom prst="rect">
            <a:avLst/>
          </a:prstGeom>
          <a:noFill/>
        </p:spPr>
        <p:txBody>
          <a:bodyPr vert="horz"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defRPr/>
            </a:pPr>
            <a:r>
              <a:rPr lang="en-US" sz="1200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XX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982796" y="3116804"/>
            <a:ext cx="5783287" cy="1160526"/>
            <a:chOff x="5982796" y="3116804"/>
            <a:chExt cx="5783287" cy="1160526"/>
          </a:xfrm>
        </p:grpSpPr>
        <p:sp>
          <p:nvSpPr>
            <p:cNvPr id="3" name="TextBox 3"/>
            <p:cNvSpPr txBox="1"/>
            <p:nvPr/>
          </p:nvSpPr>
          <p:spPr>
            <a:xfrm>
              <a:off x="5982796" y="3116804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质量管理体系的重要性</a:t>
              </a:r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5982796" y="3575147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质量管理体系是企业稳定提供合格产品和服务的基础，通过系统化、标准化的管理，确保产品质量的一致性和可靠性。</a:t>
              </a:r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5982796" y="4769459"/>
            <a:ext cx="5783287" cy="1160526"/>
            <a:chOff x="5982796" y="4769459"/>
            <a:chExt cx="5783287" cy="1160526"/>
          </a:xfrm>
        </p:grpSpPr>
        <p:sp>
          <p:nvSpPr>
            <p:cNvPr id="6" name="TextBox 6"/>
            <p:cNvSpPr txBox="1"/>
            <p:nvPr/>
          </p:nvSpPr>
          <p:spPr>
            <a:xfrm>
              <a:off x="5982796" y="476945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常见质量管理体系</a:t>
              </a:r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5982796" y="5227802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ISO 9001、IATF 16949、AS9100等。</a:t>
              </a:r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5982796" y="1468163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质量管理体系定义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982796" y="1926506"/>
            <a:ext cx="570087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质量管理体系是企业内部建立的、为保证产品质量或质量目标所必需的、系统的质量活动。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2"/>
          <a:srcRect l="14542" r="14542"/>
          <a:stretch>
            <a:fillRect/>
          </a:stretch>
        </p:blipFill>
        <p:spPr>
          <a:xfrm>
            <a:off x="869006" y="1293634"/>
            <a:ext cx="4563025" cy="4563025"/>
          </a:xfrm>
          <a:prstGeom prst="diamond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质量管理体系概述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36033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" name="Connector 3"/>
          <p:cNvCxnSpPr/>
          <p:nvPr/>
        </p:nvCxnSpPr>
        <p:spPr>
          <a:xfrm>
            <a:off x="1068653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4" name="TextBox 4"/>
          <p:cNvSpPr txBox="1"/>
          <p:nvPr/>
        </p:nvSpPr>
        <p:spPr>
          <a:xfrm>
            <a:off x="1084612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关键要素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894460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包括管理职责、资源管理、产品实现、测量分析和改进等。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4403619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>
            <a:off x="4836240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8" name="TextBox 8"/>
          <p:cNvSpPr txBox="1"/>
          <p:nvPr/>
        </p:nvSpPr>
        <p:spPr>
          <a:xfrm>
            <a:off x="4852198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流程梳理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662047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从市场调研、产品设计、原料采购、生产制造、检验测试到销售服务等全过程进行梳理，明确各环节的质量要求和责任。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8171205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1" name="Connector 11"/>
          <p:cNvCxnSpPr/>
          <p:nvPr/>
        </p:nvCxnSpPr>
        <p:spPr>
          <a:xfrm>
            <a:off x="8603826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12" name="TextBox 12"/>
          <p:cNvSpPr txBox="1"/>
          <p:nvPr/>
        </p:nvSpPr>
        <p:spPr>
          <a:xfrm>
            <a:off x="8619785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关键控制点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429633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识别并控制对产品质量有重大影响的关键环节和因素，如关键原料采购、关键工艺控制等。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关键要素与流程梳理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659243" y="3119345"/>
            <a:ext cx="5783287" cy="1160526"/>
            <a:chOff x="5659243" y="3119345"/>
            <a:chExt cx="5783287" cy="1160526"/>
          </a:xfrm>
        </p:grpSpPr>
        <p:sp>
          <p:nvSpPr>
            <p:cNvPr id="3" name="TextBox 3"/>
            <p:cNvSpPr txBox="1"/>
            <p:nvPr/>
          </p:nvSpPr>
          <p:spPr>
            <a:xfrm>
              <a:off x="5659243" y="3119345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优化策略</a:t>
              </a:r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5659243" y="3577688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运用先进的质量管理方法和技术，如六西格玛管理、精益生产等，对质量管理体系进行优化，提高产品质量和生产效率。</a:t>
              </a:r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5659243" y="4772000"/>
            <a:ext cx="5783287" cy="1160526"/>
            <a:chOff x="5659243" y="4772000"/>
            <a:chExt cx="5783287" cy="1160526"/>
          </a:xfrm>
        </p:grpSpPr>
        <p:sp>
          <p:nvSpPr>
            <p:cNvPr id="6" name="TextBox 6"/>
            <p:cNvSpPr txBox="1"/>
            <p:nvPr/>
          </p:nvSpPr>
          <p:spPr>
            <a:xfrm>
              <a:off x="5659243" y="4772000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员工参与</a:t>
              </a:r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5659243" y="5230343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鼓励员工积极参与质量管理和改进活动，提高员工的质量意识和技能水平，形成全员参与质量管理的良好氛围。</a:t>
              </a:r>
            </a:p>
          </p:txBody>
        </p:sp>
      </p:grpSp>
      <p:sp>
        <p:nvSpPr>
          <p:cNvPr id="8" name="AutoShape 8"/>
          <p:cNvSpPr/>
          <p:nvPr/>
        </p:nvSpPr>
        <p:spPr>
          <a:xfrm>
            <a:off x="4482093" y="4861535"/>
            <a:ext cx="810236" cy="810236"/>
          </a:xfrm>
          <a:prstGeom prst="ellipse">
            <a:avLst/>
          </a:prstGeom>
          <a:solidFill>
            <a:schemeClr val="accent3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9" name="Group 9"/>
          <p:cNvGrpSpPr/>
          <p:nvPr/>
        </p:nvGrpSpPr>
        <p:grpSpPr>
          <a:xfrm>
            <a:off x="5659243" y="1470704"/>
            <a:ext cx="5783287" cy="1160526"/>
            <a:chOff x="5659243" y="1470704"/>
            <a:chExt cx="5783287" cy="1160526"/>
          </a:xfrm>
        </p:grpSpPr>
        <p:sp>
          <p:nvSpPr>
            <p:cNvPr id="10" name="TextBox 10"/>
            <p:cNvSpPr txBox="1"/>
            <p:nvPr/>
          </p:nvSpPr>
          <p:spPr>
            <a:xfrm>
              <a:off x="5659243" y="1470704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持续改进</a:t>
              </a:r>
            </a:p>
          </p:txBody>
        </p:sp>
        <p:sp>
          <p:nvSpPr>
            <p:cNvPr id="11" name="TextBox 11"/>
            <p:cNvSpPr txBox="1"/>
            <p:nvPr/>
          </p:nvSpPr>
          <p:spPr>
            <a:xfrm>
              <a:off x="5659243" y="1929047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通过不断收集和分析数据，发现存在的问题和不足，制定改进措施并持续跟踪验证，实现质量管理体系的持续改进。</a:t>
              </a:r>
            </a:p>
          </p:txBody>
        </p:sp>
      </p:grpSp>
      <p:sp>
        <p:nvSpPr>
          <p:cNvPr id="12" name="Freeform 12"/>
          <p:cNvSpPr/>
          <p:nvPr/>
        </p:nvSpPr>
        <p:spPr>
          <a:xfrm>
            <a:off x="4610240" y="4989683"/>
            <a:ext cx="553940" cy="553940"/>
          </a:xfrm>
          <a:custGeom>
            <a:rect l="l" t="t" r="r" b="b"/>
            <a:pathLst>
              <a:path w="304800" h="304800">
                <a:moveTo>
                  <a:pt x="190033" y="152400"/>
                </a:moveTo>
                <a:cubicBezTo>
                  <a:pt x="190033" y="90992"/>
                  <a:pt x="221771" y="56493"/>
                  <a:pt x="221771" y="56493"/>
                </a:cubicBezTo>
                <a:cubicBezTo>
                  <a:pt x="221771" y="56493"/>
                  <a:pt x="193758" y="33766"/>
                  <a:pt x="151924" y="33766"/>
                </a:cubicBezTo>
                <a:cubicBezTo>
                  <a:pt x="110090" y="33766"/>
                  <a:pt x="82067" y="56512"/>
                  <a:pt x="82067" y="56512"/>
                </a:cubicBezTo>
                <a:cubicBezTo>
                  <a:pt x="82067" y="56512"/>
                  <a:pt x="114376" y="82753"/>
                  <a:pt x="114376" y="152400"/>
                </a:cubicBezTo>
                <a:cubicBezTo>
                  <a:pt x="114376" y="219608"/>
                  <a:pt x="81858" y="248145"/>
                  <a:pt x="81858" y="248145"/>
                </a:cubicBezTo>
                <a:cubicBezTo>
                  <a:pt x="81858" y="248145"/>
                  <a:pt x="115662" y="271034"/>
                  <a:pt x="151924" y="271034"/>
                </a:cubicBezTo>
                <a:cubicBezTo>
                  <a:pt x="189043" y="271034"/>
                  <a:pt x="221799" y="248269"/>
                  <a:pt x="221799" y="248269"/>
                </a:cubicBezTo>
                <a:cubicBezTo>
                  <a:pt x="221799" y="248269"/>
                  <a:pt x="190033" y="218503"/>
                  <a:pt x="190033" y="152400"/>
                </a:cubicBezTo>
                <a:close/>
                <a:moveTo>
                  <a:pt x="74095" y="62789"/>
                </a:moveTo>
                <a:cubicBezTo>
                  <a:pt x="74095" y="62789"/>
                  <a:pt x="34633" y="86839"/>
                  <a:pt x="34633" y="152800"/>
                </a:cubicBezTo>
                <a:cubicBezTo>
                  <a:pt x="34633" y="218751"/>
                  <a:pt x="74533" y="240335"/>
                  <a:pt x="74533" y="240335"/>
                </a:cubicBezTo>
                <a:cubicBezTo>
                  <a:pt x="74533" y="240335"/>
                  <a:pt x="103613" y="218742"/>
                  <a:pt x="103613" y="152800"/>
                </a:cubicBezTo>
                <a:cubicBezTo>
                  <a:pt x="103613" y="86839"/>
                  <a:pt x="74095" y="62789"/>
                  <a:pt x="74095" y="62789"/>
                </a:cubicBezTo>
                <a:close/>
                <a:moveTo>
                  <a:pt x="229753" y="64570"/>
                </a:moveTo>
                <a:cubicBezTo>
                  <a:pt x="229753" y="64570"/>
                  <a:pt x="200244" y="86839"/>
                  <a:pt x="200244" y="152800"/>
                </a:cubicBezTo>
                <a:cubicBezTo>
                  <a:pt x="200244" y="218751"/>
                  <a:pt x="229305" y="240335"/>
                  <a:pt x="229305" y="240335"/>
                </a:cubicBezTo>
                <a:cubicBezTo>
                  <a:pt x="229305" y="240335"/>
                  <a:pt x="270158" y="218742"/>
                  <a:pt x="270158" y="152800"/>
                </a:cubicBezTo>
                <a:cubicBezTo>
                  <a:pt x="270158" y="86839"/>
                  <a:pt x="229753" y="64570"/>
                  <a:pt x="229753" y="6457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482093" y="3221072"/>
            <a:ext cx="810236" cy="8102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4482093" y="1560135"/>
            <a:ext cx="810236" cy="8102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4666510" y="1762961"/>
            <a:ext cx="405314" cy="405314"/>
          </a:xfrm>
          <a:custGeom>
            <a:rect l="l" t="t" r="r" b="b"/>
            <a:pathLst>
              <a:path w="304800" h="304800">
                <a:moveTo>
                  <a:pt x="173841" y="122930"/>
                </a:moveTo>
                <a:cubicBezTo>
                  <a:pt x="179718" y="102937"/>
                  <a:pt x="177232" y="81020"/>
                  <a:pt x="166392" y="62665"/>
                </a:cubicBezTo>
                <a:cubicBezTo>
                  <a:pt x="166630" y="62998"/>
                  <a:pt x="62770" y="167697"/>
                  <a:pt x="62027" y="167040"/>
                </a:cubicBezTo>
                <a:cubicBezTo>
                  <a:pt x="80077" y="177698"/>
                  <a:pt x="101994" y="180699"/>
                  <a:pt x="121720" y="175193"/>
                </a:cubicBezTo>
                <a:cubicBezTo>
                  <a:pt x="121577" y="174689"/>
                  <a:pt x="173422" y="122853"/>
                  <a:pt x="173841" y="122930"/>
                </a:cubicBezTo>
                <a:close/>
                <a:moveTo>
                  <a:pt x="155315" y="45968"/>
                </a:moveTo>
                <a:cubicBezTo>
                  <a:pt x="141322" y="32175"/>
                  <a:pt x="121301" y="22822"/>
                  <a:pt x="100127" y="22822"/>
                </a:cubicBezTo>
                <a:cubicBezTo>
                  <a:pt x="57331" y="22822"/>
                  <a:pt x="22631" y="57607"/>
                  <a:pt x="22631" y="100508"/>
                </a:cubicBezTo>
                <a:cubicBezTo>
                  <a:pt x="22631" y="121444"/>
                  <a:pt x="32156" y="141713"/>
                  <a:pt x="45587" y="155686"/>
                </a:cubicBezTo>
                <a:cubicBezTo>
                  <a:pt x="45615" y="155686"/>
                  <a:pt x="154657" y="46863"/>
                  <a:pt x="155315" y="45968"/>
                </a:cubicBezTo>
                <a:close/>
                <a:moveTo>
                  <a:pt x="264909" y="252089"/>
                </a:moveTo>
                <a:cubicBezTo>
                  <a:pt x="264909" y="252089"/>
                  <a:pt x="267443" y="230200"/>
                  <a:pt x="261128" y="223885"/>
                </a:cubicBezTo>
                <a:cubicBezTo>
                  <a:pt x="260709" y="223466"/>
                  <a:pt x="188300" y="135065"/>
                  <a:pt x="188300" y="135065"/>
                </a:cubicBezTo>
                <a:lnTo>
                  <a:pt x="134417" y="188947"/>
                </a:lnTo>
                <a:lnTo>
                  <a:pt x="222818" y="262185"/>
                </a:lnTo>
                <a:cubicBezTo>
                  <a:pt x="228714" y="268919"/>
                  <a:pt x="251441" y="265557"/>
                  <a:pt x="251441" y="265557"/>
                </a:cubicBezTo>
                <a:lnTo>
                  <a:pt x="269538" y="281978"/>
                </a:lnTo>
                <a:lnTo>
                  <a:pt x="282169" y="269348"/>
                </a:lnTo>
                <a:lnTo>
                  <a:pt x="264909" y="252089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Freeform 16"/>
          <p:cNvSpPr/>
          <p:nvPr/>
        </p:nvSpPr>
        <p:spPr>
          <a:xfrm>
            <a:off x="4678702" y="3406734"/>
            <a:ext cx="424244" cy="424244"/>
          </a:xfrm>
          <a:custGeom>
            <a:rect l="l" t="t" r="r" b="b"/>
            <a:pathLst>
              <a:path w="304800" h="304800">
                <a:moveTo>
                  <a:pt x="167640" y="106680"/>
                </a:moveTo>
                <a:lnTo>
                  <a:pt x="189586" y="139598"/>
                </a:lnTo>
                <a:cubicBezTo>
                  <a:pt x="194310" y="146761"/>
                  <a:pt x="204978" y="152400"/>
                  <a:pt x="213512" y="152400"/>
                </a:cubicBezTo>
                <a:lnTo>
                  <a:pt x="259080" y="152400"/>
                </a:lnTo>
                <a:lnTo>
                  <a:pt x="259080" y="121920"/>
                </a:lnTo>
                <a:lnTo>
                  <a:pt x="213360" y="121920"/>
                </a:lnTo>
                <a:lnTo>
                  <a:pt x="191414" y="89002"/>
                </a:lnTo>
                <a:cubicBezTo>
                  <a:pt x="185452" y="80686"/>
                  <a:pt x="178394" y="73628"/>
                  <a:pt x="170345" y="67847"/>
                </a:cubicBezTo>
                <a:lnTo>
                  <a:pt x="170069" y="67666"/>
                </a:lnTo>
                <a:lnTo>
                  <a:pt x="149952" y="54254"/>
                </a:lnTo>
                <a:cubicBezTo>
                  <a:pt x="146104" y="51911"/>
                  <a:pt x="141446" y="50521"/>
                  <a:pt x="136465" y="50521"/>
                </a:cubicBezTo>
                <a:cubicBezTo>
                  <a:pt x="131912" y="50521"/>
                  <a:pt x="127635" y="51683"/>
                  <a:pt x="123911" y="53721"/>
                </a:cubicBezTo>
                <a:lnTo>
                  <a:pt x="124044" y="53654"/>
                </a:lnTo>
                <a:lnTo>
                  <a:pt x="60950" y="91450"/>
                </a:lnTo>
                <a:lnTo>
                  <a:pt x="60950" y="167650"/>
                </a:lnTo>
                <a:lnTo>
                  <a:pt x="91430" y="167650"/>
                </a:lnTo>
                <a:lnTo>
                  <a:pt x="91430" y="106690"/>
                </a:lnTo>
                <a:lnTo>
                  <a:pt x="121910" y="91450"/>
                </a:lnTo>
                <a:lnTo>
                  <a:pt x="76190" y="304810"/>
                </a:lnTo>
                <a:lnTo>
                  <a:pt x="106670" y="304810"/>
                </a:lnTo>
                <a:lnTo>
                  <a:pt x="142484" y="188224"/>
                </a:lnTo>
                <a:lnTo>
                  <a:pt x="167630" y="213370"/>
                </a:lnTo>
                <a:lnTo>
                  <a:pt x="167630" y="304810"/>
                </a:lnTo>
                <a:lnTo>
                  <a:pt x="198110" y="304810"/>
                </a:lnTo>
                <a:lnTo>
                  <a:pt x="198110" y="182890"/>
                </a:lnTo>
                <a:lnTo>
                  <a:pt x="156962" y="141742"/>
                </a:lnTo>
                <a:lnTo>
                  <a:pt x="167630" y="106690"/>
                </a:lnTo>
                <a:close/>
                <a:moveTo>
                  <a:pt x="182880" y="60960"/>
                </a:moveTo>
                <a:cubicBezTo>
                  <a:pt x="199711" y="60960"/>
                  <a:pt x="213360" y="47311"/>
                  <a:pt x="213360" y="30480"/>
                </a:cubicBezTo>
                <a:cubicBezTo>
                  <a:pt x="213360" y="13649"/>
                  <a:pt x="199711" y="0"/>
                  <a:pt x="182880" y="0"/>
                </a:cubicBezTo>
                <a:lnTo>
                  <a:pt x="182880" y="0"/>
                </a:lnTo>
                <a:cubicBezTo>
                  <a:pt x="166049" y="0"/>
                  <a:pt x="152400" y="13649"/>
                  <a:pt x="152400" y="30480"/>
                </a:cubicBezTo>
                <a:cubicBezTo>
                  <a:pt x="152400" y="47311"/>
                  <a:pt x="166049" y="60960"/>
                  <a:pt x="182880" y="60960"/>
                </a:cubicBezTo>
                <a:lnTo>
                  <a:pt x="182880" y="6096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Freeform 17"/>
          <p:cNvSpPr/>
          <p:nvPr/>
        </p:nvSpPr>
        <p:spPr>
          <a:xfrm>
            <a:off x="970539" y="2236546"/>
            <a:ext cx="2648574" cy="2933980"/>
          </a:xfrm>
          <a:custGeom>
            <a:rect l="l" t="t" r="r" b="b"/>
            <a:pathLst>
              <a:path w="1905000" h="1905000">
                <a:moveTo>
                  <a:pt x="0" y="952500"/>
                </a:moveTo>
                <a:lnTo>
                  <a:pt x="476250" y="190500"/>
                </a:lnTo>
                <a:lnTo>
                  <a:pt x="1428750" y="190500"/>
                </a:lnTo>
                <a:lnTo>
                  <a:pt x="1905000" y="952500"/>
                </a:lnTo>
                <a:lnTo>
                  <a:pt x="1428750" y="1714500"/>
                </a:lnTo>
                <a:lnTo>
                  <a:pt x="476250" y="171450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  <a:ln w="7620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8" name="Freeform 18"/>
          <p:cNvSpPr/>
          <p:nvPr/>
        </p:nvSpPr>
        <p:spPr>
          <a:xfrm>
            <a:off x="1655515" y="3001353"/>
            <a:ext cx="1278622" cy="1195190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持续改进与优化策略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354301" y="1481613"/>
            <a:ext cx="1849755" cy="92964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90000"/>
              </a:lnSpc>
            </a:pPr>
            <a:r>
              <a:rPr lang="en-US" sz="33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PART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298115" y="1481613"/>
            <a:ext cx="2922600" cy="92964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3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853953" y="2362980"/>
            <a:ext cx="65741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原材料质量控制与供应商管理</a:t>
            </a:r>
          </a:p>
        </p:txBody>
      </p:sp>
      <p:sp>
        <p:nvSpPr>
          <p:cNvPr id="5" name="AutoShape 5"/>
          <p:cNvSpPr/>
          <p:nvPr/>
        </p:nvSpPr>
        <p:spPr>
          <a:xfrm>
            <a:off x="-186355" y="5615640"/>
            <a:ext cx="2473866" cy="612893"/>
          </a:xfrm>
          <a:prstGeom prst="rect">
            <a:avLst/>
          </a:prstGeom>
          <a:noFill/>
        </p:spPr>
        <p:txBody>
          <a:bodyPr vert="horz"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2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REPORTING</a:t>
            </a:r>
            <a:endParaRPr lang="en-US" sz="1100"/>
          </a:p>
        </p:txBody>
      </p:sp>
      <p:sp>
        <p:nvSpPr>
          <p:cNvPr id="6" name="AutoShape 6"/>
          <p:cNvSpPr/>
          <p:nvPr/>
        </p:nvSpPr>
        <p:spPr>
          <a:xfrm>
            <a:off x="8226875" y="302442"/>
            <a:ext cx="3351690" cy="419156"/>
          </a:xfrm>
          <a:prstGeom prst="rect">
            <a:avLst/>
          </a:prstGeom>
          <a:noFill/>
        </p:spPr>
        <p:txBody>
          <a:bodyPr vert="horz"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defRPr/>
            </a:pPr>
            <a:r>
              <a:rPr lang="en-US" sz="1200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XX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16667" r="16667"/>
          <a:stretch>
            <a:fillRect/>
          </a:stretch>
        </p:blipFill>
        <p:spPr>
          <a:xfrm>
            <a:off x="7092557" y="1559288"/>
            <a:ext cx="4492828" cy="4492828"/>
          </a:xfrm>
          <a:prstGeom prst="round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539110" y="148837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739477" y="137065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1</a:t>
            </a:r>
          </a:p>
        </p:txBody>
      </p:sp>
      <p:sp>
        <p:nvSpPr>
          <p:cNvPr id="5" name="Freeform 5"/>
          <p:cNvSpPr/>
          <p:nvPr/>
        </p:nvSpPr>
        <p:spPr>
          <a:xfrm>
            <a:off x="539110" y="320584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739477" y="308812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</a:t>
            </a:r>
          </a:p>
        </p:txBody>
      </p:sp>
      <p:sp>
        <p:nvSpPr>
          <p:cNvPr id="7" name="Freeform 7"/>
          <p:cNvSpPr/>
          <p:nvPr/>
        </p:nvSpPr>
        <p:spPr>
          <a:xfrm>
            <a:off x="539110" y="4984278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739477" y="4866556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3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2248535" y="1715158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根据产品特性和生产要求，明确各项原材料的物理性能、化学性能、机械性能等指标，确保原材料符合生产需求。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2248535" y="1250513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制定严格的原材料质量标准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2248535" y="3368732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采用先进的检验设备和科学的检验方法，对原材料进行全面、准确的检测，确保原材料质量符合标准。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2248535" y="2928472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完善的检验方法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2248535" y="5134585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建立完善的原材料质量追溯体系，对每批次的原材料进行标识和记录，实现质量问题的可追溯和及时处理。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2248535" y="4694325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强化原材料质量追溯</a:t>
            </a:r>
          </a:p>
        </p:txBody>
      </p: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原材料质量标准及检验方法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21875" r="21875"/>
          <a:stretch>
            <a:fillRect/>
          </a:stretch>
        </p:blipFill>
        <p:spPr>
          <a:xfrm>
            <a:off x="705128" y="1258733"/>
            <a:ext cx="5140491" cy="5140490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422466" y="1924848"/>
            <a:ext cx="5064406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通过市场调查、供应商推荐等方式，筛选出具有良好信誉、稳定供货能力和优质产品的供应商，建立供应商库。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422466" y="1539657"/>
            <a:ext cx="4169507" cy="36728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供应商选择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422466" y="3539953"/>
            <a:ext cx="5064406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定期对供应商进行评估，包括供货质量、交货期、价格、服务等方面，确保供应商能够持续提供符合要求的原材料。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422466" y="3191338"/>
            <a:ext cx="4169507" cy="36728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供应商评估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422466" y="5213997"/>
            <a:ext cx="5064406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根据评估结果，对表现优秀的供应商给予一定的奖励和优惠政策，对存在问题的供应商采取相应的惩罚措施，促进供应商持续改进。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6422466" y="4823558"/>
            <a:ext cx="4169507" cy="36728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供应商激励与惩罚</a:t>
            </a:r>
          </a:p>
        </p:txBody>
      </p:sp>
      <p:grpSp>
        <p:nvGrpSpPr>
          <p:cNvPr id="9" name="Group 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0" name="AutoShape 1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TextBox 3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供应商选择与评估机制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629637" y="1434871"/>
            <a:ext cx="638131" cy="63813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3764381" y="1569615"/>
            <a:ext cx="368642" cy="36864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4" name="Connector 4"/>
          <p:cNvCxnSpPr/>
          <p:nvPr/>
        </p:nvCxnSpPr>
        <p:spPr>
          <a:xfrm flipH="1">
            <a:off x="3948703" y="2073002"/>
            <a:ext cx="0" cy="872548"/>
          </a:xfrm>
          <a:prstGeom prst="line">
            <a:avLst/>
          </a:prstGeom>
          <a:ln w="9525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5" name="TextBox 5"/>
          <p:cNvSpPr txBox="1"/>
          <p:nvPr/>
        </p:nvSpPr>
        <p:spPr>
          <a:xfrm>
            <a:off x="4406789" y="1220516"/>
            <a:ext cx="689129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加强与供应商的沟通协作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4406789" y="1769156"/>
            <a:ext cx="6891292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建立定期沟通机制，及时了解供应商的生产情况和质量状况，共同解决生产过程中出现的问题。</a:t>
            </a:r>
          </a:p>
        </p:txBody>
      </p:sp>
      <p:sp>
        <p:nvSpPr>
          <p:cNvPr id="7" name="AutoShape 7"/>
          <p:cNvSpPr/>
          <p:nvPr/>
        </p:nvSpPr>
        <p:spPr>
          <a:xfrm>
            <a:off x="-545608" y="2453663"/>
            <a:ext cx="3870955" cy="387095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8" name="Picture 8"/>
          <p:cNvPicPr>
            <a:picLocks noChangeAspect="1"/>
          </p:cNvPicPr>
          <p:nvPr/>
        </p:nvPicPr>
        <p:blipFill>
          <a:blip r:embed="rId2">
            <a:alphaModFix/>
          </a:blip>
          <a:srcRect l="14551" r="14551"/>
          <a:stretch>
            <a:fillRect/>
          </a:stretch>
        </p:blipFill>
        <p:spPr>
          <a:xfrm>
            <a:off x="-344549" y="2654723"/>
            <a:ext cx="3468836" cy="3468836"/>
          </a:xfrm>
          <a:prstGeom prst="ellipse">
            <a:avLst/>
          </a:prstGeom>
        </p:spPr>
      </p:pic>
      <p:sp>
        <p:nvSpPr>
          <p:cNvPr id="9" name="AutoShape 9"/>
          <p:cNvSpPr/>
          <p:nvPr/>
        </p:nvSpPr>
        <p:spPr>
          <a:xfrm>
            <a:off x="3629637" y="3155196"/>
            <a:ext cx="638131" cy="63813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3764381" y="3289940"/>
            <a:ext cx="368642" cy="36864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1" name="Connector 11"/>
          <p:cNvCxnSpPr/>
          <p:nvPr/>
        </p:nvCxnSpPr>
        <p:spPr>
          <a:xfrm flipH="1">
            <a:off x="3948703" y="3793327"/>
            <a:ext cx="0" cy="872548"/>
          </a:xfrm>
          <a:prstGeom prst="line">
            <a:avLst/>
          </a:prstGeom>
          <a:ln w="9525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2" name="TextBox 12"/>
          <p:cNvSpPr txBox="1"/>
          <p:nvPr/>
        </p:nvSpPr>
        <p:spPr>
          <a:xfrm>
            <a:off x="4406789" y="2940841"/>
            <a:ext cx="689129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建立问题反馈与处理机制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406789" y="3489481"/>
            <a:ext cx="6891292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对供应商提供的原材料出现的质量问题，及时反馈给供应商并要求其限期整改。同时，跟踪整改情况并确保问题得到有效解决。</a:t>
            </a:r>
          </a:p>
        </p:txBody>
      </p:sp>
      <p:sp>
        <p:nvSpPr>
          <p:cNvPr id="14" name="AutoShape 14"/>
          <p:cNvSpPr/>
          <p:nvPr/>
        </p:nvSpPr>
        <p:spPr>
          <a:xfrm>
            <a:off x="3629637" y="4875521"/>
            <a:ext cx="638131" cy="63813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3764381" y="5010265"/>
            <a:ext cx="368642" cy="36864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6" name="Connector 16"/>
          <p:cNvCxnSpPr/>
          <p:nvPr/>
        </p:nvCxnSpPr>
        <p:spPr>
          <a:xfrm flipH="1">
            <a:off x="3948703" y="5513651"/>
            <a:ext cx="0" cy="872548"/>
          </a:xfrm>
          <a:prstGeom prst="line">
            <a:avLst/>
          </a:prstGeom>
          <a:ln w="9525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7" name="TextBox 17"/>
          <p:cNvSpPr txBox="1"/>
          <p:nvPr/>
        </p:nvSpPr>
        <p:spPr>
          <a:xfrm>
            <a:off x="4406789" y="4661166"/>
            <a:ext cx="689129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强化供应链风险管理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4406789" y="5209806"/>
            <a:ext cx="6891292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识别供应链中的潜在风险点，制定相应的应对措施，降低因供应商问题导致的生产中断和质量风险。</a:t>
            </a:r>
          </a:p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协作沟通与问题处理</a:t>
              </a:r>
            </a:p>
          </p:txBody>
        </p:sp>
      </p:grp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354301" y="1481613"/>
            <a:ext cx="1849755" cy="92964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90000"/>
              </a:lnSpc>
            </a:pPr>
            <a:r>
              <a:rPr lang="en-US" sz="33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PART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298115" y="1481613"/>
            <a:ext cx="2922600" cy="92964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3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853953" y="2362980"/>
            <a:ext cx="65741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生产过程监控与改进举措</a:t>
            </a:r>
          </a:p>
        </p:txBody>
      </p:sp>
      <p:sp>
        <p:nvSpPr>
          <p:cNvPr id="5" name="AutoShape 5"/>
          <p:cNvSpPr/>
          <p:nvPr/>
        </p:nvSpPr>
        <p:spPr>
          <a:xfrm>
            <a:off x="-186355" y="5615640"/>
            <a:ext cx="2473866" cy="612893"/>
          </a:xfrm>
          <a:prstGeom prst="rect">
            <a:avLst/>
          </a:prstGeom>
          <a:noFill/>
        </p:spPr>
        <p:txBody>
          <a:bodyPr vert="horz"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2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REPORTING</a:t>
            </a:r>
            <a:endParaRPr lang="en-US" sz="1100"/>
          </a:p>
        </p:txBody>
      </p:sp>
      <p:sp>
        <p:nvSpPr>
          <p:cNvPr id="6" name="AutoShape 6"/>
          <p:cNvSpPr/>
          <p:nvPr/>
        </p:nvSpPr>
        <p:spPr>
          <a:xfrm>
            <a:off x="8226875" y="302442"/>
            <a:ext cx="3351690" cy="419156"/>
          </a:xfrm>
          <a:prstGeom prst="rect">
            <a:avLst/>
          </a:prstGeom>
          <a:noFill/>
        </p:spPr>
        <p:txBody>
          <a:bodyPr vert="horz"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defRPr/>
            </a:pPr>
            <a:r>
              <a:rPr lang="en-US" sz="1200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XX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https://d.book118.com/178104072062006033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41400"/>
      </a:dk1>
      <a:lt1>
        <a:srgbClr val="F0FFD9"/>
      </a:lt1>
      <a:dk2>
        <a:srgbClr val="000000"/>
      </a:dk2>
      <a:lt2>
        <a:srgbClr val="FFFFFF"/>
      </a:lt2>
      <a:accent1>
        <a:srgbClr val="2C4A1E"/>
      </a:accent1>
      <a:accent2>
        <a:srgbClr val="29701D"/>
      </a:accent2>
      <a:accent3>
        <a:srgbClr val="6FBD2F"/>
      </a:accent3>
      <a:accent4>
        <a:srgbClr val="93BD42"/>
      </a:accent4>
      <a:accent5>
        <a:srgbClr val="B6C431"/>
      </a:accent5>
      <a:accent6>
        <a:srgbClr val="C8E063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106</Paragraphs>
  <Slides>16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16</vt:i4>
      </vt:variant>
    </vt:vector>
  </HeadingPairs>
  <TitlesOfParts>
    <vt:vector baseType="lpstr" size="20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2024-09-11T11:32:04.384</cp:lastPrinted>
  <dcterms:created xsi:type="dcterms:W3CDTF">2024-09-11T03:32:04Z</dcterms:created>
  <dcterms:modified xsi:type="dcterms:W3CDTF">2024-09-11T03:32:06Z</dcterms:modified>
</cp:coreProperties>
</file>