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09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E8B32BE-1466-481F-A314-8EF52B4761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FB3785-68D9-47B7-A3EF-521837C3FB7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7282CA-643C-4919-A595-EDEE7E1071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DDE0439-0E95-4CE1-9979-50BE6A32EC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4957E8C-632E-4676-BD02-8CD62C1CE5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4372ADC-B15B-451D-8CB3-4F5A97CFE9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590DD60-4EC4-4DD4-83EA-C0351163CB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883E37-84B1-4EBA-B5D3-1248373BF9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ED3B59D-DEA3-4E57-AE69-E4BFBBBE87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B935A9-BC7F-4DD7-B7FC-2056CBACD7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4107FF-EB12-40F6-B418-F5A12A8948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781120540330060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3443552" y="5298017"/>
            <a:ext cx="309880" cy="46037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311557" y="3754267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4" name="AutoShape 4"/>
          <p:cNvSpPr/>
          <p:nvPr/>
        </p:nvSpPr>
        <p:spPr>
          <a:xfrm>
            <a:off x="1311557" y="1950146"/>
            <a:ext cx="9400476" cy="1714909"/>
          </a:xfrm>
          <a:prstGeom prst="rect">
            <a:avLst/>
          </a:prstGeom>
          <a:solidFill>
            <a:srgbClr val="FFFFFF">
              <a:alpha val="19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311557" y="2075454"/>
            <a:ext cx="9400476" cy="146429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5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2023-2028年浴帽行业市场深度分析及发展策略研究报告大纲</a:t>
            </a:r>
          </a:p>
        </p:txBody>
      </p:sp>
      <p:cxnSp>
        <p:nvCxnSpPr>
          <p:cNvPr id="6" name="Connector 6"/>
          <p:cNvCxnSpPr/>
          <p:nvPr/>
        </p:nvCxnSpPr>
        <p:spPr>
          <a:xfrm>
            <a:off x="1311557" y="1848443"/>
            <a:ext cx="9379662" cy="0"/>
          </a:xfrm>
          <a:prstGeom prst="line">
            <a:avLst/>
          </a:prstGeom>
          <a:ln w="2857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33375" y="3484033"/>
            <a:ext cx="3881973" cy="1001619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58959" y="2520951"/>
            <a:ext cx="2065299" cy="993775"/>
          </a:xfrm>
          <a:prstGeom prst="rect">
            <a:avLst/>
          </a:prstGeom>
          <a:solidFill>
            <a:srgbClr val="FFFFFF">
              <a:alpha val="18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623781" y="2516293"/>
            <a:ext cx="3335655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8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71623" y="1175236"/>
            <a:ext cx="6516705" cy="4770438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浴帽行业概述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2023-2028年浴帽市场需求分析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浴帽行业竞争格局分析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浴帽行业存在的问题与挑战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2023-2028年浴帽行业发展策略与建议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700" b="1">
                <a:solidFill>
                  <a:srgbClr val="FFFFFF">
                    <a:alpha val="100000"/>
                  </a:srgbClr>
                </a:solidFill>
                <a:highlight>
                  <a:srgbClr val="A47575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浴帽行业未来发展展望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浴帽行业概述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90034" y="2474335"/>
            <a:ext cx="3067716" cy="171490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6" name="Connector 6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21875" b="21875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浴帽是用于洗澡时保护头发和保持头发干燥的帽子，通常由防水材料制成。浴帽主要分为传统塑料浴帽和可重复使用的布料浴帽两类。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浴帽通常由防水材料制成，如塑料或尼龙等，具有较好的防水性能。传统塑料浴帽价格低廉，但一次性使用，不利于环保。可重复使用的布料浴帽则更加环保，但价格相对较高。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浴帽的定义与分类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浴帽行业的发展历程可以追溯到20世纪初，随着人们生活水平的提高和卫生意识的增强，浴帽逐渐成为人们日常生活中的必需品。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浴帽行业的发展历程可以追溯到20世纪初，最初是作为医疗和美容领域的辅助工具出现。随着时间的推移，浴帽逐渐进入人们的日常生活，成为洗澡时必备的用品之一。这主要得益于人们生活水平的提高和卫生意识的增强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  <a:headEnd type="oval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浴帽行业的发展历程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543457" y="1876457"/>
            <a:ext cx="3105086" cy="3105086"/>
          </a:xfrm>
          <a:prstGeom prst="ellipse">
            <a:avLst/>
          </a:prstGeom>
          <a:solidFill>
            <a:schemeClr val="accent2">
              <a:alpha val="2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838682" y="2171682"/>
            <a:ext cx="2514635" cy="251463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97329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97329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浴帽行业的市场规模在不断扩大，主要得益于人们生活水平的提高和卫生意识的增强。未来几年，浴帽行业市场规模仍有较大的增长空间。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936144" y="1537698"/>
            <a:ext cx="346677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936144" y="2820233"/>
            <a:ext cx="3466777" cy="341833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市场调研数据显示，近年来浴帽行业的市场规模不断扩大，年增长率保持在5%左右。这主要得益于人们生活水平的提高和卫生意识的增强，以及消费者对高品质、环保产品的需求增加。未来几年，随着全球经济的发展和消费者对个人卫生重视程度的提高，浴帽行业市场规模仍有较大的增长空间。</a:t>
            </a:r>
          </a:p>
        </p:txBody>
      </p:sp>
      <p:sp>
        <p:nvSpPr>
          <p:cNvPr id="8" name="Freeform 8"/>
          <p:cNvSpPr/>
          <p:nvPr/>
        </p:nvSpPr>
        <p:spPr>
          <a:xfrm>
            <a:off x="5503755" y="2836755"/>
            <a:ext cx="1184490" cy="1184490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浴帽行业的市场规模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2023-2028年浴帽市场需求分析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90034" y="2474335"/>
            <a:ext cx="3067716" cy="171490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6" name="Connector 6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5659243" y="3119345"/>
            <a:ext cx="5783287" cy="1160526"/>
            <a:chOff x="5659243" y="3119345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659243" y="3119345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消费习惯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59243" y="3577688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消费者的使用习惯和频率也会影响浴帽的需求量，例如季节性需求、日常使用等。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9243" y="4772000"/>
            <a:ext cx="5783287" cy="1160526"/>
            <a:chOff x="5659243" y="4772000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659243" y="477200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消费心理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9243" y="5230343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消费者对于浴帽的价格敏感度、品牌忠诚度等因素也会影响市场需求。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482093" y="4861535"/>
            <a:ext cx="810236" cy="810236"/>
          </a:xfrm>
          <a:prstGeom prst="ellipse">
            <a:avLst/>
          </a:prstGeom>
          <a:solidFill>
            <a:schemeClr val="accent3">
              <a:lumMod val="60000"/>
              <a:lumOff val="4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9" name="Group 9"/>
          <p:cNvGrpSpPr/>
          <p:nvPr/>
        </p:nvGrpSpPr>
        <p:grpSpPr>
          <a:xfrm>
            <a:off x="5659243" y="1470704"/>
            <a:ext cx="5783287" cy="1160526"/>
            <a:chOff x="5659243" y="1470704"/>
            <a:chExt cx="5783287" cy="1160526"/>
          </a:xfrm>
        </p:grpSpPr>
        <p:sp>
          <p:nvSpPr>
            <p:cNvPr id="10" name="TextBox 10"/>
            <p:cNvSpPr txBox="1"/>
            <p:nvPr/>
          </p:nvSpPr>
          <p:spPr>
            <a:xfrm>
              <a:off x="5659243" y="14707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消费者偏好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59243" y="19290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消费者对于浴帽的材质、款式、颜色等有不同的偏好，市场应提供多样化的产品以满足不同消费者的需求。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4610240" y="4989683"/>
            <a:ext cx="553940" cy="553940"/>
          </a:xfrm>
          <a:custGeom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482093" y="322107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482093" y="156013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4666510" y="1762961"/>
            <a:ext cx="405314" cy="405314"/>
          </a:xfrm>
          <a:custGeom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4678702" y="3406734"/>
            <a:ext cx="424244" cy="424244"/>
          </a:xfrm>
          <a:custGeom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Freeform 17"/>
          <p:cNvSpPr/>
          <p:nvPr/>
        </p:nvSpPr>
        <p:spPr>
          <a:xfrm>
            <a:off x="970539" y="2236546"/>
            <a:ext cx="2648574" cy="2933980"/>
          </a:xfrm>
          <a:custGeom>
            <a:rect l="l" t="t" r="r" b="b"/>
            <a:pathLst>
              <a:path w="1905000" h="1905000">
                <a:moveTo>
                  <a:pt x="0" y="952500"/>
                </a:moveTo>
                <a:lnTo>
                  <a:pt x="476250" y="190500"/>
                </a:lnTo>
                <a:lnTo>
                  <a:pt x="1428750" y="190500"/>
                </a:lnTo>
                <a:lnTo>
                  <a:pt x="1905000" y="952500"/>
                </a:lnTo>
                <a:lnTo>
                  <a:pt x="1428750" y="1714500"/>
                </a:lnTo>
                <a:lnTo>
                  <a:pt x="476250" y="171450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  <a:ln w="7620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A023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Freeform 18"/>
          <p:cNvSpPr/>
          <p:nvPr/>
        </p:nvSpPr>
        <p:spPr>
          <a:xfrm>
            <a:off x="1655515" y="3001353"/>
            <a:ext cx="1278622" cy="119519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消费者需求分析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不同价格区间的浴帽市场需求量会有所不同，中高端市场和低端市场的需求结构存在差异。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价格结构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不同材质的浴帽市场需求量也会有所不同，例如棉质、丝绸、塑料等材质的需求结构会有所不同。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材质结构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不同地区的浴帽市场需求量也会有所不同，发达地区和欠发达地区的需求结构存在差异。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区域结构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市场需求结构分析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随着消费者对于品质和品牌的追求，浴帽行业将逐渐向品牌化方向发展。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品牌化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039" r="15039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消费者对于个性化的追求也将推动浴帽行业向个性化方向发展。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个性化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环保意识的提高将促使浴帽行业向环保化方向发展，例如使用可降解材料等。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环保化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行业发展趋势分析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浴帽行业竞争格局分析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90034" y="2474335"/>
            <a:ext cx="3067716" cy="171490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6" name="Connector 6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竞争者A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该公司在浴帽市场上占据较大份额，产品线丰富，品牌知名度高。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竞争者B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该公司注重产品设计，以时尚、潮流的浴帽产品吸引年轻消费者。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竞争者C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该公司以高品质和良好的用户体验获得市场认可，具有较强的渠道优势。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主要竞争者分析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竞争格局变化趋势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5784437" y="1687163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784437" y="2262505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随着消费者对个性化、时尚化需求的增加，产品设计将成为竞争的关键因素。</a:t>
            </a:r>
          </a:p>
        </p:txBody>
      </p:sp>
      <p:sp>
        <p:nvSpPr>
          <p:cNvPr id="31" name="AutoShape 31"/>
          <p:cNvSpPr/>
          <p:nvPr/>
        </p:nvSpPr>
        <p:spPr>
          <a:xfrm>
            <a:off x="5784437" y="3120755"/>
            <a:ext cx="4496144" cy="56581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784437" y="3715147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线上销售渠道的崛起将为中小型浴帽企业提供更多发展机会，竞争格局将更为多元化。</a:t>
            </a:r>
          </a:p>
        </p:txBody>
      </p:sp>
      <p:sp>
        <p:nvSpPr>
          <p:cNvPr id="34" name="AutoShape 34"/>
          <p:cNvSpPr/>
          <p:nvPr/>
        </p:nvSpPr>
        <p:spPr>
          <a:xfrm>
            <a:off x="5784437" y="4609991"/>
            <a:ext cx="4496144" cy="56581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TextBox 35"/>
          <p:cNvSpPr txBox="1"/>
          <p:nvPr/>
        </p:nvSpPr>
        <p:spPr>
          <a:xfrm>
            <a:off x="5784437" y="5204382"/>
            <a:ext cx="4496144" cy="82053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品牌建设和用户忠诚度将越来越重要，企业需加强与消费者的互动和沟通。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27474" y="2630710"/>
            <a:ext cx="2226278" cy="222627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  <a:headEnd type="none"/>
            <a:tail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" name="AutoShape 6"/>
          <p:cNvSpPr/>
          <p:nvPr/>
        </p:nvSpPr>
        <p:spPr>
          <a:xfrm>
            <a:off x="3098006" y="4715256"/>
            <a:ext cx="630365" cy="63026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7" name="Group 7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8" name="Freeform 8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Freeform 9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1" name="AutoShape 11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3" name="AutoShape 13"/>
          <p:cNvSpPr/>
          <p:nvPr/>
        </p:nvSpPr>
        <p:spPr>
          <a:xfrm>
            <a:off x="3678841" y="3411474"/>
            <a:ext cx="630365" cy="630269"/>
          </a:xfrm>
          <a:prstGeom prst="ellipse">
            <a:avLst/>
          </a:pr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4" name="Group 14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5" name="Freeform 15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Freeform 17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8" name="Freeform 18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Freeform 22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Freeform 24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6" name="Freeform 26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Freeform 28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0" name="Freeform 30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目前浴帽行业集中度相对较高，大型企业占据主导地位。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但随着市场需求的多样化，中小型企业将通过创新和差异化获得更多市场份额。</a:t>
            </a:r>
            <a:endParaRPr lang="en-US" sz="1100"/>
          </a:p>
        </p:txBody>
      </p:sp>
      <p:sp>
        <p:nvSpPr>
          <p:cNvPr id="33" name="AutoShape 33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未来行业集中度将呈现先升后降的趋势，市场竞争将更加激烈。</a:t>
            </a:r>
            <a:endParaRPr lang="en-US" sz="1100"/>
          </a:p>
        </p:txBody>
      </p:sp>
      <p:grpSp>
        <p:nvGrpSpPr>
          <p:cNvPr id="34" name="Group 3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5" name="AutoShape 3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TextBox 5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行业集中度分析</a:t>
              </a:r>
            </a:p>
          </p:txBody>
        </p:sp>
      </p:grp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4661112" y="2474335"/>
            <a:ext cx="6168948" cy="1714909"/>
          </a:xfrm>
          <a:prstGeom prst="rect">
            <a:avLst/>
          </a:prstGeom>
          <a:solidFill>
            <a:srgbClr val="FFFFFF">
              <a:alpha val="18823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4750028" y="2577044"/>
            <a:ext cx="5991116" cy="1509492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浴帽行业存在的问题与挑战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90034" y="2474335"/>
            <a:ext cx="3067716" cy="171490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9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310956" y="2387805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6" name="Connector 6"/>
          <p:cNvCxnSpPr/>
          <p:nvPr/>
        </p:nvCxnSpPr>
        <p:spPr>
          <a:xfrm>
            <a:off x="1310956" y="4280471"/>
            <a:ext cx="9520123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质量参差不齐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部分浴帽产品质量不过关，存在安全隐患。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产品同质化严重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市场上浴帽产品同质化现象严重，缺乏创新和差异化。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品牌竞争激烈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众多品牌涌入市场，导致品牌竞争异常激烈。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行业存在的问题</a:t>
              </a:r>
            </a:p>
          </p:txBody>
        </p:sp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 flipH="1" flipV="1">
            <a:off x="5226940" y="2711199"/>
            <a:ext cx="869059" cy="55646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6085799" y="2787060"/>
            <a:ext cx="787048" cy="457877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 flipH="1" flipV="1">
            <a:off x="6096000" y="3252176"/>
            <a:ext cx="0" cy="1146048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654974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897941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消费者对浴帽的需求和品味不断变化，需要不断更新产品。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7941" y="1951443"/>
            <a:ext cx="3851172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消费需求变化</a:t>
            </a:r>
          </a:p>
        </p:txBody>
      </p:sp>
      <p:sp>
        <p:nvSpPr>
          <p:cNvPr id="8" name="AutoShape 8"/>
          <p:cNvSpPr/>
          <p:nvPr/>
        </p:nvSpPr>
        <p:spPr>
          <a:xfrm>
            <a:off x="5575257" y="2695566"/>
            <a:ext cx="1041485" cy="1064453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692637" y="2815534"/>
            <a:ext cx="806727" cy="82451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 rot="10800000">
            <a:off x="5065769" y="1746676"/>
            <a:ext cx="281771" cy="281771"/>
          </a:xfrm>
          <a:prstGeom prst="rtTriangl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62010" y="1746676"/>
            <a:ext cx="4692565" cy="1777323"/>
          </a:xfrm>
          <a:prstGeom prst="snip1Rect">
            <a:avLst>
              <a:gd name="adj" fmla="val 25816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 rot="10800000">
            <a:off x="11272804" y="1746676"/>
            <a:ext cx="281771" cy="281771"/>
          </a:xfrm>
          <a:prstGeom prst="rt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304288" y="4201903"/>
            <a:ext cx="7583424" cy="1744811"/>
          </a:xfrm>
          <a:prstGeom prst="snip1Rect">
            <a:avLst>
              <a:gd name="adj" fmla="val 25374"/>
            </a:avLst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 rot="10800000">
            <a:off x="9605942" y="4201903"/>
            <a:ext cx="281771" cy="281771"/>
          </a:xfrm>
          <a:prstGeom prst="rtTriangle">
            <a:avLst/>
          </a:prstGeom>
          <a:solidFill>
            <a:schemeClr val="accent2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7096195" y="2525610"/>
            <a:ext cx="419981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影响浴帽生产成本，需关注原材料价格波动情况。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96195" y="1966682"/>
            <a:ext cx="3948708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原材料价格波动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71608" y="4965724"/>
            <a:ext cx="68766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国际贸易环境的变化可能对出口型浴帽企业带来影响。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71608" y="4415940"/>
            <a:ext cx="4371364" cy="5193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国际贸易环境变化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85368" y="3029673"/>
            <a:ext cx="396240" cy="420624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面临的挑战与风险</a:t>
              </a:r>
            </a:p>
          </p:txBody>
        </p:sp>
      </p:grp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https://d.book118.com/178112054033006030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98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3">
      <vt:lpstr>Arial</vt:lpstr>
      <vt:lpstr>Calibri</vt:lpstr>
      <vt:lpstr>Microsoft Yahei</vt:lpstr>
      <vt:lpstr>微软雅黑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2024-09-06T13:33:11.461</cp:lastPrinted>
  <dcterms:created xsi:type="dcterms:W3CDTF">2024-09-06T05:33:11Z</dcterms:created>
  <dcterms:modified xsi:type="dcterms:W3CDTF">2024-09-06T05:33:13Z</dcterms:modified>
</cp:coreProperties>
</file>