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3F3E4DF-ED22-4C99-B9BE-426493C938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FBB68C7-C49F-40A3-97A3-CFD9B49B9E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9A53AF7-3532-4D66-88D3-C5AE3AA09C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31D003D-8BDD-42CD-AFB0-70EDF561DB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FA672F6-8F4F-443D-BDCC-4162D193B8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B16317E-F0C7-4BF3-B89E-AFA1D936CE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4D89AD3-278D-4A74-94B4-24E7404B4F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E12018A-61EA-4326-9F52-B9CA127D26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964D08A-5E6E-4F5F-A4DE-3B56808EFA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AE7EF9-773D-4FF3-AB1D-1DC025A7FA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0107B6-F32A-4A52-9A94-CC69E3F1F9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sp>
        <p:nvSpPr>
          <p:cNvPr id="17" name="矩形 1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1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2023/11/21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3.jpeg" /><Relationship Id="rId3" Type="http://schemas.openxmlformats.org/officeDocument/2006/relationships/image" Target="../media/image4.jpeg" /><Relationship Id="rId4" Type="http://schemas.openxmlformats.org/officeDocument/2006/relationships/image" Target="../media/image14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3.jpeg" /><Relationship Id="rId3" Type="http://schemas.openxmlformats.org/officeDocument/2006/relationships/image" Target="../media/image15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78112127075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化疗后的护理\n## 1.化疗的基本概念及其重要性\n### 1.1化疗的定义及其作用机制\n### 1.2化疗在癌症治疗中的地位和作用\n### 1.3化疗的副作用及其影响\n## 2.化疗后的常见副作用及护理\n### 2.1消化系统副作用的护理\n### 2.2骨髓抑制副作用的护理\n### 2.3皮肤和头发副作用的护理\n## 3.化疗后的心理护理与支持\n### 3.1化疗对患者心理的影响\n### 3.2心理护理的方法和技巧\n### 3.3社会支持和心理调适\n## 4.化疗后的生活护理与康复\n### 4.1饮食调理与营养补充\n### 4.2合理运动与康复锻炼\n### 4.3保持良好的生活习惯与作息规律\n## 5.化疗后的护理并发症预防与处理\n### 5.1感染并发症的预防与处理\n### 5.2静脉炎和血栓并发症的预防与处理\n### 5.3其他并发症的预防与处理\n## 6.化疗后的护理案例分析\n### 6.1成功案例分享与经验借鉴\n### 6.2并发症预防与处理案例\n### 6.3心理护理与支持案例\n&quot;,&quot;templateId&quot;:&quot;yjp75jdsfbb9frnx6858ro4pgo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303000" cy="130175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/>
              <a:t>化疗后的护理</a:t>
            </a:r>
            <a:endParaRPr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TENCENT DOCS SMART CREATE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bg1"/>
                </a:solidFill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2602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化疗的基本概念及其重要性</a:t>
            </a:r>
            <a:endParaRPr/>
          </a:p>
        </p:txBody>
      </p:sp>
      <p:sp>
        <p:nvSpPr>
          <p:cNvPr id="12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30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31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32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33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化疗是指使用药物来治疗癌症的方法</a:t>
                </a:r>
                <a:endParaRPr/>
              </a:p>
            </p:txBody>
          </p:sp>
          <p:sp>
            <p:nvSpPr>
              <p:cNvPr id="23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这些药物可以通过静脉注射、口服或肌肉注射等方式进入体内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化疗药物会杀死癌细胞或抑制它们的生长和分裂</a:t>
                </a:r>
                <a:endParaRPr/>
              </a:p>
            </p:txBody>
          </p:sp>
          <p:sp>
            <p:nvSpPr>
              <p:cNvPr id="235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6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7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8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39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40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化疗的作用机制</a:t>
                </a:r>
                <a:endParaRPr/>
              </a:p>
            </p:txBody>
          </p:sp>
          <p:sp>
            <p:nvSpPr>
              <p:cNvPr id="241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抑制癌细胞的生长和分裂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杀死癌细胞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抑制肿瘤血管生成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提高免疫系统对癌细胞的识别和攻击能力</a:t>
                </a:r>
                <a:endParaRPr/>
              </a:p>
            </p:txBody>
          </p:sp>
          <p:sp>
            <p:nvSpPr>
              <p:cNvPr id="242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3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4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5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4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化疗的定义及其作用机制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7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4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化疗在癌症治疗中的地位和作用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49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50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5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化疗在癌症治疗中的重要性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化疗是一种全身性的治疗方法，可以杀死或抑制全身范围内的癌细胞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对于晚期癌症患者，化疗可以提高生活质量和延长生存期</a:t>
                </a:r>
                <a:endParaRPr/>
              </a:p>
            </p:txBody>
          </p:sp>
          <p:pic>
            <p:nvPicPr>
              <p:cNvPr id="25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55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5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化疗在癌症治疗中的角色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手术前化疗：缩小肿瘤，降低手术风险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手术后化疗：消除可能残留的癌细胞，防止复发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放射治疗前化疗：提高放射治疗的疗效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靶向治疗前化疗：降低肿瘤对靶向治疗的耐药性</a:t>
                </a:r>
                <a:endParaRPr/>
              </a:p>
            </p:txBody>
          </p:sp>
          <p:pic>
            <p:nvPicPr>
              <p:cNvPr id="25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6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6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6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6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化疗的副作用</a:t>
                </a:r>
                <a:endParaRPr/>
              </a:p>
            </p:txBody>
          </p:sp>
          <p:sp>
            <p:nvSpPr>
              <p:cNvPr id="26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消化系统副作用：恶心、呕吐、腹泻、便秘等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骨髓抑制副作用：白细胞减少、血小板减少、贫血等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皮肤和头发副作用：脱发、皮肤干燥、色素沉着等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心血管系统副作用：心律失常、心肌损伤等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神经系统副作用：感觉异常、肌肉无力等</a:t>
                </a:r>
                <a:endParaRPr/>
              </a:p>
            </p:txBody>
          </p:sp>
          <p:sp>
            <p:nvSpPr>
              <p:cNvPr id="26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7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7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化疗副作用的影响</a:t>
                </a:r>
                <a:endParaRPr/>
              </a:p>
            </p:txBody>
          </p:sp>
          <p:sp>
            <p:nvSpPr>
              <p:cNvPr id="27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影响患者的生活质量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降低患者的治疗信心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限制化疗的剂量和疗程</a:t>
                </a:r>
                <a:endParaRPr/>
              </a:p>
            </p:txBody>
          </p:sp>
          <p:sp>
            <p:nvSpPr>
              <p:cNvPr id="27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7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化疗的副作用及其影响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8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79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2602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化疗后的常见副作用及护理</a:t>
            </a:r>
            <a:endParaRPr/>
          </a:p>
        </p:txBody>
      </p:sp>
      <p:sp>
        <p:nvSpPr>
          <p:cNvPr id="280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8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消化系统副作用的护理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83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84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8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恶心和呕吐的护理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保持室内空气清新，避免异味刺激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少量多餐，避免空腹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选择清淡、易消化的食物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严重呕吐时，及时就医</a:t>
                </a:r>
                <a:endParaRPr/>
              </a:p>
            </p:txBody>
          </p:sp>
          <p:pic>
            <p:nvPicPr>
              <p:cNvPr id="28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89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9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腹泻和便秘的护理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保持饮食清洁，避免感染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增加纤维素摄入，预防便秘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保持充足的水分摄入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腹泻严重时，及时就医</a:t>
                </a:r>
                <a:endParaRPr/>
              </a:p>
            </p:txBody>
          </p:sp>
          <p:pic>
            <p:nvPicPr>
              <p:cNvPr id="29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4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95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296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297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298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白细胞减少的护理</a:t>
                </a:r>
                <a:endParaRPr/>
              </a:p>
            </p:txBody>
          </p:sp>
          <p:sp>
            <p:nvSpPr>
              <p:cNvPr id="299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保持室内清洁，避免感染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增强自身免疫力，如保持良好的作息、饮食等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遵医嘱使用升白细胞的药物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定期检查血常规</a:t>
                </a:r>
                <a:endParaRPr/>
              </a:p>
            </p:txBody>
          </p:sp>
        </p:grpSp>
        <p:grpSp>
          <p:nvGrpSpPr>
            <p:cNvPr id="300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301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血小板减少的护理</a:t>
                </a:r>
                <a:endParaRPr/>
              </a:p>
            </p:txBody>
          </p:sp>
          <p:sp>
            <p:nvSpPr>
              <p:cNvPr id="302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避免剧烈运动，防止出血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避免碰撞，预防外伤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遵医嘱使用升血小板的药物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定期检查血常规</a:t>
                </a:r>
                <a:endParaRPr/>
              </a:p>
            </p:txBody>
          </p:sp>
        </p:grpSp>
        <p:grpSp>
          <p:nvGrpSpPr>
            <p:cNvPr id="303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304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贫血的护理</a:t>
                </a:r>
                <a:endParaRPr/>
              </a:p>
            </p:txBody>
          </p:sp>
          <p:sp>
            <p:nvSpPr>
              <p:cNvPr id="305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增加含铁、叶酸、维生素B12的食物摄入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遵医嘱使用补血的药物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保持充足的休息，避免过度劳累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定期检查血常规</a:t>
                </a:r>
                <a:endParaRPr/>
              </a:p>
            </p:txBody>
          </p:sp>
        </p:grpSp>
      </p:grpSp>
      <p:sp>
        <p:nvSpPr>
          <p:cNvPr id="30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骨髓抑制副作用的护理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0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08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309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310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311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脱发的护理</a:t>
                </a:r>
                <a:endParaRPr/>
              </a:p>
            </p:txBody>
          </p:sp>
          <p:sp>
            <p:nvSpPr>
              <p:cNvPr id="312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保持头皮清洁，避免感染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佩戴合适的假发或头巾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避免使用刺激性强的洗发水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保持心情舒畅，减轻心理压力</a:t>
                </a:r>
                <a:endParaRPr/>
              </a:p>
            </p:txBody>
          </p:sp>
          <p:sp>
            <p:nvSpPr>
              <p:cNvPr id="313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4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5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16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17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18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皮肤干燥、色素沉着的护理</a:t>
                </a:r>
                <a:endParaRPr/>
              </a:p>
            </p:txBody>
          </p:sp>
          <p:sp>
            <p:nvSpPr>
              <p:cNvPr id="319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使用温和的护肤品，避免过敏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保持皮肤清洁，避免感染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避免阳光直射，防止皮肤晒伤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保持充足的水分摄入，补充维生素</a:t>
                </a:r>
                <a:endParaRPr/>
              </a:p>
            </p:txBody>
          </p:sp>
          <p:sp>
            <p:nvSpPr>
              <p:cNvPr id="320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21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22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23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2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皮肤和头发副作用的护理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2602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化疗后的心理护理与支持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化疗对患者心理的影响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3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对疾病的恐惧和担忧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担心癌症复发和转移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担心化疗的副作用和并发症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担心治疗费用和生活质量的下降</a:t>
                </a:r>
                <a:endParaRPr/>
              </a:p>
            </p:txBody>
          </p:sp>
          <p:pic>
            <p:nvPicPr>
              <p:cNvPr id="1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8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对治疗的不确定性和失望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对化疗效果的疑虑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对治疗过程中可能出现的困难的担忧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对未来生活的担忧</a:t>
                </a:r>
                <a:endParaRPr/>
              </a:p>
            </p:txBody>
          </p:sp>
          <p:pic>
            <p:nvPicPr>
              <p:cNvPr id="2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4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25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26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提供专业的心理辅导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与心理医生或护士进行咨询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参加癌症患者互助小组，与他人分享经验</a:t>
                </a:r>
                <a:endParaRPr/>
              </a:p>
            </p:txBody>
          </p:sp>
          <p:pic>
            <p:nvPicPr>
              <p:cNvPr id="2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30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31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增强与家人的沟通和支持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与家人分享自己的感受和担忧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家人给予患者关爱和支持</a:t>
                </a:r>
                <a:endParaRPr/>
              </a:p>
            </p:txBody>
          </p:sp>
          <p:pic>
            <p:nvPicPr>
              <p:cNvPr id="34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35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36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学会调整心态和应对压力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保持积极乐观的心态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学会放松和减压的方法，如冥想、瑜伽等</a:t>
                </a:r>
                <a:endParaRPr/>
              </a:p>
            </p:txBody>
          </p:sp>
          <p:pic>
            <p:nvPicPr>
              <p:cNvPr id="39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4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心理护理的方法和技巧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4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社会支持和心理调适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43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44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4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社会支持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寻求政府、社会团体和企业的帮助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参加癌症患者互助小组，与他人分享经验</a:t>
                </a:r>
                <a:endParaRPr/>
              </a:p>
            </p:txBody>
          </p:sp>
          <p:pic>
            <p:nvPicPr>
              <p:cNvPr id="4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49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5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心理调适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学会调整心态和应对压力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保持积极乐观的心态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寻求心理辅导和支持</a:t>
                </a:r>
                <a:endParaRPr/>
              </a:p>
            </p:txBody>
          </p:sp>
          <p:pic>
            <p:nvPicPr>
              <p:cNvPr id="5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https://d.book118.com/178112127075006036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green">
      <a:dk1>
        <a:srgbClr val="000000"/>
      </a:dk1>
      <a:lt1>
        <a:srgbClr val="FFFFFF"/>
      </a:lt1>
      <a:dk2>
        <a:srgbClr val="193223"/>
      </a:dk2>
      <a:lt2>
        <a:srgbClr val="E2FBE6"/>
      </a:lt2>
      <a:accent1>
        <a:srgbClr val="279D41"/>
      </a:accent1>
      <a:accent2>
        <a:srgbClr val="72D679"/>
      </a:accent2>
      <a:accent3>
        <a:srgbClr val="44B25F"/>
      </a:accent3>
      <a:accent4>
        <a:srgbClr val="127841"/>
      </a:accent4>
      <a:accent5>
        <a:srgbClr val="7AC75C"/>
      </a:accent5>
      <a:accent6>
        <a:srgbClr val="4BA32A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化疗后的护理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2024-09-15T23:59:49.167</cp:lastPrinted>
  <dcterms:created xsi:type="dcterms:W3CDTF">2024-09-15T15:59:49Z</dcterms:created>
  <dcterms:modified xsi:type="dcterms:W3CDTF">2024-09-15T15:59:51Z</dcterms:modified>
</cp:coreProperties>
</file>