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F51463-C28B-4254-9AF5-55AA7D606F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01E891-92FD-4ED0-B48C-3BEAE60A45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363637-3CE6-4358-8590-0B697499FB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FEEDAE-80DD-4E6F-8E82-D73634BB2D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653D18-5930-465A-ACBC-BB74562ACA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E64985-BDC8-413F-BF96-716D437CED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38F47D-2F13-42F5-86C2-793953F318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5267A5-B853-47D5-9E3C-7D6A5A157C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D54E8A-39FF-4742-A5CD-F3CAAA1C55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A9931E-E98E-4C4B-8163-FAA7F1A00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75838C-798B-49BC-B21C-400BB6502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2"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8"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emf" /><Relationship Id="rId3"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2011212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高中政治选修课件专题四：坚持和完善人民代表大会制度\n## 1.人民代表大会制度的性质和地位\n### 1.1人民代表大会制度是我国的根本政治制度\n### 1.2人民代表大会制度在国家政治生活中的地位\n### 1.3人民代表大会制度与西方议会制度的区别\n## 2.人民代表大会制度的组织和运作\n### 2.1人民代表大会制度的组织结构及其职能\n### 2.2人民代表大会制度的运作流程\n### 2.3人民代表大会制度的实践案例\n## 3.人民代表大会制度的发展和完善\n### 3.1人民代表大会制度的发展历程\n### 3.2人民代表大会制度在实践中遇到的问题\n### 3.3人民代表大会制度的完善措施\n## 4.人民代表大会制度与人民群众的关系\n### 4.1人民代表大会制度如何保障人民群众的权益\n### 4.2人民代表大会制度如何反映人民群众的意见和要求\n### 4.3人民代表大会制度如何实现人民群众的监督和参与\n## 5.人民代表大会制度在现代国家治理中的作用\n### 5.1人民代表大会制度在国家治理中的地位和作用\n### 5.2人民代表大会制度如何保障国家治理的有效性\n### 5.3人民代表大会制度如何提高国家治理的民主性\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15700" cy="1301750"/>
          </a:xfrm>
        </p:spPr>
        <p:txBody>
          <a:bodyPr vert="horz" wrap="square" lIns="91440" tIns="45720" rIns="91440" bIns="45720" anchor="t">
            <a:normAutofit/>
          </a:bodyPr>
          <a:lstStyle/>
          <a:p>
            <a:r>
              <a:rPr lang="zh-CN" sz="4400"/>
              <a:t>高中政治选修课件专题四：坚持和完善人民代表大会制度</a:t>
            </a:r>
            <a:endParaRPr/>
          </a:p>
        </p:txBody>
      </p:sp>
      <p:sp>
        <p:nvSpPr>
          <p:cNvPr id="3" name="文本占位符 3" descr="{&quot;isTemplate&quot;:false,&quot;type&quot;:&quot;content&quot;,&quot;canOmit&quot;:true,&quot;range&quot;:0}"/>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2" name="" descr="{&quot;isTemplate&quot;:true,&quot;type&quot;:2}"/>
        <p:cNvGrpSpPr/>
        <p:nvPr/>
      </p:nvGrpSpPr>
      <p:grpSpPr>
        <a:xfrm>
          <a:off x="0" y="0"/>
          <a:ext cx="0" cy="0"/>
        </a:xfrm>
      </p:grpSpPr>
      <p:sp>
        <p:nvSpPr>
          <p:cNvPr id="53"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5200"/>
              <a:t>人民代表大会制度的性质和地位</a:t>
            </a:r>
            <a:endParaRPr/>
          </a:p>
        </p:txBody>
      </p:sp>
      <p:sp>
        <p:nvSpPr>
          <p:cNvPr id="5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1" name="" descr="{&quot;isTemplate&quot;:true,&quot;type&quot;:3}"/>
        <p:cNvGrpSpPr/>
        <p:nvPr/>
      </p:nvGrpSpPr>
      <p:grpSpPr>
        <a:xfrm>
          <a:off x="0" y="0"/>
          <a:ext cx="0" cy="0"/>
        </a:xfrm>
      </p:grpSpPr>
      <p:grpSp>
        <p:nvGrpSpPr>
          <p:cNvPr id="72"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73" name=""/>
            <p:cNvGrpSpPr/>
            <p:nvPr/>
          </p:nvGrpSpPr>
          <p:grpSpPr>
            <a:xfrm>
              <a:off x="685801" y="3146904"/>
              <a:ext cx="4207178" cy="3287791"/>
              <a:chOff x="685801" y="3146904"/>
              <a:chExt cx="4207178" cy="3287791"/>
            </a:xfrm>
          </p:grpSpPr>
          <p:sp>
            <p:nvSpPr>
              <p:cNvPr id="74"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人民代表大会制度是我国的根本政治制度，是人民当家作主的具体体现</a:t>
                </a:r>
                <a:endParaRPr kumimoji="1" lang="en-US" altLang="zh-CN" sz="1800" b="1">
                  <a:solidFill>
                    <a:schemeClr val="bg1"/>
                  </a:solidFill>
                  <a:latin typeface="+mj-ea"/>
                  <a:ea typeface="+mj-ea"/>
                </a:endParaRPr>
              </a:p>
            </p:txBody>
          </p:sp>
          <p:sp>
            <p:nvSpPr>
              <p:cNvPr id="75"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人民代表大会制度保证了人民在国家政治生活中的主体地位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人民代表大会制度保证了国家权力的合法性来源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人民代表大会制度保证了国家权力的有效运行</a:t>
                </a:r>
                <a:endParaRPr/>
              </a:p>
            </p:txBody>
          </p:sp>
        </p:grpSp>
        <p:grpSp>
          <p:nvGrpSpPr>
            <p:cNvPr id="76" name=""/>
            <p:cNvGrpSpPr/>
            <p:nvPr/>
          </p:nvGrpSpPr>
          <p:grpSpPr>
            <a:xfrm>
              <a:off x="4408278" y="3146904"/>
              <a:ext cx="3798485" cy="3287791"/>
              <a:chOff x="4408278" y="3146904"/>
              <a:chExt cx="3798485" cy="3287791"/>
            </a:xfrm>
          </p:grpSpPr>
          <p:sp>
            <p:nvSpPr>
              <p:cNvPr id="77"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人民代表大会制度是我国政治制度的基石，是其他政治制度的基础</a:t>
                </a:r>
                <a:endParaRPr kumimoji="1" lang="en-US" altLang="zh-CN" sz="1800" b="1">
                  <a:solidFill>
                    <a:schemeClr val="bg1"/>
                  </a:solidFill>
                  <a:latin typeface="+mj-ea"/>
                  <a:ea typeface="+mj-ea"/>
                </a:endParaRPr>
              </a:p>
            </p:txBody>
          </p:sp>
          <p:sp>
            <p:nvSpPr>
              <p:cNvPr id="78"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人民代表大会制度决定了国家权力的分配和运行方式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人民代表大会制度决定了国家政治生活的基本原则和秩序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人民代表大会制度决定了国家政治制度的稳定性和连续性</a:t>
                </a:r>
                <a:endParaRPr/>
              </a:p>
            </p:txBody>
          </p:sp>
        </p:grpSp>
        <p:grpSp>
          <p:nvGrpSpPr>
            <p:cNvPr id="79" name=""/>
            <p:cNvGrpSpPr/>
            <p:nvPr/>
          </p:nvGrpSpPr>
          <p:grpSpPr>
            <a:xfrm>
              <a:off x="7707715" y="3146904"/>
              <a:ext cx="3798485" cy="3287791"/>
              <a:chOff x="7707715" y="3146904"/>
              <a:chExt cx="3798485" cy="3287791"/>
            </a:xfrm>
          </p:grpSpPr>
          <p:sp>
            <p:nvSpPr>
              <p:cNvPr id="80"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人民代表大会制度是我国社会主义制度的组成部分，是人民当家作主的重要途径</a:t>
                </a:r>
                <a:endParaRPr kumimoji="1" lang="en-US" altLang="zh-CN" sz="1800" b="1">
                  <a:solidFill>
                    <a:schemeClr val="bg1"/>
                  </a:solidFill>
                  <a:latin typeface="+mj-ea"/>
                  <a:ea typeface="+mj-ea"/>
                </a:endParaRPr>
              </a:p>
            </p:txBody>
          </p:sp>
          <p:sp>
            <p:nvSpPr>
              <p:cNvPr id="81"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人民代表大会制度保证了我国社会主义制度的本质和方向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人民代表大会制度保证了我国社会主义制度的优越性和生命力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人民代表大会制度保证了我国社会主义现代化建设的顺利进行</a:t>
                </a:r>
                <a:endParaRPr/>
              </a:p>
            </p:txBody>
          </p:sp>
        </p:grpSp>
      </p:grpSp>
      <p:sp>
        <p:nvSpPr>
          <p:cNvPr id="8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人民代表大会制度是我国的根本政治制度</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descr="{&quot;isTemplate&quot;:true,&quot;type&quot;:3}"/>
        <p:cNvGrpSpPr/>
        <p:nvPr/>
      </p:nvGrpSpPr>
      <p:grpSpPr>
        <a:xfrm>
          <a:off x="0" y="0"/>
          <a:ext cx="0" cy="0"/>
        </a:xfrm>
      </p:grpSpPr>
      <p:grpSp>
        <p:nvGrpSpPr>
          <p:cNvPr id="84"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85" name=""/>
            <p:cNvGrpSpPr/>
            <p:nvPr/>
          </p:nvGrpSpPr>
          <p:grpSpPr>
            <a:xfrm>
              <a:off x="685801" y="3146904"/>
              <a:ext cx="4207178" cy="3287791"/>
              <a:chOff x="685801" y="3146904"/>
              <a:chExt cx="4207178" cy="3287791"/>
            </a:xfrm>
          </p:grpSpPr>
          <p:sp>
            <p:nvSpPr>
              <p:cNvPr id="86"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人民代表大会制度是国家政治生活的核心，是人民当家作主的根本途径</a:t>
                </a:r>
                <a:endParaRPr kumimoji="1" lang="en-US" altLang="zh-CN" sz="1800" b="1">
                  <a:solidFill>
                    <a:schemeClr val="bg1"/>
                  </a:solidFill>
                  <a:latin typeface="+mj-ea"/>
                  <a:ea typeface="+mj-ea"/>
                </a:endParaRPr>
              </a:p>
            </p:txBody>
          </p:sp>
          <p:sp>
            <p:nvSpPr>
              <p:cNvPr id="87"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人民代表大会制度保证了人民在国家政治生活中的主体地位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人民代表大会制度保证了国家权力的合法性来源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人民代表大会制度保证了国家权力的有效运行</a:t>
                </a:r>
                <a:endParaRPr/>
              </a:p>
            </p:txBody>
          </p:sp>
        </p:grpSp>
        <p:grpSp>
          <p:nvGrpSpPr>
            <p:cNvPr id="88" name=""/>
            <p:cNvGrpSpPr/>
            <p:nvPr/>
          </p:nvGrpSpPr>
          <p:grpSpPr>
            <a:xfrm>
              <a:off x="4408278" y="3146904"/>
              <a:ext cx="3798485" cy="3287791"/>
              <a:chOff x="4408278" y="3146904"/>
              <a:chExt cx="3798485" cy="3287791"/>
            </a:xfrm>
          </p:grpSpPr>
          <p:sp>
            <p:nvSpPr>
              <p:cNvPr id="89"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人民代表大会制度是国家政治生活的支柱，是保证国家政治稳定和社会稳定的重要制度</a:t>
                </a:r>
                <a:endParaRPr kumimoji="1" lang="en-US" altLang="zh-CN" sz="1800" b="1">
                  <a:solidFill>
                    <a:schemeClr val="bg1"/>
                  </a:solidFill>
                  <a:latin typeface="+mj-ea"/>
                  <a:ea typeface="+mj-ea"/>
                </a:endParaRPr>
              </a:p>
            </p:txBody>
          </p:sp>
          <p:sp>
            <p:nvSpPr>
              <p:cNvPr id="90"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人民代表大会制度决定了国家权力的分配和运行方式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人民代表大会制度决定了国家政治生活的基本原则和秩序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人民代表大会制度决定了国家政治制度的稳定性和连续性</a:t>
                </a:r>
                <a:endParaRPr/>
              </a:p>
            </p:txBody>
          </p:sp>
        </p:grpSp>
        <p:grpSp>
          <p:nvGrpSpPr>
            <p:cNvPr id="91" name=""/>
            <p:cNvGrpSpPr/>
            <p:nvPr/>
          </p:nvGrpSpPr>
          <p:grpSpPr>
            <a:xfrm>
              <a:off x="7707715" y="3146904"/>
              <a:ext cx="3798485" cy="3287791"/>
              <a:chOff x="7707715" y="3146904"/>
              <a:chExt cx="3798485" cy="3287791"/>
            </a:xfrm>
          </p:grpSpPr>
          <p:sp>
            <p:nvSpPr>
              <p:cNvPr id="92"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人民代表大会制度是国家政治生活的基石，是其他政治制度的基础</a:t>
                </a:r>
                <a:endParaRPr kumimoji="1" lang="en-US" altLang="zh-CN" sz="1800" b="1">
                  <a:solidFill>
                    <a:schemeClr val="bg1"/>
                  </a:solidFill>
                  <a:latin typeface="+mj-ea"/>
                  <a:ea typeface="+mj-ea"/>
                </a:endParaRPr>
              </a:p>
            </p:txBody>
          </p:sp>
          <p:sp>
            <p:nvSpPr>
              <p:cNvPr id="93"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人民代表大会制度保证了我国社会主义制度的本质和方向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人民代表大会制度保证了我国社会主义制度的优越性和生命力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人民代表大会制度保证了我国社会主义现代化建设的顺利进行</a:t>
                </a:r>
                <a:endParaRPr/>
              </a:p>
            </p:txBody>
          </p:sp>
        </p:grpSp>
      </p:grpSp>
      <p:sp>
        <p:nvSpPr>
          <p:cNvPr id="9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人民代表大会制度在国家政治生活中的地位</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5" name="" descr="{&quot;isTemplate&quot;:true,&quot;type&quot;:3}"/>
        <p:cNvGrpSpPr/>
        <p:nvPr/>
      </p:nvGrpSpPr>
      <p:grpSpPr>
        <a:xfrm>
          <a:off x="0" y="0"/>
          <a:ext cx="0" cy="0"/>
        </a:xfrm>
      </p:grpSpPr>
      <p:grpSp>
        <p:nvGrpSpPr>
          <p:cNvPr id="96"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97" name=""/>
            <p:cNvGrpSpPr/>
            <p:nvPr/>
          </p:nvGrpSpPr>
          <p:grpSpPr>
            <a:xfrm>
              <a:off x="685801" y="3146904"/>
              <a:ext cx="4207178" cy="3287791"/>
              <a:chOff x="685801" y="3146904"/>
              <a:chExt cx="4207178" cy="3287791"/>
            </a:xfrm>
          </p:grpSpPr>
          <p:sp>
            <p:nvSpPr>
              <p:cNvPr id="98"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人民代表大会制度与西方议会制度在本质上是不同的</a:t>
                </a:r>
                <a:endParaRPr kumimoji="1" lang="en-US" altLang="zh-CN" sz="1800" b="1">
                  <a:solidFill>
                    <a:schemeClr val="bg1"/>
                  </a:solidFill>
                  <a:latin typeface="+mj-ea"/>
                  <a:ea typeface="+mj-ea"/>
                </a:endParaRPr>
              </a:p>
            </p:txBody>
          </p:sp>
          <p:sp>
            <p:nvSpPr>
              <p:cNvPr id="99"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人民代表大会制度是人民当家作主的具体体现，是社会主义制度的组成部分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西方议会制度是资产阶级统治的工具，是资本主义制度的组成部分</a:t>
                </a:r>
                <a:endParaRPr/>
              </a:p>
            </p:txBody>
          </p:sp>
        </p:grpSp>
        <p:grpSp>
          <p:nvGrpSpPr>
            <p:cNvPr id="100" name=""/>
            <p:cNvGrpSpPr/>
            <p:nvPr/>
          </p:nvGrpSpPr>
          <p:grpSpPr>
            <a:xfrm>
              <a:off x="4408278" y="3146904"/>
              <a:ext cx="3798485" cy="3287791"/>
              <a:chOff x="4408278" y="3146904"/>
              <a:chExt cx="3798485" cy="3287791"/>
            </a:xfrm>
          </p:grpSpPr>
          <p:sp>
            <p:nvSpPr>
              <p:cNvPr id="10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人民代表大会制度与西方议会制度在国家权力分配和运行方式上是不同的</a:t>
                </a:r>
                <a:endParaRPr kumimoji="1" lang="en-US" altLang="zh-CN" sz="1800" b="1">
                  <a:solidFill>
                    <a:schemeClr val="bg1"/>
                  </a:solidFill>
                  <a:latin typeface="+mj-ea"/>
                  <a:ea typeface="+mj-ea"/>
                </a:endParaRPr>
              </a:p>
            </p:txBody>
          </p:sp>
          <p:sp>
            <p:nvSpPr>
              <p:cNvPr id="102"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人民代表大会制度实行民主集中制，国家权力来源于人民，最终属于人民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西方议会制度实行多党制，国家权力来源于资产阶级，最终属于资产阶级</a:t>
                </a:r>
                <a:endParaRPr/>
              </a:p>
            </p:txBody>
          </p:sp>
        </p:grpSp>
        <p:grpSp>
          <p:nvGrpSpPr>
            <p:cNvPr id="103" name=""/>
            <p:cNvGrpSpPr/>
            <p:nvPr/>
          </p:nvGrpSpPr>
          <p:grpSpPr>
            <a:xfrm>
              <a:off x="7707715" y="3146904"/>
              <a:ext cx="3798485" cy="3287791"/>
              <a:chOff x="7707715" y="3146904"/>
              <a:chExt cx="3798485" cy="3287791"/>
            </a:xfrm>
          </p:grpSpPr>
          <p:sp>
            <p:nvSpPr>
              <p:cNvPr id="104"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人民代表大会制度与西方议会制度在政治制度稳定性上是不同的</a:t>
                </a:r>
                <a:endParaRPr kumimoji="1" lang="en-US" altLang="zh-CN" sz="1800" b="1">
                  <a:solidFill>
                    <a:schemeClr val="bg1"/>
                  </a:solidFill>
                  <a:latin typeface="+mj-ea"/>
                  <a:ea typeface="+mj-ea"/>
                </a:endParaRPr>
              </a:p>
            </p:txBody>
          </p:sp>
          <p:sp>
            <p:nvSpPr>
              <p:cNvPr id="105"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人民代表大会制度保证了国家政治制度的稳定性和连续性，有利于国家长治久安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西方议会制度由于多党制的影响，政治制度稳定性较差，容易导致政治动荡</a:t>
                </a:r>
                <a:endParaRPr/>
              </a:p>
            </p:txBody>
          </p:sp>
        </p:grpSp>
      </p:grpSp>
      <p:sp>
        <p:nvSpPr>
          <p:cNvPr id="10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人民代表大会制度与西方议会制度的区别</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descr="{&quot;isTemplate&quot;:true,&quot;type&quot;:2}"/>
        <p:cNvGrpSpPr/>
        <p:nvPr/>
      </p:nvGrpSpPr>
      <p:grpSpPr>
        <a:xfrm>
          <a:off x="0" y="0"/>
          <a:ext cx="0" cy="0"/>
        </a:xfrm>
      </p:grpSpPr>
      <p:sp>
        <p:nvSpPr>
          <p:cNvPr id="10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5200"/>
              <a:t>人民代表大会制度的组织和运作</a:t>
            </a:r>
            <a:endParaRPr/>
          </a:p>
        </p:txBody>
      </p:sp>
      <p:sp>
        <p:nvSpPr>
          <p:cNvPr id="10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0" name="" descr="{&quot;isTemplate&quot;:true,&quot;type&quot;:3}"/>
        <p:cNvGrpSpPr/>
        <p:nvPr/>
      </p:nvGrpSpPr>
      <p:grpSpPr>
        <a:xfrm>
          <a:off x="0" y="0"/>
          <a:ext cx="0" cy="0"/>
        </a:xfrm>
      </p:grpSpPr>
      <p:sp>
        <p:nvSpPr>
          <p:cNvPr id="11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人民代表大会制度的组织结构包括全国人民代表大会、地方各级人民代表大会和人民代表大会专门委员会</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全国人民代表大会是最高国家权力机关，代表全国人民行使国家权力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地方各级人民代表大会是地方国家权力机关，代表本地区人民行使国家权力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人民代表大会专门委员会是人民代表大会的专门工作机构，负责研究、审议和拟订有关议案</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人民代表大会制度的职能包括立法、监督、决定和任免</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立法职能：制定、修改和废止法律，保证国家政治生活的正常进行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监督职能：对国家行政机关、审判机关和检察机关的工作进行监督，保证国家权力的正确运行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决定职能：对国家重大问题进行决策，保证国家政治生活的稳定性和连续性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任免职能：对国家领导人和国家机关工作人员进行选举和任免，保证国家权力的合法性和有效性</a:t>
            </a:r>
            <a:endParaRPr/>
          </a:p>
        </p:txBody>
      </p:sp>
      <p:sp>
        <p:nvSpPr>
          <p:cNvPr id="1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人民代表大会制度的组织结构及其职能</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descr="{&quot;isTemplate&quot;:true,&quot;type&quot;:3}"/>
        <p:cNvGrpSpPr/>
        <p:nvPr/>
      </p:nvGrpSpPr>
      <p:grpSpPr>
        <a:xfrm>
          <a:off x="0" y="0"/>
          <a:ext cx="0" cy="0"/>
        </a:xfrm>
      </p:grpSpPr>
      <p:sp>
        <p:nvSpPr>
          <p:cNvPr id="114"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人民代表大会制度的运作流程</a:t>
            </a:r>
            <a:endParaRPr lang="en-US" sz="3600" b="1">
              <a:latin typeface="微软雅黑"/>
              <a:ea typeface="微软雅黑"/>
            </a:endParaRPr>
          </a:p>
        </p:txBody>
      </p:sp>
      <p:sp>
        <p:nvSpPr>
          <p:cNvPr id="115"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人民代表大会制度的运作流程包括选举、召开会议、审议和表决、监督和任免</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选举：人民通过选举，产生人民代表大会代表，保证人民在国家政治生活中的主体地位</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召开会议：人民代表大会召开会议，对国家重大问题进行决策，保证国家政治生活的稳定性和连续性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审议和表决：人民代表大会代表对议案进行审议和表决，保证国家权力的合法性和有效性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监督和任免：人民代表大会对国家行政机关、审判机关和检察机关的工作进行监督，对国家领导人和国家机关工作人员进行任免，保证国家权力的正确运行</a:t>
            </a:r>
            <a:endParaRPr/>
          </a:p>
        </p:txBody>
      </p:sp>
      <p:cxnSp>
        <p:nvCxnSpPr>
          <p:cNvPr id="116"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7"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8" name="" descr="{&quot;isTemplate&quot;:true,&quot;type&quot;:3}"/>
        <p:cNvGrpSpPr/>
        <p:nvPr/>
      </p:nvGrpSpPr>
      <p:grpSpPr>
        <a:xfrm>
          <a:off x="0" y="0"/>
          <a:ext cx="0" cy="0"/>
        </a:xfrm>
      </p:grpSpPr>
      <p:sp>
        <p:nvSpPr>
          <p:cNvPr id="119"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人民代表大会制度的实践案例</a:t>
            </a:r>
            <a:endParaRPr lang="en-US" sz="3600" b="1">
              <a:latin typeface="微软雅黑"/>
              <a:ea typeface="微软雅黑"/>
            </a:endParaRPr>
          </a:p>
        </p:txBody>
      </p:sp>
      <p:sp>
        <p:nvSpPr>
          <p:cNvPr id="120"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人民代表大会制度的实践案例包括全国人民代表大会、地方各级人民代表大会和人民代表大会专门委员会的运作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全国人民代表大会的实践案例：全国人民代表大会召开会议，审议和表决宪法修正案，制定国家发展规划和重大决策</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地方各级人民代表大会的实践案例：地方各级人民代表大会召开会议，审议和表决地方性法规，对本地区工作进行监督</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人民代表大会专门委员会的实践案例：人民代表大会专门委员会召开会议，研究、审议和拟订有关议案，对国家行政机关、审判机关和检察机关的工作进行监督</a:t>
            </a:r>
            <a:endParaRPr/>
          </a:p>
        </p:txBody>
      </p:sp>
      <p:cxnSp>
        <p:nvCxnSpPr>
          <p:cNvPr id="121"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22"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5200"/>
              <a:t>人民代表大会制度的发展和完善</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2"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人民代表大会制度的发展历程</a:t>
            </a:r>
            <a:endParaRPr lang="en-US" sz="3600" b="1">
              <a:latin typeface="微软雅黑"/>
              <a:ea typeface="微软雅黑"/>
            </a:endParaRPr>
          </a:p>
        </p:txBody>
      </p:sp>
      <p:sp>
        <p:nvSpPr>
          <p:cNvPr id="13"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人民代表大会制度的发展历程包括新民主主义革命时期的摸索、中华人民共和国成立后的确立和完善、改革开放后的发展和完善</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新民主主义革命时期的摸索：人民代表大会制度在新民主主义革命时期开始萌芽，为人民代表大会制度的确立奠定了基础</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中华人民共和国成立后的确立和完善：中华人民共和国成立后的第一部宪法明确规定了人民代表大会制度，人民代表大会制度在我国得到确立和完善</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改革开放后的发展和完善：改革开放以来，人民代表大会制度在立法、监督、决定和任免等方面的职能得到了加强，人民代表大会制度的理论和实践得到了丰富和发展</a:t>
            </a:r>
            <a:endParaRPr/>
          </a:p>
        </p:txBody>
      </p:sp>
      <p:cxnSp>
        <p:nvCxnSpPr>
          <p:cNvPr id="14"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5"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https://d.book118.com/178120112121006037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高中政治选修课件专题四：坚持和完善人民代表大会制度</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2024-09-17T18:21:14.145</cp:lastPrinted>
  <dcterms:created xsi:type="dcterms:W3CDTF">2024-09-17T10:21:14Z</dcterms:created>
  <dcterms:modified xsi:type="dcterms:W3CDTF">2024-09-17T10:21:15Z</dcterms:modified>
</cp:coreProperties>
</file>