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E923F3-8648-4148-A72F-AA57ED6B2B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BE668B-AD12-48CA-9F88-0C8D739914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D6563F-535D-42E0-9863-52FE19D5A6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4F4779-CF5A-4F68-92E7-E5AED64351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A08007-D469-466E-9F00-33CDA5A31E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6C1695-EB27-4B4E-AF0B-F0585A1ED3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B1B1BD-01EA-4E49-B615-E7E1ED2B13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F0501C-DA09-4ABD-BC53-453D3D69BF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E64336-BE63-4060-AFEA-E0CA106C8C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9D10B6-C6FE-43D0-8433-06547FDC8A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B59F05-7D44-421A-9013-18358F1BDC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2213012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群众路线教育实践活动阶段工作总结</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2024-01-10</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上阶段工作回顾与总结</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本阶段工作计划与展望</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上阶段工作中存在的问题与不足</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下一步改进措施与建议</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未来发展方向与趋势预测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结束语</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群众路线教育实践活动是在中国共产党领导下开展的一项重要工作，旨在加强党与人民群众的联系，提高党的执政能力和服务水平。</a:t>
            </a:r>
          </a:p>
        </p:txBody>
      </p:sp>
      <p:sp>
        <p:nvSpPr>
          <p:cNvPr id="5" name="TextBox 5"/>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活动自上而下分阶段进行，每个阶段都有明确的目标和任务，以确保活动取得实效。</a:t>
            </a:r>
          </a:p>
        </p:txBody>
      </p:sp>
      <p:sp>
        <p:nvSpPr>
          <p:cNvPr id="6" name="TextBox 6"/>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群众路线教育实践活动是中国共产党在新时期加强自身建设的一项重要举措，旨在提高党员干部的群众观念和服务意识，推动党风廉政建设和反腐败斗争。</a:t>
            </a:r>
          </a:p>
        </p:txBody>
      </p:sp>
      <p:sp>
        <p:nvSpPr>
          <p:cNvPr id="7" name="TextBox 7"/>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活动自2013年开始，分阶段进行，每个阶段都有具体的目标和任务，以确保活动取得实效。</a:t>
            </a:r>
          </a:p>
        </p:txBody>
      </p:sp>
      <p:sp>
        <p:nvSpPr>
          <p:cNvPr id="8" name="TextBox 8"/>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活动要求党员干部深入基层、深入群众，了解群众需求和诉求，解决实际问题，增强群众获得感和幸福感。</a:t>
            </a:r>
          </a:p>
        </p:txBody>
      </p:sp>
      <p:sp>
        <p:nvSpPr>
          <p:cNvPr id="9" name="AutoShape 9"/>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11" name="AutoShape 11"/>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3" name="AutoShape 13"/>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5" name="AutoShape 15"/>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7" name="AutoShape 17"/>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群众路线教育实践活动是中国共产党加强自身建设的重要途径，对于提高党的执政能力和服务水平具有重要意义。</a:t>
            </a:r>
          </a:p>
        </p:txBody>
      </p:sp>
      <p:sp>
        <p:nvSpPr>
          <p:cNvPr id="19" name="TextBox 19"/>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活动对于推动党风廉政建设和反腐败斗争，增强党员干部的群众观念和服务意识具有重要作用。</a:t>
            </a:r>
          </a:p>
        </p:txBody>
      </p:sp>
      <p:sp>
        <p:nvSpPr>
          <p:cNvPr id="20" name="TextBox 20"/>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通过群众路线教育实践活动，党员干部可以深入了解基层和群众的需求和诉求，及时解决实际问题，增强群众获得感和幸福感。</a:t>
            </a:r>
          </a:p>
        </p:txBody>
      </p:sp>
      <p:sp>
        <p:nvSpPr>
          <p:cNvPr id="21" name="TextBox 21"/>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活动有助于推动党风廉政建设和反腐败斗争，促进党员干部廉洁奉公、勤政为民，树立良好的形象和口碑。</a:t>
            </a:r>
          </a:p>
        </p:txBody>
      </p:sp>
      <p:sp>
        <p:nvSpPr>
          <p:cNvPr id="22" name="TextBox 22"/>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群众路线教育实践活动还有助于增强党员干部的群众观念和服务意识，使他们更加关注群众利益和福祉，更好地履行职责和使命。</a:t>
            </a:r>
          </a:p>
        </p:txBody>
      </p:sp>
      <p:sp>
        <p:nvSpPr>
          <p:cNvPr id="23" name="AutoShape 23"/>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上阶段工作回顾与总结</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2587" b="12587"/>
          <a:stretch>
            <a:fillRect/>
          </a:stretch>
        </p:blipFill>
        <p:spPr>
          <a:xfrm>
            <a:off x="3352886" y="2107432"/>
            <a:ext cx="2465519" cy="2459823"/>
          </a:xfrm>
          <a:prstGeom prst="rect">
            <a:avLst/>
          </a:prstGeom>
        </p:spPr>
      </p:pic>
      <p:pic>
        <p:nvPicPr>
          <p:cNvPr id="7" name="Picture 7"/>
          <p:cNvPicPr>
            <a:picLocks noChangeAspect="1"/>
          </p:cNvPicPr>
          <p:nvPr/>
        </p:nvPicPr>
        <p:blipFill>
          <a:blip r:embed="rId4"/>
          <a:srcRect l="1267" r="1267"/>
          <a:stretch>
            <a:fillRect/>
          </a:stretch>
        </p:blipFill>
        <p:spPr>
          <a:xfrm>
            <a:off x="6374798" y="2037636"/>
            <a:ext cx="2465519" cy="2529619"/>
          </a:xfrm>
          <a:prstGeom prst="rect">
            <a:avLst/>
          </a:prstGeom>
        </p:spPr>
      </p:pic>
      <p:sp>
        <p:nvSpPr>
          <p:cNvPr id="8" name="AutoShape 8"/>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本阶段群众路线教育实践活动由各级党组织负责组织，确保了活动的全面覆盖和深入开展。</a:t>
            </a:r>
            <a:endParaRPr lang="en-US" sz="1100"/>
          </a:p>
        </p:txBody>
      </p:sp>
      <p:sp>
        <p:nvSpPr>
          <p:cNvPr id="17" name="AutoShape 17"/>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活动组织情况</a:t>
            </a:r>
            <a:endParaRPr lang="en-US" sz="1100"/>
          </a:p>
        </p:txBody>
      </p:sp>
      <p:sp>
        <p:nvSpPr>
          <p:cNvPr id="18" name="AutoShape 18"/>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活动吸引了广大党员和群众的积极参与，参与人数达到预期目标，体现了活动的广泛性和深入性。</a:t>
            </a:r>
            <a:endParaRPr lang="en-US" sz="1100"/>
          </a:p>
        </p:txBody>
      </p:sp>
      <p:sp>
        <p:nvSpPr>
          <p:cNvPr id="19" name="AutoShape 19"/>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参与人员情况</a:t>
            </a:r>
            <a:endParaRPr lang="en-US" sz="1100"/>
          </a:p>
        </p:txBody>
      </p:sp>
      <p:sp>
        <p:nvSpPr>
          <p:cNvPr id="20" name="AutoShape 20"/>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各级党组织为活动提供了必要的经费、物资和场地支持，确保了活动的顺利进行。</a:t>
            </a:r>
            <a:endParaRPr lang="en-US" sz="1100"/>
          </a:p>
        </p:txBody>
      </p:sp>
      <p:sp>
        <p:nvSpPr>
          <p:cNvPr id="21" name="AutoShape 21"/>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资源投入情况</a:t>
            </a:r>
            <a:endParaRPr lang="en-US" sz="1100"/>
          </a:p>
        </p:txBody>
      </p:sp>
      <p:sp>
        <p:nvSpPr>
          <p:cNvPr id="22" name="AutoShape 22"/>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通过多种渠道和形式进行宣传，提高了活动的知名度和影响力，营造了良好的社会氛围。</a:t>
            </a:r>
            <a:endParaRPr lang="en-US" sz="1100"/>
          </a:p>
        </p:txBody>
      </p:sp>
      <p:sp>
        <p:nvSpPr>
          <p:cNvPr id="23" name="AutoShape 23"/>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宣传工作情况</a:t>
            </a:r>
            <a:endParaRPr lang="en-US" sz="1100"/>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工作总体情况概述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blip>
          <a:srcRect l="27726" r="27726"/>
          <a:stretch>
            <a:fillRect/>
          </a:stretch>
        </p:blipFill>
        <p:spPr>
          <a:xfrm>
            <a:off x="8422415" y="1165018"/>
            <a:ext cx="3769585" cy="5168746"/>
          </a:xfrm>
          <a:prstGeom prst="ellipse">
            <a:avLst/>
          </a:prstGeom>
        </p:spPr>
      </p:pic>
      <p:sp>
        <p:nvSpPr>
          <p:cNvPr id="5" name="AutoShape 5"/>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组织党员干部深入学习党的群众路线理论，提高了思想认识和理论水平。</a:t>
            </a:r>
          </a:p>
        </p:txBody>
      </p:sp>
      <p:sp>
        <p:nvSpPr>
          <p:cNvPr id="8" name="AutoShape 8"/>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理论学习情况</a:t>
            </a:r>
          </a:p>
        </p:txBody>
      </p:sp>
      <p:sp>
        <p:nvSpPr>
          <p:cNvPr id="10" name="TextBox 10"/>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开展了形式多样的实践活动，如志愿服务、结对帮扶等，增强了党员干部的服务意识和实践能力。</a:t>
            </a:r>
          </a:p>
        </p:txBody>
      </p:sp>
      <p:grpSp>
        <p:nvGrpSpPr>
          <p:cNvPr id="11" name="Group 11"/>
          <p:cNvGrpSpPr/>
          <p:nvPr/>
        </p:nvGrpSpPr>
        <p:grpSpPr>
          <a:xfrm>
            <a:off x="4343439" y="1390903"/>
            <a:ext cx="3535395" cy="975360"/>
            <a:chOff x="4343439" y="1390903"/>
            <a:chExt cx="3535395" cy="975360"/>
          </a:xfrm>
        </p:grpSpPr>
        <p:sp>
          <p:nvSpPr>
            <p:cNvPr id="12" name="AutoShape 12"/>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实践活动开展情况</a:t>
            </a:r>
          </a:p>
        </p:txBody>
      </p:sp>
      <p:sp>
        <p:nvSpPr>
          <p:cNvPr id="16" name="AutoShape 16"/>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针对活动中发现的问题，制定整改措施并积极落实，取得了明显的整改效果。</a:t>
            </a:r>
          </a:p>
        </p:txBody>
      </p:sp>
      <p:sp>
        <p:nvSpPr>
          <p:cNvPr id="19" name="AutoShape 19"/>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问题整改情况</a:t>
            </a:r>
          </a:p>
        </p:txBody>
      </p:sp>
      <p:sp>
        <p:nvSpPr>
          <p:cNvPr id="21" name="AutoShape 21"/>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通过调查问卷和座谈会等形式收集群众意见，群众对活动的满意度较高，认为活动取得了实实在在的成效。</a:t>
            </a:r>
          </a:p>
        </p:txBody>
      </p:sp>
      <p:sp>
        <p:nvSpPr>
          <p:cNvPr id="24" name="AutoShape 24"/>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群众满意度情况</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主要工作内容及成果展示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本阶段工作计划与展望</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981837" y="1604867"/>
            <a:ext cx="3394996" cy="2116741"/>
            <a:chOff x="981837" y="1604867"/>
            <a:chExt cx="3394996" cy="2116741"/>
          </a:xfrm>
        </p:grpSpPr>
        <p:sp>
          <p:nvSpPr>
            <p:cNvPr id="5" name="AutoShape 5"/>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6" name="Group 6"/>
          <p:cNvGrpSpPr/>
          <p:nvPr/>
        </p:nvGrpSpPr>
        <p:grpSpPr>
          <a:xfrm>
            <a:off x="4376738" y="3721608"/>
            <a:ext cx="3394996" cy="2116741"/>
            <a:chOff x="4376738" y="3721608"/>
            <a:chExt cx="3394996" cy="2116741"/>
          </a:xfrm>
        </p:grpSpPr>
        <p:sp>
          <p:nvSpPr>
            <p:cNvPr id="7" name="AutoShape 7"/>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771733" y="1604867"/>
            <a:ext cx="3394996" cy="2116741"/>
            <a:chOff x="7771733" y="1604867"/>
            <a:chExt cx="3394996" cy="2116741"/>
          </a:xfrm>
        </p:grpSpPr>
        <p:sp>
          <p:nvSpPr>
            <p:cNvPr id="9" name="AutoShape 9"/>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10" name="Picture 10"/>
          <p:cNvPicPr>
            <a:picLocks noChangeAspect="1"/>
          </p:cNvPicPr>
          <p:nvPr/>
        </p:nvPicPr>
        <p:blipFill>
          <a:blip r:embed="rId3"/>
          <a:srcRect l="5462" r="5462"/>
          <a:stretch>
            <a:fillRect/>
          </a:stretch>
        </p:blipFill>
        <p:spPr>
          <a:xfrm>
            <a:off x="981837" y="3694465"/>
            <a:ext cx="3394942" cy="2143864"/>
          </a:xfrm>
          <a:prstGeom prst="rect">
            <a:avLst/>
          </a:prstGeom>
        </p:spPr>
      </p:pic>
      <p:pic>
        <p:nvPicPr>
          <p:cNvPr id="11" name="Picture 11"/>
          <p:cNvPicPr>
            <a:picLocks noChangeAspect="1"/>
          </p:cNvPicPr>
          <p:nvPr/>
        </p:nvPicPr>
        <p:blipFill>
          <a:blip r:embed="rId4"/>
          <a:srcRect t="18426" b="18426"/>
          <a:stretch>
            <a:fillRect/>
          </a:stretch>
        </p:blipFill>
        <p:spPr>
          <a:xfrm>
            <a:off x="4376812" y="1577730"/>
            <a:ext cx="3394942" cy="2143864"/>
          </a:xfrm>
          <a:prstGeom prst="rect">
            <a:avLst/>
          </a:prstGeom>
        </p:spPr>
      </p:pic>
      <p:pic>
        <p:nvPicPr>
          <p:cNvPr id="12" name="Picture 12"/>
          <p:cNvPicPr>
            <a:picLocks noChangeAspect="1"/>
          </p:cNvPicPr>
          <p:nvPr/>
        </p:nvPicPr>
        <p:blipFill>
          <a:blip r:embed="rId5"/>
          <a:srcRect t="7901" b="7901"/>
          <a:stretch>
            <a:fillRect/>
          </a:stretch>
        </p:blipFill>
        <p:spPr>
          <a:xfrm>
            <a:off x="7771733" y="3721608"/>
            <a:ext cx="3394942" cy="2143864"/>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工作目标与重点任务</a:t>
              </a:r>
            </a:p>
          </p:txBody>
        </p:sp>
      </p:grpSp>
      <p:grpSp>
        <p:nvGrpSpPr>
          <p:cNvPr id="35" name="Group 35"/>
          <p:cNvGrpSpPr/>
          <p:nvPr/>
        </p:nvGrpSpPr>
        <p:grpSpPr>
          <a:xfrm>
            <a:off x="981837" y="1604867"/>
            <a:ext cx="3394996" cy="490334"/>
            <a:chOff x="981837" y="1604867"/>
            <a:chExt cx="3394996" cy="490334"/>
          </a:xfrm>
        </p:grpSpPr>
        <p:sp>
          <p:nvSpPr>
            <p:cNvPr id="36" name="TextBox 36"/>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深化理论学习</a:t>
              </a:r>
            </a:p>
          </p:txBody>
        </p:sp>
      </p:grpSp>
      <p:grpSp>
        <p:nvGrpSpPr>
          <p:cNvPr id="37" name="Group 37"/>
          <p:cNvGrpSpPr/>
          <p:nvPr/>
        </p:nvGrpSpPr>
        <p:grpSpPr>
          <a:xfrm>
            <a:off x="1090562" y="2039620"/>
            <a:ext cx="3286271" cy="1654845"/>
            <a:chOff x="1090562" y="2039620"/>
            <a:chExt cx="3286271" cy="1654845"/>
          </a:xfrm>
        </p:grpSpPr>
        <p:sp>
          <p:nvSpPr>
            <p:cNvPr id="38" name="TextBox 38"/>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通过集中学习、专题研讨等方式，深入学习党的群众路线理论，提高党员干部的理论素养。</a:t>
              </a:r>
            </a:p>
          </p:txBody>
        </p:sp>
      </p:grpSp>
      <p:grpSp>
        <p:nvGrpSpPr>
          <p:cNvPr id="39" name="Group 39"/>
          <p:cNvGrpSpPr/>
          <p:nvPr/>
        </p:nvGrpSpPr>
        <p:grpSpPr>
          <a:xfrm>
            <a:off x="4376833" y="3748751"/>
            <a:ext cx="3394996" cy="490334"/>
            <a:chOff x="4376833" y="3748751"/>
            <a:chExt cx="3394996" cy="490334"/>
          </a:xfrm>
        </p:grpSpPr>
        <p:sp>
          <p:nvSpPr>
            <p:cNvPr id="40" name="TextBox 40"/>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查找问题与整改</a:t>
              </a:r>
            </a:p>
          </p:txBody>
        </p:sp>
      </p:grpSp>
      <p:grpSp>
        <p:nvGrpSpPr>
          <p:cNvPr id="41" name="Group 41"/>
          <p:cNvGrpSpPr/>
          <p:nvPr/>
        </p:nvGrpSpPr>
        <p:grpSpPr>
          <a:xfrm>
            <a:off x="4485558" y="4183504"/>
            <a:ext cx="3286271" cy="1654845"/>
            <a:chOff x="4485558" y="4183504"/>
            <a:chExt cx="3286271" cy="1654845"/>
          </a:xfrm>
        </p:grpSpPr>
        <p:sp>
          <p:nvSpPr>
            <p:cNvPr id="42" name="TextBox 42"/>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对照群众路线要求，查找工作中存在的问题和不足，制定整改措施，推动工作改进。</a:t>
              </a:r>
            </a:p>
          </p:txBody>
        </p:sp>
      </p:grpSp>
      <p:grpSp>
        <p:nvGrpSpPr>
          <p:cNvPr id="43" name="Group 43"/>
          <p:cNvGrpSpPr/>
          <p:nvPr/>
        </p:nvGrpSpPr>
        <p:grpSpPr>
          <a:xfrm>
            <a:off x="7771733" y="1604867"/>
            <a:ext cx="3394996" cy="490334"/>
            <a:chOff x="7771733" y="1604867"/>
            <a:chExt cx="3394996" cy="490334"/>
          </a:xfrm>
        </p:grpSpPr>
        <p:sp>
          <p:nvSpPr>
            <p:cNvPr id="44" name="TextBox 4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推进服务型党组织建设</a:t>
              </a:r>
            </a:p>
          </p:txBody>
        </p:sp>
      </p:grpSp>
      <p:grpSp>
        <p:nvGrpSpPr>
          <p:cNvPr id="45" name="Group 45"/>
          <p:cNvGrpSpPr/>
          <p:nvPr/>
        </p:nvGrpSpPr>
        <p:grpSpPr>
          <a:xfrm>
            <a:off x="7880459" y="2039620"/>
            <a:ext cx="3286271" cy="1654845"/>
            <a:chOff x="7880459" y="2039620"/>
            <a:chExt cx="3286271" cy="1654845"/>
          </a:xfrm>
        </p:grpSpPr>
        <p:sp>
          <p:nvSpPr>
            <p:cNvPr id="46" name="TextBox 46"/>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加强基层党组织建设，提高服务群众的能力和水平，增强党组织的凝聚力和战斗力。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982796" y="3116804"/>
            <a:ext cx="5783287" cy="1160526"/>
            <a:chOff x="5982796" y="3116804"/>
            <a:chExt cx="5783287" cy="1160526"/>
          </a:xfrm>
        </p:grpSpPr>
        <p:sp>
          <p:nvSpPr>
            <p:cNvPr id="5" name="TextBox 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开展自查自纠</a:t>
              </a:r>
            </a:p>
          </p:txBody>
        </p:sp>
        <p:sp>
          <p:nvSpPr>
            <p:cNvPr id="6" name="TextBox 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组织党员干部对照群众路线要求，查找自身存在的问题和不足，制定整改计划。</a:t>
              </a:r>
            </a:p>
          </p:txBody>
        </p:sp>
      </p:grpSp>
      <p:grpSp>
        <p:nvGrpSpPr>
          <p:cNvPr id="7" name="Group 7"/>
          <p:cNvGrpSpPr/>
          <p:nvPr/>
        </p:nvGrpSpPr>
        <p:grpSpPr>
          <a:xfrm>
            <a:off x="5982796" y="4769459"/>
            <a:ext cx="5783287" cy="1160526"/>
            <a:chOff x="5982796" y="4769459"/>
            <a:chExt cx="5783287" cy="1160526"/>
          </a:xfrm>
        </p:grpSpPr>
        <p:sp>
          <p:nvSpPr>
            <p:cNvPr id="8" name="TextBox 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推进服务型党组织建设</a:t>
              </a:r>
            </a:p>
          </p:txBody>
        </p:sp>
        <p:sp>
          <p:nvSpPr>
            <p:cNvPr id="9" name="TextBox 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加强基层党组织建设，完善服务群众的机制和措施，提高服务群众的能力和水平。</a:t>
              </a:r>
            </a:p>
          </p:txBody>
        </p:sp>
      </p:grpSp>
      <p:sp>
        <p:nvSpPr>
          <p:cNvPr id="10" name="TextBox 1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组织集中学习</a:t>
            </a:r>
          </a:p>
        </p:txBody>
      </p:sp>
      <p:sp>
        <p:nvSpPr>
          <p:cNvPr id="11" name="TextBox 1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安排专题学习班、研讨会等，确保党员干部深入学习党的群众路线理论。</a:t>
            </a:r>
          </a:p>
        </p:txBody>
      </p:sp>
      <p:pic>
        <p:nvPicPr>
          <p:cNvPr id="12" name="Picture 12"/>
          <p:cNvPicPr>
            <a:picLocks noChangeAspect="1"/>
          </p:cNvPicPr>
          <p:nvPr/>
        </p:nvPicPr>
        <p:blipFill>
          <a:blip r:embed="rId3"/>
          <a:stretch>
            <a:fillRect/>
          </a:stretch>
        </p:blipFill>
        <p:spPr>
          <a:xfrm>
            <a:off x="869006" y="1293634"/>
            <a:ext cx="4563025" cy="4563025"/>
          </a:xfrm>
          <a:prstGeom prst="diamond">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工作计划与安排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tretch>
            <a:fillRect/>
          </a:stretch>
        </p:blipFill>
        <p:spPr>
          <a:xfrm>
            <a:off x="4925814" y="2630423"/>
            <a:ext cx="2231507" cy="2231507"/>
          </a:xfrm>
          <a:prstGeom prst="rect">
            <a:avLst/>
          </a:prstGeom>
        </p:spPr>
      </p:pic>
      <p:pic>
        <p:nvPicPr>
          <p:cNvPr id="5" name="Picture 5"/>
          <p:cNvPicPr>
            <a:picLocks noChangeAspect="1"/>
          </p:cNvPicPr>
          <p:nvPr/>
        </p:nvPicPr>
        <p:blipFill>
          <a:blip r:embed="rId4"/>
          <a:srcRect l="21875" r="21875"/>
          <a:stretch>
            <a:fillRect/>
          </a:stretch>
        </p:blipFill>
        <p:spPr>
          <a:xfrm>
            <a:off x="1438585" y="2630423"/>
            <a:ext cx="2231507" cy="2231507"/>
          </a:xfrm>
          <a:prstGeom prst="rect">
            <a:avLst/>
          </a:prstGeom>
        </p:spPr>
      </p:pic>
      <p:sp>
        <p:nvSpPr>
          <p:cNvPr id="6" name="TextBox 6"/>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通过本阶段的工作，我们取得了以下成绩</a:t>
            </a:r>
          </a:p>
        </p:txBody>
      </p:sp>
      <p:pic>
        <p:nvPicPr>
          <p:cNvPr id="7" name="Picture 7"/>
          <p:cNvPicPr>
            <a:picLocks noChangeAspect="1"/>
          </p:cNvPicPr>
          <p:nvPr/>
        </p:nvPicPr>
        <p:blipFill>
          <a:blip r:embed="rId5"/>
          <a:srcRect l="12500" r="12500"/>
          <a:stretch>
            <a:fillRect/>
          </a:stretch>
        </p:blipFill>
        <p:spPr>
          <a:xfrm>
            <a:off x="8413043" y="2630423"/>
            <a:ext cx="2231507" cy="2231507"/>
          </a:xfrm>
          <a:prstGeom prst="rect">
            <a:avLst/>
          </a:prstGeom>
        </p:spPr>
      </p:pic>
      <p:sp>
        <p:nvSpPr>
          <p:cNvPr id="8" name="AutoShape 8"/>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深化了党员干部对群众路线的认识和理解，提高了理论素养。</a:t>
            </a:r>
          </a:p>
        </p:txBody>
      </p:sp>
      <p:sp>
        <p:nvSpPr>
          <p:cNvPr id="12" name="TextBox 12"/>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查找并整改了一批存在的问题和不足，推动了工作的改进。</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工作计划与安排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mt="70000"/>
          </a:blip>
          <a:srcRect l="21875" r="21875"/>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加强了基层党组织建设，提高了服务群众的能力和水平。</a:t>
            </a:r>
          </a:p>
        </p:txBody>
      </p:sp>
      <p:sp>
        <p:nvSpPr>
          <p:cNvPr id="15" name="TextBox 15"/>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同时，我们也意识到还存在一些问题和不足，需要在今后的工作中加以改进和完善。我们将继续努力，推动群众路线教育实践活动深入开展，不断提高服务群众的能力和水平。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工作计划与安排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上阶段工作中存在的问题与不足</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04</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https://d.book118.com/178122130127006037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2024-09-17T21:58:36.223</cp:lastPrinted>
  <dcterms:created xsi:type="dcterms:W3CDTF">2024-09-17T13:58:36Z</dcterms:created>
  <dcterms:modified xsi:type="dcterms:W3CDTF">2024-09-17T13:58:38Z</dcterms:modified>
</cp:coreProperties>
</file>