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SVNWWA+VIOUIO+ArialMT"/>
      <p:regular r:id="rId18"/>
    </p:embeddedFont>
    <p:embeddedFont>
      <p:font typeface="AJELPQ+MS-UIGothic"/>
      <p:regular r:id="rId19"/>
    </p:embeddedFont>
    <p:embeddedFont>
      <p:font typeface="BQFCLO+LVMOIT+MicrosoftYaHei-Bold"/>
      <p:regular r:id="rId20"/>
    </p:embeddedFont>
    <p:embeddedFont>
      <p:font typeface="OJNOOU+JKHPDD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64E96-84FB-45B9-B624-F5EB5C7D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552AE-8A67-4294-853E-65F261988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D8073-9084-4492-8D6D-1204C46E2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87D5D-A27D-4551-9694-35BB09193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0CE46E-3553-41EE-8CC1-DCC9F5CCB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FAACFA-95BB-4D4D-80F6-2946F1630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2AAC28-2923-41FC-B82C-ACF829778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2C3A9-66EB-45DF-BF59-31C85D1EC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922D9-E85F-4019-B6F0-6C7F8D69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729A3-C0C3-4320-A017-961F9FDD9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F333-D1D6-4126-9755-55958C08E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2404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9054" y="1909104"/>
            <a:ext cx="2204911" cy="6863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SVNWWA+VIOUIO+ArialMT"/>
                <a:cs typeface="SVNWWA+VIOUI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数字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测图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9054" y="2485049"/>
            <a:ext cx="3914256" cy="6857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SVNWWA+VIOUIO+ArialMT"/>
                <a:cs typeface="SVNWWA+VIOUI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大比例尺地面数字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测图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77695" y="2972832"/>
            <a:ext cx="2933700" cy="2095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00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FFFFFF"/>
                </a:solidFill>
                <a:latin typeface="AJELPQ+MS-UIGothic"/>
                <a:cs typeface="AJELPQ+MS-UIGothic"/>
              </a:rPr>
              <a:t>目</a:t>
            </a:r>
            <a:r>
              <a:rPr sz="66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39054" y="3061629"/>
            <a:ext cx="3914256" cy="6857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SVNWWA+VIOUIO+ArialMT"/>
                <a:cs typeface="SVNWWA+VIOUI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大比例尺地面数字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测图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技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139054" y="3637573"/>
            <a:ext cx="6674601" cy="1837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SVNWWA+VIOUIO+ArialMT"/>
                <a:cs typeface="SVNWWA+VIOUI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大比例尺地面数字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测图实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践案例分析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SVNWWA+VIOUIO+ArialMT"/>
                <a:cs typeface="SVNWWA+VIOUI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大比例尺地面数字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测图质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量控制与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估方法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述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SVNWWA+VIOUIO+ArialMT"/>
                <a:cs typeface="SVNWWA+VIOUIO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大比例尺地面数字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测图发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展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趋势预测</a:t>
            </a:r>
            <a:r>
              <a:rPr sz="2100">
                <a:solidFill>
                  <a:srgbClr val="000000"/>
                </a:solidFill>
                <a:latin typeface="AJELPQ+MS-UIGothic"/>
                <a:cs typeface="AJELPQ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BQFCLO+LVMOIT+MicrosoftYaHei-Bold"/>
                <a:cs typeface="BQFCLO+LVMOI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08244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JELPQ+MS-UIGothic"/>
                <a:cs typeface="AJELPQ+MS-UIGothic"/>
              </a:rPr>
              <a:t>数字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3600">
                <a:solidFill>
                  <a:srgbClr val="FFFFFF"/>
                </a:solidFill>
                <a:latin typeface="AJELPQ+MS-UIGothic"/>
                <a:cs typeface="AJELPQ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数字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测图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AJELPQ+MS-UIGothic"/>
                <a:cs typeface="AJELPQ+MS-UIGothic"/>
              </a:rPr>
              <a:t>数字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测图</a:t>
            </a:r>
            <a:r>
              <a:rPr sz="1550" spc="25">
                <a:solidFill>
                  <a:srgbClr val="FF6D1B"/>
                </a:solidFill>
                <a:latin typeface="AJELPQ+MS-UIGothic"/>
                <a:cs typeface="AJELPQ+MS-UIGothic"/>
              </a:rPr>
              <a:t>定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数字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测图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是将地球表面的地形、地貌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等要素通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量手段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取，并按照一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定的数学模型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行数据表达、存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JELPQ+MS-UIGothic"/>
                <a:cs typeface="AJELPQ+MS-UIGothic"/>
              </a:rPr>
              <a:t>数字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1550" spc="25">
                <a:solidFill>
                  <a:srgbClr val="FFFFFF"/>
                </a:solidFill>
                <a:latin typeface="AJELPQ+MS-UIGothic"/>
                <a:cs typeface="AJELPQ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ELPQ+MS-UIGothic"/>
                <a:cs typeface="AJELPQ+MS-UIGothic"/>
              </a:rPr>
              <a:t>数字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  <a:r>
              <a:rPr sz="1350">
                <a:solidFill>
                  <a:srgbClr val="FFFFFF"/>
                </a:solidFill>
                <a:latin typeface="AJELPQ+MS-UIGothic"/>
                <a:cs typeface="AJELPQ+MS-UIGothic"/>
              </a:rPr>
              <a:t>具有自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AJELPQ+MS-UIGothic"/>
                <a:cs typeface="AJELPQ+MS-UIGothic"/>
              </a:rPr>
              <a:t>化、高精度、高效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ELPQ+MS-UIGothic"/>
                <a:cs typeface="AJELPQ+MS-UIGothic"/>
              </a:rPr>
              <a:t>率、高可靠性、高灵活性、易于管理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ELPQ+MS-UIGothic"/>
                <a:cs typeface="AJELPQ+MS-UIGothic"/>
              </a:rPr>
              <a:t>和更新等特点，能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FFFFFF"/>
                </a:solidFill>
                <a:latin typeface="AJELPQ+MS-UIGothic"/>
                <a:cs typeface="AJELPQ+MS-UIGothic"/>
              </a:rPr>
              <a:t>足不同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AJELPQ+MS-UIGothic"/>
                <a:cs typeface="AJELPQ+MS-UIGothic"/>
              </a:rPr>
              <a:t>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JELPQ+MS-UIGothic"/>
                <a:cs typeface="AJELPQ+MS-UIGothic"/>
              </a:rPr>
              <a:t>地形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AJELPQ+MS-UIGothic"/>
                <a:cs typeface="AJELPQ+MS-UIGothic"/>
              </a:rPr>
              <a:t>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数字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测图发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展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JELPQ+MS-UIGothic"/>
                <a:cs typeface="AJELPQ+MS-UIGothic"/>
              </a:rPr>
              <a:t>模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拟测图阶</a:t>
            </a:r>
            <a:r>
              <a:rPr sz="2000">
                <a:solidFill>
                  <a:srgbClr val="FFFDFD"/>
                </a:solidFill>
                <a:latin typeface="AJELPQ+MS-UIGothic"/>
                <a:cs typeface="AJELPQ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JELPQ+MS-UIGothic"/>
                <a:cs typeface="AJELPQ+MS-UIGothic"/>
              </a:rPr>
              <a:t>数字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2000" spc="25">
                <a:solidFill>
                  <a:srgbClr val="FFFDFD"/>
                </a:solidFill>
                <a:latin typeface="AJELPQ+MS-UIGothic"/>
                <a:cs typeface="AJELPQ+MS-UIGothic"/>
              </a:rPr>
              <a:t>快速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FDFD"/>
                </a:solidFill>
                <a:latin typeface="AJELPQ+MS-UIGothic"/>
                <a:cs typeface="AJELPQ+MS-UIGothic"/>
              </a:rPr>
              <a:t>展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AJELPQ+MS-UIGothic"/>
                <a:cs typeface="AJELPQ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6655" y="2452742"/>
            <a:ext cx="350739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在</a:t>
            </a:r>
            <a:r>
              <a:rPr sz="1500">
                <a:solidFill>
                  <a:srgbClr val="FFFDFD"/>
                </a:solidFill>
                <a:latin typeface="OJNOOU+JKHPDD+MicrosoftYaHei"/>
                <a:cs typeface="OJNOOU+JKHPDD+MicrosoftYaHei"/>
              </a:rPr>
              <a:t>20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OJNOOU+JKHPDD+MicrosoftYaHei"/>
                <a:cs typeface="OJNOOU+JKHPDD+MicrosoftYaHei"/>
              </a:rPr>
              <a:t>80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年代以前，地形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制主要采用模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方法，即通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工或半自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化方式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83219" y="2452742"/>
            <a:ext cx="346949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入</a:t>
            </a:r>
            <a:r>
              <a:rPr sz="1500">
                <a:solidFill>
                  <a:srgbClr val="FFFDFD"/>
                </a:solidFill>
                <a:latin typeface="OJNOOU+JKHPDD+MicrosoftYaHei"/>
                <a:cs typeface="OJNOOU+JKHPDD+MicrosoftYaHei"/>
              </a:rPr>
              <a:t>21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，随着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算机技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和空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信息技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的快速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展，数字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得到了广泛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用和推广。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JELPQ+MS-UIGothic"/>
                <a:cs typeface="AJELPQ+MS-UIGothic"/>
              </a:rPr>
              <a:t>数字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2000" spc="25">
                <a:solidFill>
                  <a:srgbClr val="FFFDFD"/>
                </a:solidFill>
                <a:latin typeface="AJELPQ+MS-UIGothic"/>
                <a:cs typeface="AJELPQ+MS-UIGothic"/>
              </a:rPr>
              <a:t>起步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FFFDFD"/>
                </a:solidFill>
                <a:latin typeface="AJELPQ+MS-UIGothic"/>
                <a:cs typeface="AJELPQ+MS-UIGothic"/>
              </a:rPr>
              <a:t>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72000" y="4597138"/>
            <a:ext cx="350739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算机技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展，</a:t>
            </a:r>
            <a:r>
              <a:rPr sz="1500">
                <a:solidFill>
                  <a:srgbClr val="FFFDFD"/>
                </a:solidFill>
                <a:latin typeface="OJNOOU+JKHPDD+MicrosoftYaHei"/>
                <a:cs typeface="OJNOOU+JKHPDD+MicrosoftYaHei"/>
              </a:rPr>
              <a:t>20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OJNOOU+JKHPDD+MicrosoftYaHei"/>
                <a:cs typeface="OJNOOU+JKHPDD+MicrosoftYaHei"/>
              </a:rPr>
              <a:t>80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代开始出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数字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测图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，但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用范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AJELPQ+MS-UIGothic"/>
                <a:cs typeface="AJELPQ+MS-UIGothic"/>
              </a:rPr>
              <a:t>有限。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数字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测图应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用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JELPQ+MS-UIGothic"/>
                <a:cs typeface="AJELPQ+MS-UIGothic"/>
              </a:rPr>
              <a:t>城市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FFFFFF"/>
                </a:solidFill>
                <a:latin typeface="AJELPQ+MS-UIGothic"/>
                <a:cs typeface="AJELPQ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JELPQ+MS-UIGothic"/>
                <a:cs typeface="AJELPQ+MS-UIGothic"/>
              </a:rPr>
              <a:t>土地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FFFFFF"/>
                </a:solidFill>
                <a:latin typeface="AJELPQ+MS-UIGothic"/>
                <a:cs typeface="AJELPQ+MS-UIGothic"/>
              </a:rPr>
              <a:t>源管理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数字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测图为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城市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划提供了高精度、高效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率的地形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数据支持，帮助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更好地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了解城市地形地貌和土地利用情况。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数字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测图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够为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土地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源管理部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提供准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确的地形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数据，帮助其更好地管理和利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用土地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FFFFFF"/>
                </a:solidFill>
                <a:latin typeface="AJELPQ+MS-UIGothic"/>
                <a:cs typeface="AJELPQ+MS-UIGothic"/>
              </a:rPr>
              <a:t>境保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JELPQ+MS-UIGothic"/>
                <a:cs typeface="AJELPQ+MS-UIGothic"/>
              </a:rPr>
              <a:t>灾害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600">
                <a:solidFill>
                  <a:srgbClr val="FFFFFF"/>
                </a:solidFill>
                <a:latin typeface="AJELPQ+MS-UIGothic"/>
                <a:cs typeface="AJELPQ+MS-UIGothic"/>
              </a:rPr>
              <a:t>与防治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数字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测图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为环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境保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提供地形地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貌数据，帮助其更好地了解和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境状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况，制定相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的保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措施。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数字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测图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灾害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和防治部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提供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准确的地形数据，帮助其更好地了解灾害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展情况，制定相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JELPQ+MS-UIGothic"/>
                <a:cs typeface="AJELPQ+MS-UIGothic"/>
              </a:rPr>
              <a:t>的防治措施。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BQFCLO+LVMOIT+MicrosoftYaHei-Bold"/>
                <a:cs typeface="BQFCLO+LVMOI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2752883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JELPQ+MS-UIGothic"/>
                <a:cs typeface="AJELPQ+MS-UIGothic"/>
              </a:rPr>
              <a:t>大比例尺地面数字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10000" y="3411378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JELPQ+MS-UIGothic"/>
                <a:cs typeface="AJELPQ+MS-UIGothic"/>
              </a:rPr>
              <a:t>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坐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系与投影方法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坐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FF6D1B"/>
                </a:solidFill>
                <a:latin typeface="AJELPQ+MS-UIGothic"/>
                <a:cs typeface="AJELPQ+MS-UIGothic"/>
              </a:rPr>
              <a:t>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347000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NOOU+JKHPDD+MicrosoftYaHei"/>
                <a:cs typeface="OJNOOU+JKHPDD+MicrosoftYaHei"/>
              </a:rPr>
              <a:t>WGS84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系、地方独立坐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系等。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投影方法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232768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高斯投影、</a:t>
            </a:r>
            <a:r>
              <a:rPr sz="1500">
                <a:solidFill>
                  <a:srgbClr val="000000"/>
                </a:solidFill>
                <a:latin typeface="OJNOOU+JKHPDD+MicrosoftYaHei"/>
                <a:cs typeface="OJNOOU+JKHPDD+MicrosoftYaHei"/>
              </a:rPr>
              <a:t>UTM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投影等。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投影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FF6D1B"/>
                </a:solidFill>
                <a:latin typeface="AJELPQ+MS-UIGothic"/>
                <a:cs typeface="AJELPQ+MS-UIGothic"/>
              </a:rPr>
              <a:t>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由于地球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椭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球体形状，投影会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形，需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投影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形改正。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量方法与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设备选择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QFCLO+LVMOIT+MicrosoftYaHei-Bold"/>
                <a:cs typeface="BQFCLO+LVMOI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QFCLO+LVMOIT+MicrosoftYaHei-Bold"/>
                <a:cs typeface="BQFCLO+LVMOI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QFCLO+LVMOIT+MicrosoftYaHei-Bold"/>
                <a:cs typeface="BQFCLO+LVMOI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FF6D1B"/>
                </a:solidFill>
                <a:latin typeface="AJELPQ+MS-UIGothic"/>
                <a:cs typeface="AJELPQ+MS-UIGothic"/>
              </a:rPr>
              <a:t>量方法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设备选择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AJELPQ+MS-UIGothic"/>
                <a:cs typeface="AJELPQ+MS-UIGothic"/>
              </a:rPr>
              <a:t>数据采集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247942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全站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量、</a:t>
            </a:r>
            <a:r>
              <a:rPr sz="1500">
                <a:solidFill>
                  <a:srgbClr val="000000"/>
                </a:solidFill>
                <a:latin typeface="OJNOOU+JKHPDD+MicrosoftYaHei"/>
                <a:cs typeface="OJNOOU+JKHPDD+MicrosoftYaHei"/>
              </a:rPr>
              <a:t>GPS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根据地形地貌、精度要求、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算等因素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合适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设备获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取地形地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貌数据，包括点、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、面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等要素。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数据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理流程与精度要求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数据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处</a:t>
            </a:r>
            <a:r>
              <a:rPr sz="2300" spc="23">
                <a:solidFill>
                  <a:srgbClr val="FF6D1B"/>
                </a:solidFill>
                <a:latin typeface="AJELPQ+MS-UIGothic"/>
                <a:cs typeface="AJELPQ+MS-UIGothic"/>
              </a:rPr>
              <a:t>理流程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精度要求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精度保障措施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2626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预处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理、数据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编辑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、数据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出等。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根据地形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比例尺和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采用合适的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量方法与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，加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理与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确保数据精度符合要求。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要求，确定相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的精度指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BQFCLO+LVMOIT+MicrosoftYaHei-Bold"/>
                <a:cs typeface="BQFCLO+LVMOI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2752883"/>
            <a:ext cx="5257800" cy="18014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JELPQ+MS-UIGothic"/>
                <a:cs typeface="AJELPQ+MS-UIGothic"/>
              </a:rPr>
              <a:t>大比例尺地面数字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测图</a:t>
            </a:r>
          </a:p>
          <a:p>
            <a:pPr marL="0" marR="0">
              <a:lnSpc>
                <a:spcPts val="3600"/>
              </a:lnSpc>
              <a:spcBef>
                <a:spcPts val="1585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JELPQ+MS-UIGothic"/>
                <a:cs typeface="AJELPQ+MS-UIGothic"/>
              </a:rPr>
              <a:t>技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全站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仪测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量技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用范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主要用于工程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量、地形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量、地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量、房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定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2300" spc="23">
                <a:solidFill>
                  <a:srgbClr val="FF6D1B"/>
                </a:solidFill>
                <a:latin typeface="AJELPQ+MS-UIGothic"/>
                <a:cs typeface="AJELPQ+MS-UIGothic"/>
              </a:rPr>
              <a:t>与原理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全站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是一种集光、机、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电为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029382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体的高技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器，具有水平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角、垂直角、距离（斜距、平距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）、高差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量等功能。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技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FF6D1B"/>
                </a:solidFill>
                <a:latin typeface="AJELPQ+MS-UIGothic"/>
                <a:cs typeface="AJELPQ+MS-UIGothic"/>
              </a:rPr>
              <a:t>特点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全站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精度高、速度快、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便，是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域的重要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之一。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6664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BQFCLO+LVMOIT+MicrosoftYaHei-Bold"/>
                <a:cs typeface="BQFCLO+LVMOIT+MicrosoftYaHei-Bold"/>
              </a:rPr>
              <a:t>GPS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FF6D1B"/>
                </a:solidFill>
                <a:latin typeface="AJELPQ+MS-UIGothic"/>
                <a:cs typeface="AJELPQ+MS-UIGothic"/>
              </a:rPr>
              <a:t>量技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AJELPQ+MS-UIGothic"/>
                <a:cs typeface="AJELPQ+MS-UIGothic"/>
              </a:rPr>
              <a:t>定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2000" spc="25">
                <a:solidFill>
                  <a:srgbClr val="FF6D1B"/>
                </a:solidFill>
                <a:latin typeface="AJELPQ+MS-UIGothic"/>
                <a:cs typeface="AJELPQ+MS-UIGothic"/>
              </a:rPr>
              <a:t>与原理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6D1B"/>
                </a:solidFill>
                <a:latin typeface="AJELPQ+MS-UIGothic"/>
                <a:cs typeface="AJELPQ+MS-UIGothic"/>
              </a:rPr>
              <a:t>用范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AJELPQ+MS-UIGothic"/>
                <a:cs typeface="AJELPQ+MS-UIGothic"/>
              </a:rPr>
              <a:t>技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6D1B"/>
                </a:solidFill>
                <a:latin typeface="AJELPQ+MS-UIGothic"/>
                <a:cs typeface="AJELPQ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全球定位系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（</a:t>
            </a:r>
            <a:r>
              <a:rPr sz="1500">
                <a:solidFill>
                  <a:srgbClr val="000000"/>
                </a:solidFill>
                <a:latin typeface="OJNOOU+JKHPDD+MicrosoftYaHei"/>
                <a:cs typeface="OJNOOU+JKHPDD+MicrosoftYaHei"/>
              </a:rPr>
              <a:t>GPS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）是一种以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人造地球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的高精度无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线电导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航的定位系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事、民用交通、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  <a:p>
            <a:pPr marL="857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JNOOU+JKHPDD+MicrosoftYaHei"/>
                <a:cs typeface="OJNOOU+JKHPDD+MicrosoftYaHei"/>
              </a:rPr>
              <a:t>GPS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量技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具有全球性、全天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候、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性等特点，可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提供高精度的三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和速度信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JELPQ+MS-UIGothic"/>
                <a:cs typeface="AJELPQ+MS-UIGothic"/>
              </a:rPr>
              <a:t>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https://d.book118.com/178124047074006030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SVNWWA+VIOUIO+ArialMT</vt:lpstr>
      <vt:lpstr>Times New Roman</vt:lpstr>
      <vt:lpstr>AJELPQ+MS-UIGothic</vt:lpstr>
      <vt:lpstr>SimSun</vt:lpstr>
      <vt:lpstr>BQFCLO+LVMOIT+MicrosoftYaHei-Bold</vt:lpstr>
      <vt:lpstr>OJNOOU+JKHPDD+MicrosoftYaHei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2024-09-07T02:42:09.640</cp:lastPrinted>
  <dcterms:created xsi:type="dcterms:W3CDTF">2024-09-06T18:42:09Z</dcterms:created>
  <dcterms:modified xsi:type="dcterms:W3CDTF">2024-09-06T18:42:10Z</dcterms:modified>
</cp:coreProperties>
</file>