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DE02FA-6B05-4FF1-969C-05798AD323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059AD4-BE1C-42A0-80B2-F5A113819E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AB19BC-0434-406D-BD91-A3EA91B59F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DA1073-A132-45EB-AEC4-7DEB8ECD43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84E9EC8-CF7C-40EC-BC21-EA373BFF9C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AF6765F-6097-4AB0-A14F-DFC3458850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349ACA-BFD1-4D10-AA70-608FD00256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7BB04C-FFA9-44B3-B638-7CEC946BAE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36EE5B-E0B5-4679-AF41-8913B24341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923AFF-86DB-4C22-9DFF-06647699C8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BFC406-C214-48C8-88BA-E4D009F87B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8125021064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solidFill>
          <a:srgbClr val="2EA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5D52-EADA-A8A3-E833-7CF75C08816A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2FE019-7B0E-0A21-759B-5EEE9C735AAC}"/>
              </a:ext>
            </a:extLst>
          </p:cNvPr>
          <p:cNvGrpSpPr/>
          <p:nvPr/>
        </p:nvGrpSpPr>
        <p:grpSpPr>
          <a:xfrm>
            <a:off x="516719" y="2676433"/>
            <a:ext cx="2942245" cy="435525"/>
            <a:chOff x="5717435" y="5325094"/>
            <a:chExt cx="2942245" cy="435525"/>
          </a:xfrm>
        </p:grpSpPr>
        <p:grpSp>
          <p:nvGrpSpPr>
            <p:cNvPr id="23" name="组合 33">
              <a:extLst>
                <a:ext uri="{FF2B5EF4-FFF2-40B4-BE49-F238E27FC236}">
                  <a16:creationId xmlns:a16="http://schemas.microsoft.com/office/drawing/2014/main" id="{6DDD178B-A893-E5BF-C35A-A7B04E7B17E9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45" name="组合 34">
                <a:extLst>
                  <a:ext uri="{FF2B5EF4-FFF2-40B4-BE49-F238E27FC236}">
                    <a16:creationId xmlns:a16="http://schemas.microsoft.com/office/drawing/2014/main" id="{90B9E14D-1C8E-A41A-051B-747558569ED5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7" name="椭圆 36">
                  <a:extLst>
                    <a:ext uri="{FF2B5EF4-FFF2-40B4-BE49-F238E27FC236}">
                      <a16:creationId xmlns:a16="http://schemas.microsoft.com/office/drawing/2014/main" id="{F0694811-ACB4-962E-7486-C121EE3BE386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8" name="椭圆 37">
                  <a:extLst>
                    <a:ext uri="{FF2B5EF4-FFF2-40B4-BE49-F238E27FC236}">
                      <a16:creationId xmlns:a16="http://schemas.microsoft.com/office/drawing/2014/main" id="{A9C67A62-3485-DB98-F38F-6841376830F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6" name="Freeform 44">
                <a:extLst>
                  <a:ext uri="{FF2B5EF4-FFF2-40B4-BE49-F238E27FC236}">
                    <a16:creationId xmlns:a16="http://schemas.microsoft.com/office/drawing/2014/main" id="{F5398C53-AAC5-188E-45EE-7BD7A4D46F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4" name="组合 38">
              <a:extLst>
                <a:ext uri="{FF2B5EF4-FFF2-40B4-BE49-F238E27FC236}">
                  <a16:creationId xmlns:a16="http://schemas.microsoft.com/office/drawing/2014/main" id="{557336BC-6C9E-5361-7EB7-5A083CE6DD4D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56462033-2683-2E84-51DE-4B07DC7C1FA8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77D616BE-5DD7-0357-776E-64B8348A591F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4" name="椭圆 42">
                  <a:extLst>
                    <a:ext uri="{FF2B5EF4-FFF2-40B4-BE49-F238E27FC236}">
                      <a16:creationId xmlns:a16="http://schemas.microsoft.com/office/drawing/2014/main" id="{9333A942-5E0E-25CB-CFF3-FC3A894E660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1" name="Freeform 6">
                <a:extLst>
                  <a:ext uri="{FF2B5EF4-FFF2-40B4-BE49-F238E27FC236}">
                    <a16:creationId xmlns:a16="http://schemas.microsoft.com/office/drawing/2014/main" id="{022DB4D6-98D6-CB2F-435B-BC91D46BEE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5" name="组合 43">
              <a:extLst>
                <a:ext uri="{FF2B5EF4-FFF2-40B4-BE49-F238E27FC236}">
                  <a16:creationId xmlns:a16="http://schemas.microsoft.com/office/drawing/2014/main" id="{2546CF2A-9281-828C-7FDB-D1932546764E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36" name="组合 44">
                <a:extLst>
                  <a:ext uri="{FF2B5EF4-FFF2-40B4-BE49-F238E27FC236}">
                    <a16:creationId xmlns:a16="http://schemas.microsoft.com/office/drawing/2014/main" id="{9E0F60B8-3F09-6E04-09BE-5092850466DD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8" name="椭圆 46">
                  <a:extLst>
                    <a:ext uri="{FF2B5EF4-FFF2-40B4-BE49-F238E27FC236}">
                      <a16:creationId xmlns:a16="http://schemas.microsoft.com/office/drawing/2014/main" id="{FC6ACB78-C111-9127-4F93-C84D4F863A3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9" name="椭圆 47">
                  <a:extLst>
                    <a:ext uri="{FF2B5EF4-FFF2-40B4-BE49-F238E27FC236}">
                      <a16:creationId xmlns:a16="http://schemas.microsoft.com/office/drawing/2014/main" id="{0969F678-C671-92CD-7F3B-C6082A301F6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7" name="Freeform 45">
                <a:extLst>
                  <a:ext uri="{FF2B5EF4-FFF2-40B4-BE49-F238E27FC236}">
                    <a16:creationId xmlns:a16="http://schemas.microsoft.com/office/drawing/2014/main" id="{C3BCB57A-3FA4-C49F-46E1-C1384A4970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6" name="组合 48">
              <a:extLst>
                <a:ext uri="{FF2B5EF4-FFF2-40B4-BE49-F238E27FC236}">
                  <a16:creationId xmlns:a16="http://schemas.microsoft.com/office/drawing/2014/main" id="{5E6AA565-3331-B5DC-CA8E-1645A8A9B2C3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32" name="组合 49">
                <a:extLst>
                  <a:ext uri="{FF2B5EF4-FFF2-40B4-BE49-F238E27FC236}">
                    <a16:creationId xmlns:a16="http://schemas.microsoft.com/office/drawing/2014/main" id="{A306EE8C-668C-4422-CD9E-6884F2260078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4" name="椭圆 51">
                  <a:extLst>
                    <a:ext uri="{FF2B5EF4-FFF2-40B4-BE49-F238E27FC236}">
                      <a16:creationId xmlns:a16="http://schemas.microsoft.com/office/drawing/2014/main" id="{10EE7CAC-8457-E0F5-CB55-7D07824738B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5" name="椭圆 52">
                  <a:extLst>
                    <a:ext uri="{FF2B5EF4-FFF2-40B4-BE49-F238E27FC236}">
                      <a16:creationId xmlns:a16="http://schemas.microsoft.com/office/drawing/2014/main" id="{D85487F0-185F-B726-860A-12EE08B0D2F5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3" name="Freeform 39">
                <a:extLst>
                  <a:ext uri="{FF2B5EF4-FFF2-40B4-BE49-F238E27FC236}">
                    <a16:creationId xmlns:a16="http://schemas.microsoft.com/office/drawing/2014/main" id="{AE0CBD90-74C6-A38A-63B4-E55E854AAA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7" name="组合 54">
              <a:extLst>
                <a:ext uri="{FF2B5EF4-FFF2-40B4-BE49-F238E27FC236}">
                  <a16:creationId xmlns:a16="http://schemas.microsoft.com/office/drawing/2014/main" id="{C9A9A786-0BD1-87A3-9045-D943855A5A4C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28" name="组合 55">
                <a:extLst>
                  <a:ext uri="{FF2B5EF4-FFF2-40B4-BE49-F238E27FC236}">
                    <a16:creationId xmlns:a16="http://schemas.microsoft.com/office/drawing/2014/main" id="{2498D637-AAC7-CE28-7A7B-F45FD14042E8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0" name="椭圆 57">
                  <a:extLst>
                    <a:ext uri="{FF2B5EF4-FFF2-40B4-BE49-F238E27FC236}">
                      <a16:creationId xmlns:a16="http://schemas.microsoft.com/office/drawing/2014/main" id="{6E770C76-E727-7AB1-CB40-A24B031E341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1" name="椭圆 59">
                  <a:extLst>
                    <a:ext uri="{FF2B5EF4-FFF2-40B4-BE49-F238E27FC236}">
                      <a16:creationId xmlns:a16="http://schemas.microsoft.com/office/drawing/2014/main" id="{273D3294-D7A4-5517-D4D2-4CB35CA2CB5A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9" name="KSO_Shape">
                <a:extLst>
                  <a:ext uri="{FF2B5EF4-FFF2-40B4-BE49-F238E27FC236}">
                    <a16:creationId xmlns:a16="http://schemas.microsoft.com/office/drawing/2014/main" id="{DC8FBDFB-BF08-5A19-D649-FA8E4D33A380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2" name="Freeform 5">
            <a:extLst>
              <a:ext uri="{FF2B5EF4-FFF2-40B4-BE49-F238E27FC236}">
                <a16:creationId xmlns:a16="http://schemas.microsoft.com/office/drawing/2014/main" id="{0EE73B87-B400-7942-5AE2-3B6B484E3286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A5A8E864-2104-00C5-B4F5-1300FE4DC73D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F06EA732-8607-5EF3-EB6D-DFEC2727C05D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2A6E363-E53C-92DE-B495-DC89EF6E3E0B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1878A0-A795-C401-6D7B-0065C5426F95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DBDAFB5-DAB4-FBA6-A2DF-C7B84CE1654A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3C4E00F-D1EF-A523-BF55-A81C2E6C99E8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7B51005-9EE8-BB33-5FE4-A6F3978DD59C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B5820F7-99E6-9111-6972-1EC405ED4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EC33FD27-B87F-8479-222B-23CAEF66674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20A9339-D861-3119-8F04-C256C7CCF430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7D8FAB7-FB20-51AD-9937-0A51D72983D2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34637" y="3581377"/>
            <a:ext cx="6872599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硬件加速器设计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平行四边形 44">
            <a:extLst>
              <a:ext uri="{FF2B5EF4-FFF2-40B4-BE49-F238E27FC236}">
                <a16:creationId xmlns:a16="http://schemas.microsoft.com/office/drawing/2014/main" id="{5A876D26-365D-B458-056F-C23FCBBE2D11}"/>
              </a:ext>
            </a:extLst>
          </p:cNvPr>
          <p:cNvSpPr/>
          <p:nvPr/>
        </p:nvSpPr>
        <p:spPr>
          <a:xfrm>
            <a:off x="11281511" y="131384"/>
            <a:ext cx="788569" cy="798988"/>
          </a:xfrm>
          <a:prstGeom prst="parallelogram">
            <a:avLst>
              <a:gd name="adj" fmla="val 3524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4409919" y="3108814"/>
            <a:ext cx="685659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73AB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硬件加速器概述
 设计原理和架构
 关键技术分析
 性能优化方法
 实现与集成方案
 测试与验证流程
 应用案例展示
 总结与展望</a:t>
            </a:r>
          </a:p>
        </p:txBody>
      </p:sp>
      <p:grpSp>
        <p:nvGrpSpPr>
          <p:cNvPr id="34" name="组合 66">
            <a:extLst>
              <a:ext uri="{FF2B5EF4-FFF2-40B4-BE49-F238E27FC236}">
                <a16:creationId xmlns:a16="http://schemas.microsoft.com/office/drawing/2014/main" id="{5AC41A00-070B-2AB8-8F01-3ABB90507CC2}"/>
              </a:ext>
            </a:extLst>
          </p:cNvPr>
          <p:cNvGrpSpPr/>
          <p:nvPr/>
        </p:nvGrpSpPr>
        <p:grpSpPr>
          <a:xfrm>
            <a:off x="1092830" y="30480"/>
            <a:ext cx="1446026" cy="1341044"/>
            <a:chOff x="3050912" y="3438396"/>
            <a:chExt cx="130991" cy="121481"/>
          </a:xfrm>
          <a:solidFill>
            <a:srgbClr val="FFFFFF">
              <a:lumMod val="85000"/>
              <a:alpha val="39000"/>
            </a:srgbClr>
          </a:solidFill>
        </p:grpSpPr>
        <p:sp>
          <p:nvSpPr>
            <p:cNvPr id="35" name="Freeform 324">
              <a:extLst>
                <a:ext uri="{FF2B5EF4-FFF2-40B4-BE49-F238E27FC236}">
                  <a16:creationId xmlns:a16="http://schemas.microsoft.com/office/drawing/2014/main" id="{D283F702-4BB7-F597-F573-CC74FCB0DB24}"/>
                </a:ext>
              </a:extLst>
            </p:cNvPr>
            <p:cNvSpPr/>
            <p:nvPr/>
          </p:nvSpPr>
          <p:spPr bwMode="auto">
            <a:xfrm>
              <a:off x="3050912" y="3438396"/>
              <a:ext cx="53588" cy="121481"/>
            </a:xfrm>
            <a:custGeom>
              <a:gdLst>
                <a:gd name="T0" fmla="*/ 0 w 118"/>
                <a:gd name="T1" fmla="*/ 147 h 265"/>
                <a:gd name="T2" fmla="*/ 0 w 118"/>
                <a:gd name="T3" fmla="*/ 150 h 265"/>
                <a:gd name="T4" fmla="*/ 0 w 118"/>
                <a:gd name="T5" fmla="*/ 248 h 265"/>
                <a:gd name="T6" fmla="*/ 17 w 118"/>
                <a:gd name="T7" fmla="*/ 265 h 265"/>
                <a:gd name="T8" fmla="*/ 101 w 118"/>
                <a:gd name="T9" fmla="*/ 265 h 265"/>
                <a:gd name="T10" fmla="*/ 118 w 118"/>
                <a:gd name="T11" fmla="*/ 248 h 265"/>
                <a:gd name="T12" fmla="*/ 118 w 118"/>
                <a:gd name="T13" fmla="*/ 150 h 265"/>
                <a:gd name="T14" fmla="*/ 101 w 118"/>
                <a:gd name="T15" fmla="*/ 133 h 265"/>
                <a:gd name="T16" fmla="*/ 70 w 118"/>
                <a:gd name="T17" fmla="*/ 133 h 265"/>
                <a:gd name="T18" fmla="*/ 71 w 118"/>
                <a:gd name="T19" fmla="*/ 133 h 265"/>
                <a:gd name="T20" fmla="*/ 118 w 118"/>
                <a:gd name="T21" fmla="*/ 59 h 265"/>
                <a:gd name="T22" fmla="*/ 118 w 118"/>
                <a:gd name="T23" fmla="*/ 0 h 265"/>
                <a:gd name="T24" fmla="*/ 0 w 118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265">
                  <a:moveTo>
                    <a:pt x="0" y="147"/>
                  </a:moveTo>
                  <a:cubicBezTo>
                    <a:pt x="0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7" y="265"/>
                    <a:pt x="17" y="265"/>
                  </a:cubicBezTo>
                  <a:cubicBezTo>
                    <a:pt x="101" y="265"/>
                    <a:pt x="101" y="265"/>
                    <a:pt x="101" y="265"/>
                  </a:cubicBezTo>
                  <a:cubicBezTo>
                    <a:pt x="111" y="265"/>
                    <a:pt x="118" y="257"/>
                    <a:pt x="118" y="248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41"/>
                    <a:pt x="111" y="133"/>
                    <a:pt x="101" y="133"/>
                  </a:cubicBezTo>
                  <a:cubicBezTo>
                    <a:pt x="70" y="133"/>
                    <a:pt x="70" y="133"/>
                    <a:pt x="70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1" y="83"/>
                    <a:pt x="84" y="59"/>
                    <a:pt x="118" y="59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7" y="6"/>
                    <a:pt x="1" y="73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325">
              <a:extLst>
                <a:ext uri="{FF2B5EF4-FFF2-40B4-BE49-F238E27FC236}">
                  <a16:creationId xmlns:a16="http://schemas.microsoft.com/office/drawing/2014/main" id="{C19B6F3D-8E90-EDE7-C1C1-64824A8124AD}"/>
                </a:ext>
              </a:extLst>
            </p:cNvPr>
            <p:cNvSpPr/>
            <p:nvPr/>
          </p:nvSpPr>
          <p:spPr bwMode="auto">
            <a:xfrm>
              <a:off x="3127125" y="3438396"/>
              <a:ext cx="54778" cy="121481"/>
            </a:xfrm>
            <a:custGeom>
              <a:gdLst>
                <a:gd name="T0" fmla="*/ 1 w 119"/>
                <a:gd name="T1" fmla="*/ 147 h 265"/>
                <a:gd name="T2" fmla="*/ 0 w 119"/>
                <a:gd name="T3" fmla="*/ 150 h 265"/>
                <a:gd name="T4" fmla="*/ 0 w 119"/>
                <a:gd name="T5" fmla="*/ 248 h 265"/>
                <a:gd name="T6" fmla="*/ 17 w 119"/>
                <a:gd name="T7" fmla="*/ 265 h 265"/>
                <a:gd name="T8" fmla="*/ 102 w 119"/>
                <a:gd name="T9" fmla="*/ 265 h 265"/>
                <a:gd name="T10" fmla="*/ 119 w 119"/>
                <a:gd name="T11" fmla="*/ 248 h 265"/>
                <a:gd name="T12" fmla="*/ 119 w 119"/>
                <a:gd name="T13" fmla="*/ 150 h 265"/>
                <a:gd name="T14" fmla="*/ 102 w 119"/>
                <a:gd name="T15" fmla="*/ 133 h 265"/>
                <a:gd name="T16" fmla="*/ 71 w 119"/>
                <a:gd name="T17" fmla="*/ 133 h 265"/>
                <a:gd name="T18" fmla="*/ 72 w 119"/>
                <a:gd name="T19" fmla="*/ 133 h 265"/>
                <a:gd name="T20" fmla="*/ 119 w 119"/>
                <a:gd name="T21" fmla="*/ 59 h 265"/>
                <a:gd name="T22" fmla="*/ 119 w 119"/>
                <a:gd name="T23" fmla="*/ 0 h 265"/>
                <a:gd name="T24" fmla="*/ 1 w 119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265">
                  <a:moveTo>
                    <a:pt x="1" y="147"/>
                  </a:moveTo>
                  <a:cubicBezTo>
                    <a:pt x="1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8" y="265"/>
                    <a:pt x="17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11" y="265"/>
                    <a:pt x="119" y="257"/>
                    <a:pt x="119" y="248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1"/>
                    <a:pt x="111" y="133"/>
                    <a:pt x="10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2" y="133"/>
                    <a:pt x="72" y="133"/>
                    <a:pt x="72" y="133"/>
                  </a:cubicBezTo>
                  <a:cubicBezTo>
                    <a:pt x="72" y="83"/>
                    <a:pt x="85" y="59"/>
                    <a:pt x="119" y="59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8" y="6"/>
                    <a:pt x="1" y="73"/>
                    <a:pt x="1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ADE819-9B79-CFCD-E938-0B5022AD404A}"/>
              </a:ext>
            </a:extLst>
          </p:cNvPr>
          <p:cNvGrpSpPr/>
          <p:nvPr/>
        </p:nvGrpSpPr>
        <p:grpSpPr>
          <a:xfrm>
            <a:off x="192629" y="6644639"/>
            <a:ext cx="11877451" cy="81977"/>
            <a:chOff x="446534" y="453643"/>
            <a:chExt cx="11298933" cy="98554"/>
          </a:xfrm>
        </p:grpSpPr>
        <p:sp>
          <p:nvSpPr>
            <p:cNvPr id="38" name="矩形 8">
              <a:extLst>
                <a:ext uri="{FF2B5EF4-FFF2-40B4-BE49-F238E27FC236}">
                  <a16:creationId xmlns:a16="http://schemas.microsoft.com/office/drawing/2014/main" id="{76018FD8-7AB4-FD28-8004-C32E7EC045D1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长方形 9">
              <a:extLst>
                <a:ext uri="{FF2B5EF4-FFF2-40B4-BE49-F238E27FC236}">
                  <a16:creationId xmlns:a16="http://schemas.microsoft.com/office/drawing/2014/main" id="{1C4857FA-8793-B516-E33A-2FA0C8D03C53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矩形 10">
              <a:extLst>
                <a:ext uri="{FF2B5EF4-FFF2-40B4-BE49-F238E27FC236}">
                  <a16:creationId xmlns:a16="http://schemas.microsoft.com/office/drawing/2014/main" id="{F8D0137A-49E1-3396-A516-B2B77E9B3B49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6E2DCF-71D3-8B1B-BE57-CE77902D68DA}"/>
              </a:ext>
            </a:extLst>
          </p:cNvPr>
          <p:cNvGrpSpPr/>
          <p:nvPr/>
        </p:nvGrpSpPr>
        <p:grpSpPr>
          <a:xfrm>
            <a:off x="1" y="-12700"/>
            <a:ext cx="3875351" cy="5921376"/>
            <a:chOff x="0" y="-12700"/>
            <a:chExt cx="6589713" cy="5921376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8A458B2D-46D9-DEF9-B07B-4B731D8FE3F2}"/>
                </a:ext>
              </a:extLst>
            </p:cNvPr>
            <p:cNvSpPr/>
            <p:nvPr/>
          </p:nvSpPr>
          <p:spPr bwMode="auto">
            <a:xfrm>
              <a:off x="0" y="2339975"/>
              <a:ext cx="6589713" cy="2160588"/>
            </a:xfrm>
            <a:custGeom>
              <a:gdLst>
                <a:gd name="T0" fmla="*/ 0 w 4151"/>
                <a:gd name="T1" fmla="*/ 1361 h 1361"/>
                <a:gd name="T2" fmla="*/ 4151 w 4151"/>
                <a:gd name="T3" fmla="*/ 1361 h 1361"/>
                <a:gd name="T4" fmla="*/ 4151 w 4151"/>
                <a:gd name="T5" fmla="*/ 294 h 1361"/>
                <a:gd name="T6" fmla="*/ 1945 w 4151"/>
                <a:gd name="T7" fmla="*/ 0 h 1361"/>
                <a:gd name="T8" fmla="*/ 0 w 4151"/>
                <a:gd name="T9" fmla="*/ 1361 h 13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1" h="1361">
                  <a:moveTo>
                    <a:pt x="0" y="1361"/>
                  </a:moveTo>
                  <a:lnTo>
                    <a:pt x="4151" y="1361"/>
                  </a:lnTo>
                  <a:lnTo>
                    <a:pt x="4151" y="294"/>
                  </a:lnTo>
                  <a:lnTo>
                    <a:pt x="1945" y="0"/>
                  </a:lnTo>
                  <a:lnTo>
                    <a:pt x="0" y="1361"/>
                  </a:lnTo>
                  <a:close/>
                </a:path>
              </a:pathLst>
            </a:cu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4FFC78F0-E00D-7236-5BFE-04B6652AE4A8}"/>
                </a:ext>
              </a:extLst>
            </p:cNvPr>
            <p:cNvSpPr/>
            <p:nvPr/>
          </p:nvSpPr>
          <p:spPr bwMode="auto">
            <a:xfrm>
              <a:off x="0" y="-12700"/>
              <a:ext cx="3087688" cy="4513263"/>
            </a:xfrm>
            <a:custGeom>
              <a:gdLst>
                <a:gd name="T0" fmla="*/ 1945 w 1945"/>
                <a:gd name="T1" fmla="*/ 1482 h 2843"/>
                <a:gd name="T2" fmla="*/ 0 w 1945"/>
                <a:gd name="T3" fmla="*/ 0 h 2843"/>
                <a:gd name="T4" fmla="*/ 0 w 1945"/>
                <a:gd name="T5" fmla="*/ 2843 h 2843"/>
                <a:gd name="T6" fmla="*/ 1945 w 1945"/>
                <a:gd name="T7" fmla="*/ 1482 h 28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5" h="2843">
                  <a:moveTo>
                    <a:pt x="1945" y="1482"/>
                  </a:moveTo>
                  <a:lnTo>
                    <a:pt x="0" y="0"/>
                  </a:lnTo>
                  <a:lnTo>
                    <a:pt x="0" y="2843"/>
                  </a:lnTo>
                  <a:lnTo>
                    <a:pt x="1945" y="1482"/>
                  </a:ln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DB9C6194-195D-8114-8A25-7D4A82D932E7}"/>
                </a:ext>
              </a:extLst>
            </p:cNvPr>
            <p:cNvSpPr/>
            <p:nvPr/>
          </p:nvSpPr>
          <p:spPr bwMode="auto">
            <a:xfrm>
              <a:off x="0" y="4500563"/>
              <a:ext cx="2390775" cy="1408113"/>
            </a:xfrm>
            <a:custGeom>
              <a:gdLst>
                <a:gd name="T0" fmla="*/ 0 w 1506"/>
                <a:gd name="T1" fmla="*/ 887 h 887"/>
                <a:gd name="T2" fmla="*/ 1506 w 1506"/>
                <a:gd name="T3" fmla="*/ 0 h 887"/>
                <a:gd name="T4" fmla="*/ 0 w 1506"/>
                <a:gd name="T5" fmla="*/ 0 h 887"/>
                <a:gd name="T6" fmla="*/ 0 w 1506"/>
                <a:gd name="T7" fmla="*/ 887 h 8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6" h="885">
                  <a:moveTo>
                    <a:pt x="0" y="887"/>
                  </a:moveTo>
                  <a:lnTo>
                    <a:pt x="1506" y="0"/>
                  </a:lnTo>
                  <a:lnTo>
                    <a:pt x="0" y="0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rgbClr val="0073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5A212C80-CE8C-4245-F99D-1442DD740CD9}"/>
                </a:ext>
              </a:extLst>
            </p:cNvPr>
            <p:cNvSpPr/>
            <p:nvPr/>
          </p:nvSpPr>
          <p:spPr bwMode="auto">
            <a:xfrm>
              <a:off x="2390775" y="4500563"/>
              <a:ext cx="4198938" cy="696913"/>
            </a:xfrm>
            <a:custGeom>
              <a:gdLst>
                <a:gd name="T0" fmla="*/ 2645 w 2645"/>
                <a:gd name="T1" fmla="*/ 0 h 439"/>
                <a:gd name="T2" fmla="*/ 2108 w 2645"/>
                <a:gd name="T3" fmla="*/ 439 h 439"/>
                <a:gd name="T4" fmla="*/ 0 w 2645"/>
                <a:gd name="T5" fmla="*/ 0 h 439"/>
                <a:gd name="T6" fmla="*/ 2645 w 2645"/>
                <a:gd name="T7" fmla="*/ 0 h 43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5" h="439">
                  <a:moveTo>
                    <a:pt x="2645" y="0"/>
                  </a:moveTo>
                  <a:lnTo>
                    <a:pt x="2108" y="439"/>
                  </a:lnTo>
                  <a:lnTo>
                    <a:pt x="0" y="0"/>
                  </a:lnTo>
                  <a:lnTo>
                    <a:pt x="2645" y="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文本框 81">
              <a:extLst>
                <a:ext uri="{FF2B5EF4-FFF2-40B4-BE49-F238E27FC236}">
                  <a16:creationId xmlns:a16="http://schemas.microsoft.com/office/drawing/2014/main" id="{09908662-4D7E-81B7-13CD-D648474016F0}"/>
                </a:ext>
              </a:extLst>
            </p:cNvPr>
            <p:cNvSpPr txBox="1"/>
            <p:nvPr/>
          </p:nvSpPr>
          <p:spPr>
            <a:xfrm>
              <a:off x="2228760" y="3051897"/>
              <a:ext cx="254166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7200" b="1">
                  <a:solidFill>
                    <a:schemeClr val="bg1"/>
                  </a:solidFill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硬件加速器概述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硬件加速器设计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硬件加速器概述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硬件加速器概述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1.硬件加速器的作用：硬件加速器是一种用于提高特定计算任务性能的设备，可以弥补通用处理器在计算效率和资源利用方面的不足，提高计算速度和处理能力，满足特定应用场景的需求。</a:t>
            </a:r>
          </a:p>
          <a:p>
            <a:r>
              <a:t>2.硬件加速器的分类：硬件加速器可以根据不同的计算任务和应用场景进行分类，如图形加速器、深度学习加速器、加密加速器等。</a:t>
            </a:r>
          </a:p>
          <a:p>
            <a:r>
              <a:t>3.硬件加速器的发展趋势：随着人工智能、大数据等领域的快速发展，硬件加速器正逐渐成为计算设备的重要组成部分，未来发展前景广阔。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硬件加速器的计算原理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1.专用计算单元：硬件加速器通过设计专用的计算单元，优化计算算法和数据路径，提高计算效率和精度。</a:t>
            </a:r>
          </a:p>
          <a:p>
            <a:r>
              <a:t>2.并行计算：硬件加速器利用并行计算技术，将多个计算任务同时进行处理，大幅提高计算速度。</a:t>
            </a:r>
          </a:p>
          <a:p>
            <a:r>
              <a:t>3.存储优化：硬件加速器通过优化存储结构和访问方式，减少数据传输和访问延迟，提高计算效率。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硬件加速器概述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硬件加速器的应用场景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1.深度学习：深度学习算法需要大量计算，硬件加速器可以提高训练速度和推理效率，满足实时性要求。</a:t>
            </a:r>
          </a:p>
          <a:p>
            <a:r>
              <a:t>2.图形处理：图形处理需要高性能计算，硬件加速器可以提高渲染速度和画面质量，提升用户体验。</a:t>
            </a:r>
          </a:p>
          <a:p>
            <a:r>
              <a:t>3.网络安全：网络安全设备需要处理大量数据和网络流量，硬件加速器可以提高检测速度和防御能力，保障网络安全。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硬件加速器的技术优势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1.性能优势：硬件加速器针对特定计算任务进行优化，可以获得数倍甚至数十倍的性能提升。</a:t>
            </a:r>
          </a:p>
          <a:p>
            <a:r>
              <a:t>2.灵活性优势：硬件加速器可以针对不同的应用场景进行定制和优化，满足不同任务的需求。</a:t>
            </a:r>
          </a:p>
          <a:p>
            <a:r>
              <a:t>3.功耗优势：硬件加速器采用专用计算单元和优化算法，可以降低功耗，提高能效比。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硬件加速器概述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硬件加速器的市场现状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1.市场规模：随着人工智能、大数据等领域的快速发展，硬件加速器市场规模不断扩大，未来市场潜力巨大。</a:t>
            </a:r>
          </a:p>
          <a:p>
            <a:r>
              <a:t>2.竞争格局：硬件加速器市场竞争激烈，各大厂商纷纷推出不同的产品和技术方案，争夺市场份额。</a:t>
            </a:r>
          </a:p>
          <a:p>
            <a:r>
              <a:t>3.产业链分析：硬件加速器产业链包括芯片设计、制造、封装测试等环节，需要加强产业链协同创新，提高整体竞争力。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硬件加速器的未来展望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1.技术创新：未来硬件加速器需要不断进行创新，提高性能和功能，满足不断变化的市场需求。</a:t>
            </a:r>
          </a:p>
          <a:p>
            <a:r>
              <a:t>2.应用拓展：硬件加速器需要拓展更多的应用场景，如自动驾驶、智能医疗等，推动各行业数字化转型和升级。</a:t>
            </a:r>
          </a:p>
          <a:p>
            <a:r>
              <a:t>3.生态建设：硬件加速器需要与软件、算法等协同发展，加强生态建设，提高整体解决方案的竞争力。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设计原理和架构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硬件加速器设计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设计原理和架构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硬件加速器设计原理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1.专用硬件设计：硬件加速器是专门为特定计算任务设计的专用硬件，能够比通用处理器更有效地执行这些任务。</a:t>
            </a:r>
          </a:p>
          <a:p>
            <a:r>
              <a:t>2.并行计算：硬件加速器利用并行计算，同时处理多个数据元素，提高计算效率。</a:t>
            </a:r>
          </a:p>
          <a:p>
            <a:r>
              <a:t>3.优化算法实现：硬件加速器设计需要优化算法实现，减少计算复杂度，提高计算速度。</a:t>
            </a:r>
          </a:p>
          <a:p>
            <a:r>
              <a:t>随着人工智能和机器学习等领域的快速发展，硬件加速器在这些领域的应用越来越广泛。设计高效的硬件加速器需要深入理解特定计算任务的需求，优化硬件架构和算法实现，提高计算效率和精度。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硬件加速器架构设计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1.模块化设计：硬件加速器采用模块化设计，方便不同模块的优化和组合，提高设计灵活性。</a:t>
            </a:r>
          </a:p>
          <a:p>
            <a:r>
              <a:t>2.接口标准化：硬件加速器接口标准化，方便与不同系统和设备的集成和互通。</a:t>
            </a:r>
          </a:p>
          <a:p>
            <a:r>
              <a:t>3.可扩展性：硬件加速器架构设计需要考虑可扩展性，方便未来扩展和升级。</a:t>
            </a:r>
          </a:p>
          <a:p>
            <a:r>
              <a:t>硬件加速器架构设计需要平衡性能、功耗、成本等多个方面的因素，采用标准化的接口和模块化的设计，提高设计灵活性和可扩展性。同时，需要考虑未来技术发展趋势和前沿技术，保持设计的前瞻性和领先性。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关键技术分析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硬件加速器设计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关键技术分析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1.架构优化：硬件加速器设计需考虑计算资源、内存带宽和通信接口的优化，以提高处理效率。</a:t>
            </a:r>
          </a:p>
          <a:p>
            <a:r>
              <a:t>2.可扩展性：架构设计应支持模块化和层次化，以适应不同应用场景和需求。</a:t>
            </a:r>
          </a:p>
          <a:p>
            <a:r>
              <a:t>3.功耗控制：在提高性能的同时，需要降低功耗，以满足节能和环保要求。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硬件加速器算法优化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1.算法选择：根据特定应用场景选择合适的算法，以提高硬件加速器的性能。</a:t>
            </a:r>
          </a:p>
          <a:p>
            <a:r>
              <a:t>2.并行计算：利用硬件并行性，提高算法执行速度。</a:t>
            </a:r>
          </a:p>
          <a:p>
            <a:r>
              <a:t>3.数据压缩：通过数据压缩技术减少数据传输量，提高整体处理效率。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硬件加速器架构设计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关键技术分析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1.编程语言：选择适合硬件加速器编程的语言，如Verilog、VHDL等。</a:t>
            </a:r>
          </a:p>
          <a:p>
            <a:r>
              <a:t>2.开发工具：使用专业的硬件设计工具，如EDA工具，简化设计流程，提高开发效率。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硬件加速器与软件的协同设计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1.接口设计：硬件加速器与软件的接口应简洁、高效，便于集成。</a:t>
            </a:r>
          </a:p>
          <a:p>
            <a:r>
              <a:t>2.数据传输：优化数据传输机制，减少通信延迟，提高协同工作效率。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硬件加速器编程语言与工具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关键技术分析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硬件加速器应用场景分析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1.场景选择：针对特定应用场景，如深度学习、图像处理等，优化硬件加速器设计。</a:t>
            </a:r>
          </a:p>
          <a:p>
            <a:r>
              <a:t>2.性能评估：在不同场景下对硬件加速器进行性能评估，为进一步优化提供依据。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硬件加速器发展与趋势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1.技术演进：关注新兴技术，如存算一体、光计算等，推动硬件加速器创新发展。</a:t>
            </a:r>
          </a:p>
          <a:p>
            <a:r>
              <a:t>2.绿色环保：强调绿色环保理念，降低硬件加速器生产和使用过程中的环境影响。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性能优化方法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硬件加速器设计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性能优化方法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并行计算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1.通过将任务分解为多个独立的子任务，并行计算可以显著提高硬件加速器的性能。</a:t>
            </a:r>
          </a:p>
          <a:p>
            <a:r>
              <a:t>2.有效地利用硬件资源，提高计算效率，减少计算时间。</a:t>
            </a:r>
          </a:p>
          <a:p>
            <a:r>
              <a:t>3.并行计算需要合理的任务划分和调度，以确保计算的正确性和效率。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硬件流水线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1.硬件流水线可以提高硬件加速器的吞吐量，通过将长的计算过程分解为多个短的阶段，并并行执行。</a:t>
            </a:r>
          </a:p>
          <a:p>
            <a:r>
              <a:t>2.流水线设计需要平衡各个阶段的计算负载，以避免瓶颈和空闲时间。</a:t>
            </a:r>
          </a:p>
          <a:p>
            <a:r>
              <a:t>3.流水线的深度和复杂度需要根据具体应用场景进行优化。</a:t>
            </a:r>
          </a:p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性能优化方法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内存优化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1.内存访问是硬件加速器性能的重要瓶颈之一，需要进行优化。</a:t>
            </a:r>
          </a:p>
          <a:p>
            <a:r>
              <a:t>2.采用高效的内存管理策略，如内存分块、预取和缓存等，可以减少内存访问延迟和提高带宽利用率。</a:t>
            </a:r>
          </a:p>
          <a:p>
            <a:r>
              <a:t>3.优化数据布局和访问模式，以减少内存访问冲突和提高并行度。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功耗管理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1.功耗管理是硬件加速器设计的重要考虑因素，尤其是在移动和嵌入式设备上。</a:t>
            </a:r>
          </a:p>
          <a:p>
            <a:r>
              <a:t>2.采用功耗感知的调度策略，平衡性能和功耗之间的关系。</a:t>
            </a:r>
          </a:p>
          <a:p>
            <a:r>
              <a:t>3.优化电压和频率调整策略，以在满足性能需求的同时降低功耗。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https://d.book118.com/178125021064006026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30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硬件加速器概述</vt:lpstr>
      <vt:lpstr> 硬件加速器概述</vt:lpstr>
      <vt:lpstr> 硬件加速器概述</vt:lpstr>
      <vt:lpstr> 硬件加速器概述</vt:lpstr>
      <vt:lpstr> 设计原理和架构</vt:lpstr>
      <vt:lpstr> 设计原理和架构</vt:lpstr>
      <vt:lpstr> 关键技术分析</vt:lpstr>
      <vt:lpstr> 关键技术分析</vt:lpstr>
      <vt:lpstr> 关键技术分析</vt:lpstr>
      <vt:lpstr> 关键技术分析</vt:lpstr>
      <vt:lpstr> 性能优化方法</vt:lpstr>
      <vt:lpstr> 性能优化方法</vt:lpstr>
      <vt:lpstr> 性能优化方法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2024-09-03T20:07:13.166</cp:lastPrinted>
  <dcterms:created xsi:type="dcterms:W3CDTF">2024-09-03T12:07:13Z</dcterms:created>
  <dcterms:modified xsi:type="dcterms:W3CDTF">2024-09-03T12:07:15Z</dcterms:modified>
</cp:coreProperties>
</file>