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8" r:id="rId13"/>
  </p:sldIdLst>
  <p:sldSz cx="12192000" cy="6858000"/>
  <p:notesSz cx="6858000" cy="9144000"/>
  <p:custDataLst>
    <p:tags r:id="rId1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tags" Target="tags/tag1.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heme" Target="theme/theme1.xml" /><Relationship Id="rId18"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84D0802-2D18-4A8E-8FFD-2E118EA50D5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042CA6B-D26B-40E4-9214-F6BA0AB0433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8376C79-8A7F-4308-A5B8-48790A6B5BD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DA2BEF7-33D6-4CFD-B7BA-070BEA85A71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577FD40-E8DF-45E1-898C-B4030F599CE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0756119-A10C-4964-9D2A-88187DDDD42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14334FD-D858-4576-86EB-096D1282B73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6F9F102-1FAF-4EFB-ABAE-9A00BC0105E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13E0DDB-CCCE-4DDF-9C64-5FC73D6DF57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6E9EB3E-1ABF-4DBF-A3E7-7AEA299067D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063E7A3-143E-4888-ACBC-ABD6C9D65C7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image" Target="../media/image18.jpeg" /><Relationship Id="rId5"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9.jpeg" /><Relationship Id="rId3" Type="http://schemas.openxmlformats.org/officeDocument/2006/relationships/image" Target="../media/image20.jpeg" /><Relationship Id="rId4" Type="http://schemas.openxmlformats.org/officeDocument/2006/relationships/image" Target="../media/image21.jpeg" /><Relationship Id="rId5"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7813202304700602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33230" y="2310725"/>
            <a:ext cx="10525539" cy="1104900"/>
          </a:xfrm>
          <a:prstGeom prst="rect">
            <a:avLst/>
          </a:prstGeom>
        </p:spPr>
        <p:txBody>
          <a:bodyPr vert="horz" wrap="square" lIns="114300" tIns="57150" rIns="114300" bIns="571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dk1">
                    <a:alpha val="100000"/>
                  </a:schemeClr>
                </a:solidFill>
                <a:latin typeface="Microsoft Yahei"/>
                <a:ea typeface="Microsoft Yahei"/>
                <a:cs typeface="Microsoft Yahei"/>
              </a:rPr>
              <a:t>偏瘫膝过伸预防</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偏瘫膝过伸概述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偏瘫膝过伸的预防方法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偏瘫膝过伸的康复护理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偏瘫膝过伸的预防与康复案例研究</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31435" y="1123959"/>
            <a:ext cx="8329129"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9225" b="1">
                <a:solidFill>
                  <a:schemeClr val="dk1">
                    <a:alpha val="100000"/>
                  </a:schemeClr>
                </a:solidFill>
                <a:latin typeface="Microsoft Yahei"/>
                <a:ea typeface="Microsoft Yahei"/>
                <a:cs typeface="Microsoft Yahei"/>
              </a:rPr>
              <a:t>01</a:t>
            </a:r>
          </a:p>
        </p:txBody>
      </p:sp>
      <p:sp>
        <p:nvSpPr>
          <p:cNvPr id="3" name="TextBox 3"/>
          <p:cNvSpPr txBox="1"/>
          <p:nvPr/>
        </p:nvSpPr>
        <p:spPr>
          <a:xfrm>
            <a:off x="2452006" y="3226434"/>
            <a:ext cx="7286625"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a:solidFill>
                  <a:schemeClr val="dk1">
                    <a:alpha val="100000"/>
                  </a:schemeClr>
                </a:solidFill>
                <a:latin typeface="Microsoft Yahei"/>
                <a:ea typeface="Microsoft Yahei"/>
                <a:cs typeface="Microsoft Yahei"/>
              </a:rPr>
              <a:t>偏瘫膝过伸概述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776" r="23776"/>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31170" r="31170"/>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偏瘫膝过伸是指偏瘫侧下肢在行走过程中出现膝关节过度伸展的现象。</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膝关节伸展角度过大，行走时出现膝部疼痛、打软腿、跌倒等表现。</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症状</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定义与症状</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由于偏瘫侧肌肉力量减弱和协同肌群功能失调，导致膝关节周围肌肉力量不平衡，引发膝过伸。</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神经肌肉失衡</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关节囊松弛</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姿势控制障碍</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3375" r="13375"/>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偏瘫后长期卧床、缺乏运动，导致关节囊松弛，关节稳定性下降，容易发生膝过伸。</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偏瘫侧肢体感觉输入减少，影响姿势控制和平衡能力，导致行走时膝关节过度伸展。</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偏瘫膝过伸的成因</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5056" b="25056"/>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5056" b="25056"/>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900" b="900"/>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偏瘫膝过伸的影响</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增加跌倒风险</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膝过伸可能导致行走不稳，增加跌倒的风险，影响患者的安全和自信心。</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加重关节磨损</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长期膝过伸可能导致膝关节软骨磨损，引发膝关节疼痛和关节炎。</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影响步态和运动功能</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膝过伸影响患者的步态美观和运动功能，降低生活质量。</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31435" y="1123959"/>
            <a:ext cx="8329129"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9225" b="1">
                <a:solidFill>
                  <a:schemeClr val="dk1">
                    <a:alpha val="100000"/>
                  </a:schemeClr>
                </a:solidFill>
                <a:latin typeface="Microsoft Yahei"/>
                <a:ea typeface="Microsoft Yahei"/>
                <a:cs typeface="Microsoft Yahei"/>
              </a:rPr>
              <a:t>02</a:t>
            </a:r>
          </a:p>
        </p:txBody>
      </p:sp>
      <p:sp>
        <p:nvSpPr>
          <p:cNvPr id="3" name="TextBox 3"/>
          <p:cNvSpPr txBox="1"/>
          <p:nvPr/>
        </p:nvSpPr>
        <p:spPr>
          <a:xfrm>
            <a:off x="2452006" y="3226434"/>
            <a:ext cx="7286625"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a:solidFill>
                  <a:schemeClr val="dk1">
                    <a:alpha val="100000"/>
                  </a:schemeClr>
                </a:solidFill>
                <a:latin typeface="Microsoft Yahei"/>
                <a:ea typeface="Microsoft Yahei"/>
                <a:cs typeface="Microsoft Yahei"/>
              </a:rPr>
              <a:t>偏瘫膝过伸的预防方法</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8429970" y="1598804"/>
            <a:ext cx="3048265" cy="4557583"/>
          </a:xfrm>
          <a:prstGeom prst="roundRect">
            <a:avLst>
              <a:gd name="adj" fmla="val 12098"/>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533906" y="1447444"/>
            <a:ext cx="3048265" cy="4708942"/>
          </a:xfrm>
          <a:prstGeom prst="roundRect">
            <a:avLst>
              <a:gd name="adj" fmla="val 11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53186" y="1689619"/>
            <a:ext cx="3048265" cy="4466767"/>
          </a:xfrm>
          <a:prstGeom prst="roundRect">
            <a:avLst>
              <a:gd name="adj" fmla="val 12098"/>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l="16667" r="16667"/>
          <a:stretch>
            <a:fillRect/>
          </a:stretch>
        </p:blipFill>
        <p:spPr>
          <a:xfrm>
            <a:off x="652455" y="1326357"/>
            <a:ext cx="3050440" cy="3050440"/>
          </a:xfrm>
          <a:prstGeom prst="roundRect">
            <a:avLst/>
          </a:prstGeom>
        </p:spPr>
      </p:pic>
      <p:pic>
        <p:nvPicPr>
          <p:cNvPr id="6" name="Picture 6"/>
          <p:cNvPicPr>
            <a:picLocks noChangeAspect="1"/>
          </p:cNvPicPr>
          <p:nvPr/>
        </p:nvPicPr>
        <p:blipFill>
          <a:blip r:embed="rId3"/>
          <a:srcRect l="16675" r="16675"/>
          <a:stretch>
            <a:fillRect/>
          </a:stretch>
        </p:blipFill>
        <p:spPr>
          <a:xfrm>
            <a:off x="4533906" y="1327357"/>
            <a:ext cx="3079664" cy="3079664"/>
          </a:xfrm>
          <a:prstGeom prst="roundRect">
            <a:avLst/>
          </a:prstGeom>
        </p:spPr>
      </p:pic>
      <p:pic>
        <p:nvPicPr>
          <p:cNvPr id="7" name="Picture 7"/>
          <p:cNvPicPr>
            <a:picLocks noChangeAspect="1"/>
          </p:cNvPicPr>
          <p:nvPr/>
        </p:nvPicPr>
        <p:blipFill>
          <a:blip r:embed="rId4"/>
          <a:srcRect l="16667" r="16667"/>
          <a:stretch>
            <a:fillRect/>
          </a:stretch>
        </p:blipFill>
        <p:spPr>
          <a:xfrm>
            <a:off x="8429970" y="1327357"/>
            <a:ext cx="3079664" cy="3079664"/>
          </a:xfrm>
          <a:prstGeom prst="roundRect">
            <a:avLst/>
          </a:prstGeom>
        </p:spPr>
      </p:pic>
      <p:sp>
        <p:nvSpPr>
          <p:cNvPr id="8" name="TextBox 8"/>
          <p:cNvSpPr txBox="1"/>
          <p:nvPr/>
        </p:nvSpPr>
        <p:spPr>
          <a:xfrm>
            <a:off x="769054"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物理疗法是一种通过非药物治疗来改善偏瘫膝过伸的方法。</a:t>
            </a:r>
          </a:p>
        </p:txBody>
      </p:sp>
      <p:sp>
        <p:nvSpPr>
          <p:cNvPr id="9" name="TextBox 9"/>
          <p:cNvSpPr txBox="1"/>
          <p:nvPr/>
        </p:nvSpPr>
        <p:spPr>
          <a:xfrm>
            <a:off x="4695472"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物理疗法包括电刺激、超声波、冷热敷等，可以促进血液循环、缓解疼痛、改善肌肉力量和关节活动度。</a:t>
            </a:r>
          </a:p>
        </p:txBody>
      </p:sp>
      <p:sp>
        <p:nvSpPr>
          <p:cNvPr id="10" name="TextBox 10"/>
          <p:cNvSpPr txBox="1"/>
          <p:nvPr/>
        </p:nvSpPr>
        <p:spPr>
          <a:xfrm>
            <a:off x="8618990"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物理疗法通常需要在专业医师的指导下进行，以确保安全和有效性。</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物理疗法</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638" b="2638"/>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698" b="2698"/>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698" b="2698"/>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康复训练</a:t>
              </a:r>
            </a:p>
          </p:txBody>
        </p:sp>
      </p:grpSp>
      <p:grpSp>
        <p:nvGrpSpPr>
          <p:cNvPr id="33" name="Group 33"/>
          <p:cNvGrpSpPr/>
          <p:nvPr/>
        </p:nvGrpSpPr>
        <p:grpSpPr>
          <a:xfrm>
            <a:off x="1057922" y="1822244"/>
            <a:ext cx="3286271" cy="1654845"/>
            <a:chOff x="1057922" y="1822244"/>
            <a:chExt cx="3286271" cy="1654845"/>
          </a:xfrm>
        </p:grpSpPr>
        <p:sp>
          <p:nvSpPr>
            <p:cNvPr id="34" name="TextBox 34"/>
            <p:cNvSpPr txBox="1"/>
            <p:nvPr/>
          </p:nvSpPr>
          <p:spPr>
            <a:xfrm>
              <a:off x="1057922" y="182224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康复训练是预防偏瘫膝过伸的重要手段之一。</a:t>
              </a:r>
            </a:p>
          </p:txBody>
        </p:sp>
      </p:grpSp>
      <p:grpSp>
        <p:nvGrpSpPr>
          <p:cNvPr id="35" name="Group 35"/>
          <p:cNvGrpSpPr/>
          <p:nvPr/>
        </p:nvGrpSpPr>
        <p:grpSpPr>
          <a:xfrm>
            <a:off x="4452917" y="3966127"/>
            <a:ext cx="3286271" cy="1654845"/>
            <a:chOff x="4452917" y="3966127"/>
            <a:chExt cx="3286271" cy="1654845"/>
          </a:xfrm>
        </p:grpSpPr>
        <p:sp>
          <p:nvSpPr>
            <p:cNvPr id="36" name="TextBox 36"/>
            <p:cNvSpPr txBox="1"/>
            <p:nvPr/>
          </p:nvSpPr>
          <p:spPr>
            <a:xfrm>
              <a:off x="4452917" y="3966127"/>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康复训练包括关节活动度训练、肌肉力量训练、平衡训练等，可以帮助患者恢复正常的关节活动和肌肉力量，预防膝过伸的发生。</a:t>
              </a:r>
            </a:p>
          </p:txBody>
        </p:sp>
      </p:grpSp>
      <p:grpSp>
        <p:nvGrpSpPr>
          <p:cNvPr id="37" name="Group 37"/>
          <p:cNvGrpSpPr/>
          <p:nvPr/>
        </p:nvGrpSpPr>
        <p:grpSpPr>
          <a:xfrm>
            <a:off x="7847818" y="1822244"/>
            <a:ext cx="3286271" cy="1654845"/>
            <a:chOff x="7847818" y="1822244"/>
            <a:chExt cx="3286271" cy="1654845"/>
          </a:xfrm>
        </p:grpSpPr>
        <p:sp>
          <p:nvSpPr>
            <p:cNvPr id="38" name="TextBox 38"/>
            <p:cNvSpPr txBox="1"/>
            <p:nvPr/>
          </p:nvSpPr>
          <p:spPr>
            <a:xfrm>
              <a:off x="7847818" y="182224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康复训练需要在专业医师的指导下进行，以确保安全和有效性。</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51" r="32551"/>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2041071"/>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406414" y="4012208"/>
            <a:ext cx="495300" cy="456011"/>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901714" y="1917723"/>
            <a:ext cx="2084387" cy="616443"/>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01</a:t>
            </a:r>
            <a:endParaRPr lang="en-US" sz="1100"/>
          </a:p>
        </p:txBody>
      </p:sp>
      <p:sp>
        <p:nvSpPr>
          <p:cNvPr id="8" name="AutoShape 8"/>
          <p:cNvSpPr/>
          <p:nvPr/>
        </p:nvSpPr>
        <p:spPr>
          <a:xfrm>
            <a:off x="8901714" y="3911623"/>
            <a:ext cx="2084387" cy="5540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02</a:t>
            </a:r>
            <a:endParaRPr lang="en-US" sz="1100"/>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药物治疗</a:t>
              </a:r>
            </a:p>
          </p:txBody>
        </p:sp>
      </p:grpSp>
      <p:sp>
        <p:nvSpPr>
          <p:cNvPr id="31" name="AutoShape 31"/>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常用的药物包括非甾体消炎药、糖皮质激素等，需要在专业医师的指导下使用，以避免不良反应的发生。</a:t>
            </a:r>
            <a:endParaRPr lang="en-US" sz="1100"/>
          </a:p>
        </p:txBody>
      </p:sp>
      <p:sp>
        <p:nvSpPr>
          <p:cNvPr id="32" name="AutoShape 32"/>
          <p:cNvSpPr/>
          <p:nvPr/>
        </p:nvSpPr>
        <p:spPr>
          <a:xfrm>
            <a:off x="8406414" y="2594489"/>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对于疼痛明显的患者，药物治疗可以起到缓解疼痛的作用。</a:t>
            </a:r>
            <a:endParaRPr lang="en-US" sz="1100"/>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https://d.book118.com/178132023047006027</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49</Paragraphs>
  <Slides>11</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11</vt:i4>
      </vt:variant>
    </vt:vector>
  </HeadingPairs>
  <TitlesOfParts>
    <vt:vector baseType="lpstr" size="15">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2024-09-05T04:40:08.529</cp:lastPrinted>
  <dcterms:created xsi:type="dcterms:W3CDTF">2024-09-04T20:40:08Z</dcterms:created>
  <dcterms:modified xsi:type="dcterms:W3CDTF">2024-09-04T20:40:10Z</dcterms:modified>
</cp:coreProperties>
</file>