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BDBF2C-B677-4503-82B0-7355D315A1E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021087-EBA6-471C-94F3-18061C058D6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幻灯片图像占位符 1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文本占位符 2"/>
          <p:cNvSpPr>
            <a:spLocks noGrp="1" noChangeArrowheads="1"/>
          </p:cNvSpPr>
          <p:nvPr>
            <p:ph type="body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幻灯片图像占位符 1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21506" name="文本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1C00D-F076-4745-9953-06F6D12AE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9AAA3-2264-4ACA-A96B-64F114E1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31B5F-4DEB-4DD3-9D0E-E21C67222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3548B-8A58-4FC5-BEB5-216909EF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5883E5-63B0-4FDC-8AC3-A87CB9461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5A805-46D5-4651-96D7-781DC74C5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A6121-16E0-4588-8863-C1DBE238C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F99F2-1CC9-43DE-ABEA-70A17DE8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A6EF9-C61A-44BF-B6E1-20B2BA09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799D5-8676-4D72-92C3-34FDD31F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4011E-AE34-4E50-93AB-8FD5BBE0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EACE2-DD3B-4F0A-82B0-CAE1B65458E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A98E0-CA49-4721-9CAB-5DD8961724B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67B03-40D9-455D-9375-94B060132EC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BF613-3D1B-4255-9EA5-2F7096DEFAD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7134B-968E-4B6F-8839-7293D8119DF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521AB-71E8-445D-86C2-F73F07D8E46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52BF4-379E-4CEC-9AE1-295490E2DC86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33946-0968-41D7-8777-F09F30F4A04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76366-D051-42D5-90EF-F44EB5BDF0B6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63A7B-847B-4538-AD4D-31483B86F13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63476-0A17-41DE-B6DC-D2FE8FA5043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7939F-40E4-41B6-B7D5-B7989BB6C76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6837D-3AD5-400E-9BA9-CEBCB0603EA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7556E-1A5B-456D-A797-F251037CC2F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F3872-AA28-423C-BF0E-4B9C34F3AA3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EBFAF-EBD0-4CCB-A534-43CBCEDE90E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239EF-CFBB-40A3-905E-E086AD0EE25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3CA1F-7272-4824-807D-3C190F04C9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BC055-8EF8-4438-85BF-2A33061C47B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53437-1079-42F5-95AB-1F1AE532F10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23472-3CB2-4FFA-8083-6BCA90A5478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76EB3-74E1-44D5-B3AE-F9DC8D826D6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3592758-1882-4D63-BB56-1BFA074FAF7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1" fontAlgn="auto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DD046AE-307E-4052-8F0E-C4C20704C730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anose="02010600030101010101" pitchFamily="2" charset="-122"/>
          <a:ea typeface="等线 Light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304103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2752725"/>
            <a:ext cx="12192000" cy="41052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2752170"/>
            <a:ext cx="12192000" cy="4105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等线"/>
                <a:ea typeface="等线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0" name="图片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5883" y="496094"/>
            <a:ext cx="5865813" cy="586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文本框 1"/>
          <p:cNvSpPr txBox="1">
            <a:spLocks noChangeArrowheads="1"/>
          </p:cNvSpPr>
          <p:nvPr/>
        </p:nvSpPr>
        <p:spPr bwMode="auto">
          <a:xfrm>
            <a:off x="6500813" y="1169988"/>
            <a:ext cx="609917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6600" b="1">
                <a:solidFill>
                  <a:srgbClr val="C00000"/>
                </a:solidFill>
                <a:latin typeface="腾祥范笑歌楷书简繁合集"/>
                <a:ea typeface="腾祥范笑歌楷书简繁合集"/>
                <a:cs typeface="腾祥范笑歌楷书简繁合集"/>
              </a:rPr>
              <a:t>英语</a:t>
            </a:r>
            <a:r>
              <a:rPr lang="zh-CN" altLang="en-US"/>
              <a:t>（牛津版）</a:t>
            </a:r>
            <a:endParaRPr lang="zh-CN" altLang="en-US"/>
          </a:p>
        </p:txBody>
      </p:sp>
      <p:sp>
        <p:nvSpPr>
          <p:cNvPr id="4102" name="文本框 6"/>
          <p:cNvSpPr txBox="1">
            <a:spLocks noChangeArrowheads="1"/>
          </p:cNvSpPr>
          <p:nvPr/>
        </p:nvSpPr>
        <p:spPr bwMode="auto">
          <a:xfrm>
            <a:off x="10202863" y="2278063"/>
            <a:ext cx="17235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/>
              <a:t>七年级下册</a:t>
            </a:r>
            <a:endParaRPr lang="zh-CN" altLang="en-US" sz="2400" b="1"/>
          </a:p>
        </p:txBody>
      </p:sp>
      <p:sp>
        <p:nvSpPr>
          <p:cNvPr id="9" name="文本框 8"/>
          <p:cNvSpPr txBox="1"/>
          <p:nvPr/>
        </p:nvSpPr>
        <p:spPr>
          <a:xfrm>
            <a:off x="6751638" y="2278063"/>
            <a:ext cx="1473200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algn="dist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pc="60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</a:rPr>
              <a:t>English</a:t>
            </a:r>
            <a:endParaRPr lang="en-US" altLang="zh-CN" spc="60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428379" y="3240991"/>
            <a:ext cx="1375054" cy="615551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60959" tIns="60959" rIns="60959" bIns="60959" numCol="1" spcCol="38100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fontAlgn="auto" latinLnBrk="1"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solidFill>
                  <a:srgbClr val="000000"/>
                </a:solidFill>
                <a:latin typeface="方正幼线简体" panose="03000509000000000000" pitchFamily="65" charset="-122"/>
                <a:ea typeface="方正幼线简体" panose="03000509000000000000" pitchFamily="65" charset="-122"/>
                <a:sym typeface="Arial"/>
              </a:rPr>
              <a:t>Unit 7</a:t>
            </a:r>
            <a:endParaRPr lang="zh-CN" altLang="en-US" sz="3200" b="1">
              <a:solidFill>
                <a:srgbClr val="000000"/>
              </a:solidFill>
              <a:latin typeface="方正幼线简体" panose="03000509000000000000" pitchFamily="65" charset="-122"/>
              <a:ea typeface="方正幼线简体" panose="03000509000000000000" pitchFamily="65" charset="-122"/>
              <a:sym typeface="Arial"/>
            </a:endParaRPr>
          </a:p>
        </p:txBody>
      </p:sp>
      <p:sp>
        <p:nvSpPr>
          <p:cNvPr id="13" name="Shape 40"/>
          <p:cNvSpPr/>
          <p:nvPr/>
        </p:nvSpPr>
        <p:spPr>
          <a:xfrm>
            <a:off x="8303826" y="3785541"/>
            <a:ext cx="2132908" cy="639470"/>
          </a:xfrm>
          <a:prstGeom prst="rect">
            <a:avLst/>
          </a:prstGeom>
          <a:ln w="12700">
            <a:miter lim="400000"/>
          </a:ln>
        </p:spPr>
        <p:txBody>
          <a:bodyPr wrap="square" lIns="60959" rIns="6095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rgbClr val="B61C2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lvl="0">
              <a:defRPr sz="1800">
                <a:solidFill>
                  <a:srgbClr val="000000"/>
                </a:solidFill>
              </a:defRPr>
            </a:pPr>
            <a:endParaRPr lang="zh-CN" altLang="en-US" sz="5335" baseline="-25000">
              <a:solidFill>
                <a:schemeClr val="tx1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5" name="Shape 40"/>
          <p:cNvSpPr/>
          <p:nvPr/>
        </p:nvSpPr>
        <p:spPr>
          <a:xfrm>
            <a:off x="8336669" y="3827263"/>
            <a:ext cx="1866194" cy="646331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rgbClr val="B61C2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5400" baseline="-25000">
                <a:solidFill>
                  <a:srgbClr val="FF0000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Poems</a:t>
            </a:r>
            <a:endParaRPr lang="zh-CN" altLang="zh-CN" sz="5400" baseline="-25000">
              <a:solidFill>
                <a:srgbClr val="FF0000"/>
              </a:solidFill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4" name="Shape 40"/>
          <p:cNvSpPr/>
          <p:nvPr/>
        </p:nvSpPr>
        <p:spPr>
          <a:xfrm>
            <a:off x="8032066" y="4804807"/>
            <a:ext cx="2475400" cy="748923"/>
          </a:xfrm>
          <a:prstGeom prst="rect">
            <a:avLst/>
          </a:prstGeom>
          <a:ln w="12700">
            <a:miter lim="400000"/>
          </a:ln>
        </p:spPr>
        <p:txBody>
          <a:bodyPr wrap="square" lIns="60959" rIns="6095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rgbClr val="B61C2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US" altLang="zh-CN" sz="6400" b="1" baseline="-25000">
                <a:solidFill>
                  <a:srgbClr val="FF0000"/>
                </a:solidFill>
                <a:latin typeface="Times New Roman" panose="02020603050405020304" pitchFamily="18" charset="0"/>
                <a:ea typeface="方正姚体" panose="02010601030101010101" pitchFamily="2" charset="-122"/>
                <a:cs typeface="Times New Roman" panose="02020603050405020304" pitchFamily="18" charset="0"/>
              </a:rPr>
              <a:t>Writing</a:t>
            </a:r>
            <a:endParaRPr lang="zh-CN" altLang="en-US" sz="6400" b="1" baseline="-25000">
              <a:solidFill>
                <a:srgbClr val="FF0000"/>
              </a:solidFill>
              <a:latin typeface="Times New Roman" panose="02020603050405020304" pitchFamily="18" charset="0"/>
              <a:ea typeface="方正姚体" panose="02010601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6" name="图片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5359" y="1717430"/>
            <a:ext cx="3408363" cy="30654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" name="文本框 10"/>
          <p:cNvSpPr txBox="1"/>
          <p:nvPr/>
        </p:nvSpPr>
        <p:spPr>
          <a:xfrm>
            <a:off x="1010016" y="1352037"/>
            <a:ext cx="329821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Make a guess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50033" y="1923130"/>
            <a:ext cx="6784975" cy="4435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Night is falling, the sky is dark.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The only sounds are dogs that bark.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We drive along the streets all night. 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To stop thieves and those who fight.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It's a dangerous job, but we're brave.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We help keep our city safe.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151691" y="5384512"/>
            <a:ext cx="27068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Policeman.</a:t>
            </a:r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16" name="Shape 108"/>
          <p:cNvSpPr/>
          <p:nvPr/>
        </p:nvSpPr>
        <p:spPr>
          <a:xfrm>
            <a:off x="343507" y="253656"/>
            <a:ext cx="966028" cy="930375"/>
          </a:xfrm>
          <a:prstGeom prst="rect">
            <a:avLst/>
          </a:prstGeom>
          <a:solidFill>
            <a:srgbClr val="FA9706">
              <a:alpha val="80000"/>
            </a:srgbClr>
          </a:solidFill>
          <a:ln w="12700">
            <a:noFill/>
            <a:miter lim="400000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lIns="0" tIns="0" rIns="0" bIns="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eaLnBrk="1" fontAlgn="auto" hangingPunct="1">
              <a:spcBef>
                <a:spcPct val="0"/>
              </a:spcBef>
              <a:spcAft>
                <a:spcPct val="0"/>
              </a:spcAft>
              <a:defRPr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pPr>
            <a:endParaRPr kern="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" name="Shape 112"/>
          <p:cNvSpPr/>
          <p:nvPr/>
        </p:nvSpPr>
        <p:spPr>
          <a:xfrm>
            <a:off x="253617" y="308709"/>
            <a:ext cx="1079861" cy="748988"/>
          </a:xfrm>
          <a:prstGeom prst="rect">
            <a:avLst/>
          </a:prstGeom>
          <a:ln w="12700">
            <a:miter lim="400000"/>
          </a:ln>
        </p:spPr>
        <p:txBody>
          <a:bodyPr wrap="square" lIns="60959" rIns="60959"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eaLnBrk="1" fontAlgn="auto" hangingPunct="1">
              <a:spcBef>
                <a:spcPct val="0"/>
              </a:spcBef>
              <a:spcAft>
                <a:spcPct val="0"/>
              </a:spcAft>
              <a:defRPr sz="1800">
                <a:solidFill>
                  <a:srgbClr val="000000"/>
                </a:solidFill>
              </a:defRPr>
            </a:pPr>
            <a:r>
              <a:rPr lang="en-US" altLang="zh-CN" sz="4265" kern="0">
                <a:latin typeface="Helvetica"/>
                <a:ea typeface="方正舒体" panose="02010601030101010101" pitchFamily="2" charset="-122"/>
              </a:rPr>
              <a:t>1</a:t>
            </a:r>
            <a:endParaRPr sz="4265" kern="0">
              <a:latin typeface="Helvetica"/>
              <a:ea typeface="方正舒体" panose="02010601030101010101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480243" y="308710"/>
            <a:ext cx="2040300" cy="697561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60959" tIns="60959" rIns="60959" bIns="60959" numCol="1" spcCol="38100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eaLnBrk="1" fontAlgn="auto" latinLnBrk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735" ker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/>
              </a:rPr>
              <a:t>课堂导入</a:t>
            </a:r>
            <a:endParaRPr lang="zh-CN" altLang="en-US" sz="3735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/>
            </a:endParaRPr>
          </a:p>
        </p:txBody>
      </p:sp>
      <p:cxnSp>
        <p:nvCxnSpPr>
          <p:cNvPr id="19" name="直接连接符 18"/>
          <p:cNvCxnSpPr/>
          <p:nvPr/>
        </p:nvCxnSpPr>
        <p:spPr>
          <a:xfrm>
            <a:off x="1309535" y="962705"/>
            <a:ext cx="6225473" cy="0"/>
          </a:xfrm>
          <a:prstGeom prst="line">
            <a:avLst/>
          </a:prstGeom>
          <a:noFill/>
          <a:ln w="28575" cap="flat">
            <a:solidFill>
              <a:srgbClr val="FA9706"/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</p:cSld>
  <p:clrMapOvr>
    <a:masterClrMapping/>
  </p:clrMapOvr>
  <p:transition advTm="32117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4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0071" y="1778450"/>
            <a:ext cx="2463800" cy="24685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" name="文本框 15"/>
          <p:cNvSpPr txBox="1"/>
          <p:nvPr/>
        </p:nvSpPr>
        <p:spPr>
          <a:xfrm>
            <a:off x="697644" y="1533481"/>
            <a:ext cx="7713051" cy="295850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I put on my helmet, and start my 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motocycle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From the west to the east, I run a 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circle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I post not only things, but also hope.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When people receive goods, I restart my trip. 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670071" y="4702112"/>
            <a:ext cx="31621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am a postman.</a:t>
            </a:r>
            <a:endParaRPr lang="en-US" altLang="zh-CN" sz="32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895716" y="683822"/>
            <a:ext cx="329821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Make a guess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Tm="32117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66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262" y="1226126"/>
            <a:ext cx="1936750" cy="35401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" name="文本框 11"/>
          <p:cNvSpPr txBox="1"/>
          <p:nvPr/>
        </p:nvSpPr>
        <p:spPr>
          <a:xfrm>
            <a:off x="464892" y="847525"/>
            <a:ext cx="329821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Make a guess</a:t>
            </a:r>
            <a:endParaRPr lang="en-US" altLang="zh-CN" sz="3200" b="1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64892" y="1638475"/>
            <a:ext cx="8696693" cy="297190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Every day, I wear a white coat.</a:t>
            </a:r>
            <a:endParaRPr kumimoji="0" lang="en-US" altLang="zh-CN" sz="32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Medicine is my  useful workmate.</a:t>
            </a:r>
            <a:endParaRPr kumimoji="0" lang="en-US" altLang="zh-CN" sz="32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We can help you get out of sickness.</a:t>
            </a:r>
            <a:endParaRPr kumimoji="0" lang="en-US" altLang="zh-CN" sz="32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You always say that we're the angels in the world. </a:t>
            </a:r>
            <a:endParaRPr kumimoji="0" lang="en-US" altLang="zh-CN" sz="320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393357" y="5122479"/>
            <a:ext cx="30355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I am a doctor.</a:t>
            </a:r>
            <a:endParaRPr lang="en-US" altLang="zh-CN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21174" p14:dur="2000"/>
    </mc:Choice>
    <mc:Fallback>
      <p:transition spd="slow" advTm="321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402248" y="1446055"/>
            <a:ext cx="1101016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Why do you like poems?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Do you know how to write a poem about people around us ?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51718" y="3429000"/>
            <a:ext cx="609746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en-US" altLang="zh-CN" sz="3200"/>
              <a:t>Now let's learn to write a poem.</a:t>
            </a:r>
            <a:endParaRPr lang="en-US" altLang="zh-CN" sz="3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21174" p14:dur="2000"/>
    </mc:Choice>
    <mc:Fallback>
      <p:transition spd="slow" advTm="321174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3" name="矩形 7"/>
          <p:cNvSpPr>
            <a:spLocks noChangeArrowheads="1"/>
          </p:cNvSpPr>
          <p:nvPr/>
        </p:nvSpPr>
        <p:spPr bwMode="auto">
          <a:xfrm>
            <a:off x="1044590" y="1758081"/>
            <a:ext cx="700578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Write a </a:t>
            </a:r>
            <a:r>
              <a:rPr lang="en-US" altLang="zh-CN" sz="32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poem</a:t>
            </a:r>
            <a:r>
              <a:rPr 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about your classmates</a:t>
            </a:r>
            <a:endParaRPr lang="zh-CN" altLang="en-US" sz="320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81" name="Rectangle 3"/>
          <p:cNvSpPr>
            <a:spLocks noChangeArrowheads="1"/>
          </p:cNvSpPr>
          <p:nvPr/>
        </p:nvSpPr>
        <p:spPr bwMode="auto">
          <a:xfrm>
            <a:off x="1083143" y="2862387"/>
            <a:ext cx="10025714" cy="1569660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950595"/>
              </a:tabLs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3200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You are going to write a poem about your class. </a:t>
            </a:r>
            <a:endParaRPr lang="en-US" altLang="zh-CN" sz="3200">
              <a:latin typeface="Times New Roman" panose="02020603050405020304" pitchFamily="18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  <a:defRPr/>
            </a:pPr>
            <a:endParaRPr lang="en-US" altLang="zh-CN" sz="3200">
              <a:latin typeface="Times New Roman" panose="02020603050405020304" pitchFamily="18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eaLnBrk="1" hangingPunct="1">
              <a:buFontTx/>
              <a:buNone/>
              <a:defRPr/>
            </a:pPr>
            <a:r>
              <a:rPr lang="en-US" altLang="zh-CN" sz="3200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Follow the following two steps to finish your poem.</a:t>
            </a:r>
            <a:endParaRPr lang="en-US" altLang="zh-CN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108"/>
          <p:cNvSpPr/>
          <p:nvPr/>
        </p:nvSpPr>
        <p:spPr>
          <a:xfrm>
            <a:off x="435742" y="408579"/>
            <a:ext cx="966028" cy="930375"/>
          </a:xfrm>
          <a:prstGeom prst="rect">
            <a:avLst/>
          </a:prstGeom>
          <a:solidFill>
            <a:srgbClr val="FA9706">
              <a:alpha val="80000"/>
            </a:srgbClr>
          </a:solidFill>
          <a:ln w="12700">
            <a:noFill/>
            <a:miter lim="400000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lIns="0" tIns="0" rIns="0" bIns="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eaLnBrk="1" fontAlgn="auto" hangingPunct="1">
              <a:spcBef>
                <a:spcPct val="0"/>
              </a:spcBef>
              <a:spcAft>
                <a:spcPct val="0"/>
              </a:spcAft>
              <a:defRPr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pPr>
            <a:endParaRPr kern="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Shape 112"/>
          <p:cNvSpPr/>
          <p:nvPr/>
        </p:nvSpPr>
        <p:spPr>
          <a:xfrm>
            <a:off x="378826" y="463397"/>
            <a:ext cx="1079861" cy="748988"/>
          </a:xfrm>
          <a:prstGeom prst="rect">
            <a:avLst/>
          </a:prstGeom>
          <a:ln w="12700">
            <a:miter lim="400000"/>
          </a:ln>
        </p:spPr>
        <p:txBody>
          <a:bodyPr wrap="square" lIns="60959" rIns="60959"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微软雅黑" panose="020b0503020204020204" pitchFamily="34" charset="-122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eaLnBrk="1" fontAlgn="auto" hangingPunct="1">
              <a:spcBef>
                <a:spcPct val="0"/>
              </a:spcBef>
              <a:spcAft>
                <a:spcPct val="0"/>
              </a:spcAft>
              <a:defRPr sz="1800">
                <a:solidFill>
                  <a:srgbClr val="000000"/>
                </a:solidFill>
              </a:defRPr>
            </a:pPr>
            <a:r>
              <a:rPr lang="en-US" altLang="zh-CN" sz="4265" kern="0">
                <a:latin typeface="Helvetica"/>
                <a:ea typeface="方正舒体" panose="02010601030101010101" pitchFamily="2" charset="-122"/>
              </a:rPr>
              <a:t>2</a:t>
            </a:r>
            <a:endParaRPr sz="4265" kern="0">
              <a:latin typeface="Helvetica"/>
              <a:ea typeface="方正舒体" panose="02010601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605452" y="463398"/>
            <a:ext cx="2040300" cy="697561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60959" tIns="60959" rIns="60959" bIns="60959" numCol="1" spcCol="38100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defTabSz="1219200" eaLnBrk="1" fontAlgn="auto" latinLnBrk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735" ker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/>
              </a:rPr>
              <a:t>课堂</a:t>
            </a:r>
            <a:r>
              <a:rPr lang="zh-CN" altLang="en-US" sz="3735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活动</a:t>
            </a:r>
            <a:endParaRPr lang="zh-CN" altLang="en-US" sz="3735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401770" y="1126560"/>
            <a:ext cx="6225473" cy="0"/>
          </a:xfrm>
          <a:prstGeom prst="line">
            <a:avLst/>
          </a:prstGeom>
          <a:noFill/>
          <a:ln w="28575" cap="flat">
            <a:solidFill>
              <a:srgbClr val="FA9706"/>
            </a:solidFill>
            <a:prstDash val="solid"/>
            <a:miter lim="800000"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TextBox 2"/>
          <p:cNvSpPr txBox="1">
            <a:spLocks noChangeArrowheads="1"/>
          </p:cNvSpPr>
          <p:nvPr/>
        </p:nvSpPr>
        <p:spPr bwMode="auto">
          <a:xfrm>
            <a:off x="995203" y="531235"/>
            <a:ext cx="2137833" cy="737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 1</a:t>
            </a:r>
            <a:r>
              <a:rPr lang="zh-CN" altLang="en-US" sz="3200" b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3200" b="1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01" name="TextBox 3"/>
          <p:cNvSpPr txBox="1">
            <a:spLocks noChangeArrowheads="1"/>
          </p:cNvSpPr>
          <p:nvPr/>
        </p:nvSpPr>
        <p:spPr bwMode="auto">
          <a:xfrm>
            <a:off x="1184888" y="1580417"/>
            <a:ext cx="10209943" cy="369716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altLang="zh-CN" sz="3200">
                <a:solidFill>
                  <a:srgbClr val="1E1C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use four lines to describe 4 students from the class</a:t>
            </a:r>
            <a:endParaRPr lang="en-US" altLang="zh-CN" sz="3200">
              <a:solidFill>
                <a:srgbClr val="1E1C1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altLang="zh-CN" sz="3200">
                <a:solidFill>
                  <a:srgbClr val="1E1C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description must be typical about somebody</a:t>
            </a:r>
            <a:endParaRPr lang="en-US" altLang="zh-CN" sz="3200">
              <a:solidFill>
                <a:srgbClr val="1E1C1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altLang="zh-CN" sz="3200">
                <a:solidFill>
                  <a:srgbClr val="1E1C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call them “A”, “B”, “C” and “D”</a:t>
            </a:r>
            <a:endParaRPr lang="en-US" altLang="zh-CN" sz="3200">
              <a:solidFill>
                <a:srgbClr val="1E1C1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altLang="zh-CN" sz="3200">
                <a:solidFill>
                  <a:srgbClr val="1E1C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make sure the four lines have the same rhyme</a:t>
            </a:r>
            <a:endParaRPr lang="en-US" altLang="zh-CN" sz="3200">
              <a:solidFill>
                <a:srgbClr val="1E1C1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US" altLang="zh-CN" sz="3200">
                <a:solidFill>
                  <a:srgbClr val="1E1C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check to see if the verse makes sense</a:t>
            </a:r>
            <a:endParaRPr lang="zh-CN" altLang="en-US" sz="3200">
              <a:solidFill>
                <a:srgbClr val="1E1C1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TextBox 1"/>
          <p:cNvSpPr txBox="1">
            <a:spLocks noChangeArrowheads="1"/>
          </p:cNvSpPr>
          <p:nvPr/>
        </p:nvSpPr>
        <p:spPr bwMode="auto">
          <a:xfrm rot="-189617">
            <a:off x="1419234" y="1634259"/>
            <a:ext cx="9353530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3200">
                <a:solidFill>
                  <a:srgbClr val="37609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 write your verse about your classmates. </a:t>
            </a:r>
            <a:b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3200">
              <a:solidFill>
                <a:srgbClr val="604A7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4" name="矩形 6"/>
          <p:cNvSpPr>
            <a:spLocks noChangeArrowheads="1"/>
          </p:cNvSpPr>
          <p:nvPr/>
        </p:nvSpPr>
        <p:spPr bwMode="auto">
          <a:xfrm>
            <a:off x="1642758" y="2968486"/>
            <a:ext cx="6183103" cy="58477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Use the example below to help you. 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49" name="TextBox 11"/>
          <p:cNvSpPr txBox="1">
            <a:spLocks noChangeArrowheads="1"/>
          </p:cNvSpPr>
          <p:nvPr/>
        </p:nvSpPr>
        <p:spPr bwMode="auto">
          <a:xfrm>
            <a:off x="1147479" y="553969"/>
            <a:ext cx="1852789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sz="3200" b="1">
                <a:solidFill>
                  <a:srgbClr val="604A7B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Step 2</a:t>
            </a:r>
            <a:r>
              <a:rPr lang="zh-CN" altLang="en-US" sz="3200" b="1">
                <a:solidFill>
                  <a:srgbClr val="604A7B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3200" b="1">
              <a:solidFill>
                <a:srgbClr val="604A7B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389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3603" y="3949863"/>
            <a:ext cx="4179836" cy="1986493"/>
          </a:xfrm>
          <a:prstGeom prst="rect">
            <a:avLst/>
          </a:prstGeom>
          <a:noFill/>
          <a:ln>
            <a:noFill/>
          </a:ln>
          <a:effectLst>
            <a:outerShdw dist="139700" dir="2700000" algn="ctr" rotWithShape="0">
              <a:srgbClr val="333333">
                <a:alpha val="6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1" name="TextBox 6"/>
          <p:cNvSpPr txBox="1">
            <a:spLocks noChangeArrowheads="1"/>
          </p:cNvSpPr>
          <p:nvPr/>
        </p:nvSpPr>
        <p:spPr bwMode="auto">
          <a:xfrm>
            <a:off x="2703369" y="578890"/>
            <a:ext cx="406188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sz="3200" b="1">
                <a:solidFill>
                  <a:srgbClr val="604A7B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Write the verse </a:t>
            </a:r>
            <a:r>
              <a:rPr lang="zh-CN" altLang="en-US" sz="3200" b="1">
                <a:solidFill>
                  <a:srgbClr val="604A7B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endParaRPr lang="zh-CN" altLang="en-US" sz="3200" b="1">
              <a:solidFill>
                <a:srgbClr val="604A7B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Box 1"/>
          <p:cNvSpPr txBox="1">
            <a:spLocks noChangeArrowheads="1"/>
          </p:cNvSpPr>
          <p:nvPr/>
        </p:nvSpPr>
        <p:spPr bwMode="auto">
          <a:xfrm>
            <a:off x="1088503" y="426713"/>
            <a:ext cx="10192805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3200" i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Put your verse into the poem on page 99. Don’t forget to give a title to the poem.</a:t>
            </a:r>
            <a:endParaRPr lang="zh-CN" altLang="en-US" sz="3200" i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3737" y="1650558"/>
            <a:ext cx="7303555" cy="4894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4862" y="1457569"/>
            <a:ext cx="4125815" cy="2761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542925" y="1457569"/>
            <a:ext cx="6701937" cy="27892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marL="608330" marR="0" lvl="0" indent="-608330" algn="l" defTabSz="914400" rtl="0" eaLnBrk="0" fontAlgn="base" latinLnBrk="0" hangingPunct="0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1. What does the student look like?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608330" marR="0" lvl="0" indent="-608330" algn="l" defTabSz="914400" rtl="0" eaLnBrk="0" fontAlgn="base" latinLnBrk="0" hangingPunct="0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2. What is the student like?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608330" marR="0" lvl="0" indent="-608330" algn="l" defTabSz="914400" rtl="0" eaLnBrk="0" fontAlgn="base" latinLnBrk="0" hangingPunct="0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3. What does the student like to do?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608330" marR="0" lvl="0" indent="-608330" algn="l" defTabSz="914400" rtl="0" eaLnBrk="0" fontAlgn="base" latinLnBrk="0" hangingPunct="0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4. What do you think of this student?</a:t>
            </a: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idx="1"/>
          </p:nvPr>
        </p:nvSpPr>
        <p:spPr>
          <a:xfrm>
            <a:off x="833741" y="257457"/>
            <a:ext cx="6006674" cy="2249847"/>
          </a:xfrm>
        </p:spPr>
        <p:txBody>
          <a:bodyPr wrap="square">
            <a:spAutoFit/>
          </a:bodyPr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If you want to meet students 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With good looks and brains,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Then come into our class 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And we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ll tell you some names.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833741" y="2562497"/>
            <a:ext cx="6006674" cy="235756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73050" indent="-2730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38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38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2095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405" indent="-2095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196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68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40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912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s the nicest class 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In all of the school.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The students are the cleverest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And they always follow the rules.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14134" y="5063181"/>
            <a:ext cx="10577411" cy="117570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73050" indent="-2730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38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38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2095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405" indent="-2095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196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68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40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912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A ____________________ And B ___________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C __________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_________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_ And D ________________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7092782" y="2507304"/>
            <a:ext cx="4618571" cy="235756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73050" indent="-2730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38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38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2095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405" indent="-2095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196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68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8340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291205" indent="-2095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So come to our class, 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Just knock on the door.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You’ll be very welcome, 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But we go home at four.</a:t>
            </a:r>
            <a:endParaRPr lang="zh-CN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uiExpand="1" build="p"/>
      <p:bldP spid="3" grpId="0" uiExpand="1" build="p"/>
      <p:bldP spid="4" grpId="0" uiExpand="1" build="p"/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https://d.book118.com/178133041036006037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7">
      <vt:lpstr>Arial</vt:lpstr>
      <vt:lpstr>Calibri</vt:lpstr>
      <vt:lpstr>等线 Light</vt:lpstr>
      <vt:lpstr>等线</vt:lpstr>
      <vt:lpstr>微软雅黑</vt:lpstr>
      <vt:lpstr>腾祥范笑歌楷书简繁合集</vt:lpstr>
      <vt:lpstr>方正幼线简体</vt:lpstr>
      <vt:lpstr>Times New Roman</vt:lpstr>
      <vt:lpstr>方正姚体</vt:lpstr>
      <vt:lpstr>Helvetica</vt:lpstr>
      <vt:lpstr>方正舒体</vt:lpstr>
      <vt:lpstr>宋体</vt:lpstr>
      <vt:lpstr>MS Gothic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2024-09-16T23:42:01.228</cp:lastPrinted>
  <dcterms:created xsi:type="dcterms:W3CDTF">2024-09-16T15:42:01Z</dcterms:created>
  <dcterms:modified xsi:type="dcterms:W3CDTF">2024-09-16T15:42:03Z</dcterms:modified>
</cp:coreProperties>
</file>