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LVFEON+MS-UIGothic"/>
      <p:regular r:id="rId19"/>
    </p:embeddedFont>
    <p:embeddedFont>
      <p:font typeface="MEJFGF+OHFMDF+ArialMT"/>
      <p:regular r:id="rId20"/>
    </p:embeddedFont>
    <p:embeddedFont>
      <p:font typeface="RJVINT+UIRCSF+Arial-BoldMT"/>
      <p:regular r:id="rId21"/>
    </p:embeddedFont>
    <p:embeddedFont>
      <p:font typeface="PREURK+NBSTKT+MicrosoftYaHei-Bold"/>
      <p:regular r:id="rId22"/>
    </p:embeddedFont>
    <p:embeddedFont>
      <p:font typeface="CDCDGQ+CQAUJD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B6414-362B-43AB-A465-7C1AF6377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7FE73-1EE6-4451-93A4-926B5A281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8EC4C-BCFA-412A-9C9E-267406F32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3D93E-2BF9-4654-A267-AADA1330E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610F4C-235A-447C-B3E6-C111E28B9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0C0632-1C3C-49E8-A727-504CD108F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F23E54-D5E9-4329-8287-0490C128F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65334-37C0-4572-8F17-E2E54B4D4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DDFE3-064E-4BDD-86E7-CC6F06000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EBCBF-9439-4014-81DC-A9A67B6E6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0F892-53D0-4114-B191-B81D46711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34047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390154"/>
            <a:ext cx="534352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 spc="-925">
                <a:solidFill>
                  <a:srgbClr val="5E5E5E"/>
                </a:solidFill>
                <a:latin typeface="LVFEON+MS-UIGothic"/>
                <a:cs typeface="LVFEON+MS-UIGothic"/>
              </a:rPr>
              <a:t>机的安全性史</a:t>
            </a:r>
            <a:r>
              <a:rPr sz="4950" spc="-1238">
                <a:solidFill>
                  <a:srgbClr val="5E5E5E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5E5E5E"/>
                </a:solidFill>
                <a:latin typeface="LVFEON+MS-UIGothic"/>
                <a:cs typeface="LVFEON+MS-UIGothic"/>
              </a:rPr>
              <a:t>相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LVFEON+MS-UIGothic"/>
                <a:cs typeface="LVFEON+MS-UIGothic"/>
              </a:rPr>
              <a:t>关准件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1862645"/>
            <a:ext cx="2396662" cy="24645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MEJFGF+OHFMDF+ArialMT"/>
                <a:cs typeface="MEJFGF+OHFMDF+ArialMT"/>
              </a:rPr>
              <a:t>•</a:t>
            </a:r>
            <a:r>
              <a:rPr sz="2400">
                <a:solidFill>
                  <a:srgbClr val="173D31"/>
                </a:solidFill>
                <a:latin typeface="LVFEON+MS-UIGothic"/>
                <a:cs typeface="LVFEON+MS-UIGothic"/>
              </a:rPr>
              <a:t>机安全性史述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MEJFGF+OHFMDF+ArialMT"/>
                <a:cs typeface="MEJFGF+OHFMDF+ArialMT"/>
              </a:rPr>
              <a:t>•</a:t>
            </a:r>
            <a:r>
              <a:rPr sz="2400">
                <a:solidFill>
                  <a:srgbClr val="173D31"/>
                </a:solidFill>
                <a:latin typeface="LVFEON+MS-UIGothic"/>
                <a:cs typeface="LVFEON+MS-UIGothic"/>
              </a:rPr>
              <a:t>机安全准与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MEJFGF+OHFMDF+ArialMT"/>
                <a:cs typeface="MEJFGF+OHFMDF+ArialMT"/>
              </a:rPr>
              <a:t>•</a:t>
            </a:r>
            <a:r>
              <a:rPr sz="2400">
                <a:solidFill>
                  <a:srgbClr val="173D31"/>
                </a:solidFill>
                <a:latin typeface="LVFEON+MS-UIGothic"/>
                <a:cs typeface="LVFEON+MS-UIGothic"/>
              </a:rPr>
              <a:t>代机的安全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MEJFGF+OHFMDF+ArialMT"/>
                <a:cs typeface="MEJFGF+OHFMDF+ArialMT"/>
              </a:rPr>
              <a:t>•</a:t>
            </a:r>
            <a:r>
              <a:rPr sz="2400">
                <a:solidFill>
                  <a:srgbClr val="173D31"/>
                </a:solidFill>
                <a:latin typeface="LVFEON+MS-UIGothic"/>
                <a:cs typeface="LVFEON+MS-UIGothic"/>
              </a:rPr>
              <a:t>机安全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1775" y="4102925"/>
            <a:ext cx="1482914" cy="7850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MEJFGF+OHFMDF+ArialMT"/>
                <a:cs typeface="MEJFGF+OHFMDF+ArialMT"/>
              </a:rPr>
              <a:t>•</a:t>
            </a:r>
            <a:r>
              <a:rPr sz="2400">
                <a:solidFill>
                  <a:srgbClr val="173D31"/>
                </a:solidFill>
                <a:latin typeface="LVFEON+MS-UIGothic"/>
                <a:cs typeface="LVFEON+MS-UIGothic"/>
              </a:rPr>
              <a:t>行培与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11775" y="466109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MEJFGF+OHFMDF+ArialMT"/>
                <a:cs typeface="MEJFGF+OHFMDF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LVFEON+MS-UIGothic"/>
                <a:cs typeface="LVFEON+MS-UIGothic"/>
              </a:rPr>
              <a:t>乘客安全教育与急措施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RJVINT+UIRCSF+Arial-BoldMT"/>
                <a:cs typeface="RJVINT+UIRCSF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65829" y="3762097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 spc="-968">
                <a:solidFill>
                  <a:srgbClr val="5E5E5E"/>
                </a:solidFill>
                <a:latin typeface="LVFEON+MS-UIGothic"/>
                <a:cs typeface="LVFEON+MS-UIGothic"/>
              </a:rPr>
              <a:t>机安全性史</a:t>
            </a:r>
            <a:r>
              <a:rPr sz="4500" spc="-1125">
                <a:solidFill>
                  <a:srgbClr val="5E5E5E"/>
                </a:solidFill>
                <a:latin typeface="Times New Roman"/>
                <a:cs typeface="Times New Roman"/>
              </a:rPr>
              <a:t> </a:t>
            </a:r>
            <a:r>
              <a:rPr sz="4500">
                <a:solidFill>
                  <a:srgbClr val="5E5E5E"/>
                </a:solidFill>
                <a:latin typeface="LVFEON+MS-UIGothic"/>
                <a:cs typeface="LVFEON+MS-UIGothic"/>
              </a:rPr>
              <a:t>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早期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飞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机安全性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早期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机制造技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未成熟，安全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低，事故率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高。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早期的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缺乏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安全防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措施，如座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椅安全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、安全气囊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早期的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员训练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完善，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致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行事故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频发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飞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行安全技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随着科技的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机制造技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成熟，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构更加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固，安全性能得到提高。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员训练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不断完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善，提高了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的素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行安全性。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安全防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措施逐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引入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中，如防撞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警系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出口等。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航空安全的里程碑事件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4025"/>
            <a:ext cx="4269626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2D7A61"/>
                </a:solidFill>
                <a:latin typeface="PREURK+NBSTKT+MicrosoftYaHei-Bold"/>
                <a:cs typeface="PREURK+NBSTKT+MicrosoftYaHei-Bold"/>
              </a:rPr>
              <a:t>1903</a:t>
            </a:r>
            <a:r>
              <a:rPr sz="2000" spc="20">
                <a:solidFill>
                  <a:srgbClr val="2D7A61"/>
                </a:solidFill>
                <a:latin typeface="LVFEON+MS-UIGothic"/>
                <a:cs typeface="LVFEON+MS-UIGothic"/>
              </a:rPr>
              <a:t>年莱特兄弟的首次</a:t>
            </a:r>
            <a:r>
              <a:rPr sz="2000" spc="20">
                <a:solidFill>
                  <a:srgbClr val="2D7A61"/>
                </a:solidFill>
                <a:latin typeface="SimSun"/>
                <a:cs typeface="SimSun"/>
              </a:rPr>
              <a:t>动</a:t>
            </a:r>
            <a:r>
              <a:rPr sz="2000" spc="20">
                <a:solidFill>
                  <a:srgbClr val="2D7A61"/>
                </a:solidFill>
                <a:latin typeface="LVFEON+MS-UIGothic"/>
                <a:cs typeface="LVFEON+MS-UIGothic"/>
              </a:rPr>
              <a:t>力</a:t>
            </a:r>
            <a:r>
              <a:rPr sz="2000" spc="20">
                <a:solidFill>
                  <a:srgbClr val="2D7A61"/>
                </a:solidFill>
                <a:latin typeface="SimSun"/>
                <a:cs typeface="SimSun"/>
              </a:rPr>
              <a:t>飞</a:t>
            </a:r>
            <a:r>
              <a:rPr sz="2000">
                <a:solidFill>
                  <a:srgbClr val="2D7A61"/>
                </a:solidFill>
                <a:latin typeface="LVFEON+MS-UIGothic"/>
                <a:cs typeface="LVFEON+MS-UIGothic"/>
              </a:rPr>
              <a:t>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81879" y="1864097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志着航空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代的开始，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后来的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行安全技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术发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展奠定了基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60265" y="2581814"/>
            <a:ext cx="5119604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2D7A61"/>
                </a:solidFill>
                <a:latin typeface="PREURK+NBSTKT+MicrosoftYaHei-Bold"/>
                <a:cs typeface="PREURK+NBSTKT+MicrosoftYaHei-Bold"/>
              </a:rPr>
              <a:t>1936</a:t>
            </a:r>
            <a:r>
              <a:rPr sz="2000" spc="20">
                <a:solidFill>
                  <a:srgbClr val="2D7A61"/>
                </a:solidFill>
                <a:latin typeface="LVFEON+MS-UIGothic"/>
                <a:cs typeface="LVFEON+MS-UIGothic"/>
              </a:rPr>
              <a:t>年德国的梅塞施密特</a:t>
            </a:r>
            <a:r>
              <a:rPr sz="2000" spc="20">
                <a:solidFill>
                  <a:srgbClr val="2D7A61"/>
                </a:solidFill>
                <a:latin typeface="PREURK+NBSTKT+MicrosoftYaHei-Bold"/>
                <a:cs typeface="PREURK+NBSTKT+MicrosoftYaHei-Bold"/>
              </a:rPr>
              <a:t>Me-109</a:t>
            </a:r>
            <a:r>
              <a:rPr sz="2000" spc="20">
                <a:solidFill>
                  <a:srgbClr val="2D7A61"/>
                </a:solidFill>
                <a:latin typeface="SimSun"/>
                <a:cs typeface="SimSun"/>
              </a:rPr>
              <a:t>战</a:t>
            </a:r>
            <a:r>
              <a:rPr sz="2000">
                <a:solidFill>
                  <a:srgbClr val="2D7A61"/>
                </a:solidFill>
                <a:latin typeface="PREURK+NBSTKT+MicrosoftYaHei-Bold"/>
                <a:cs typeface="PREURK+NBSTKT+MicrosoftYaHei-Bold"/>
              </a:rPr>
              <a:t>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77129" y="323188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采用了全金属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构和流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型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，提高了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机的速度和安全性。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0265" y="3950239"/>
            <a:ext cx="3638689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2D7A61"/>
                </a:solidFill>
                <a:latin typeface="PREURK+NBSTKT+MicrosoftYaHei-Bold"/>
                <a:cs typeface="PREURK+NBSTKT+MicrosoftYaHei-Bold"/>
              </a:rPr>
              <a:t>1958</a:t>
            </a:r>
            <a:r>
              <a:rPr sz="2000" spc="20">
                <a:solidFill>
                  <a:srgbClr val="2D7A61"/>
                </a:solidFill>
                <a:latin typeface="LVFEON+MS-UIGothic"/>
                <a:cs typeface="LVFEON+MS-UIGothic"/>
              </a:rPr>
              <a:t>年波音</a:t>
            </a:r>
            <a:r>
              <a:rPr sz="2000" spc="20">
                <a:solidFill>
                  <a:srgbClr val="2D7A61"/>
                </a:solidFill>
                <a:latin typeface="PREURK+NBSTKT+MicrosoftYaHei-Bold"/>
                <a:cs typeface="PREURK+NBSTKT+MicrosoftYaHei-Bold"/>
              </a:rPr>
              <a:t>707</a:t>
            </a:r>
            <a:r>
              <a:rPr sz="2000" spc="20">
                <a:solidFill>
                  <a:srgbClr val="2D7A61"/>
                </a:solidFill>
                <a:latin typeface="LVFEON+MS-UIGothic"/>
                <a:cs typeface="LVFEON+MS-UIGothic"/>
              </a:rPr>
              <a:t>的投入使用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881879" y="4600313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志着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喷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气式客机的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诞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生，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为现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代航空运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输业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展奠定了基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60265" y="5318029"/>
            <a:ext cx="516780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2D7A61"/>
                </a:solidFill>
                <a:latin typeface="PREURK+NBSTKT+MicrosoftYaHei-Bold"/>
                <a:cs typeface="PREURK+NBSTKT+MicrosoftYaHei-Bold"/>
              </a:rPr>
              <a:t>1985</a:t>
            </a:r>
            <a:r>
              <a:rPr sz="2000" spc="20">
                <a:solidFill>
                  <a:srgbClr val="2D7A61"/>
                </a:solidFill>
                <a:latin typeface="LVFEON+MS-UIGothic"/>
                <a:cs typeface="LVFEON+MS-UIGothic"/>
              </a:rPr>
              <a:t>年美国</a:t>
            </a:r>
            <a:r>
              <a:rPr sz="2000" spc="20">
                <a:solidFill>
                  <a:srgbClr val="2D7A61"/>
                </a:solidFill>
                <a:latin typeface="SimSun"/>
                <a:cs typeface="SimSun"/>
              </a:rPr>
              <a:t>联</a:t>
            </a:r>
            <a:r>
              <a:rPr sz="2000" spc="20">
                <a:solidFill>
                  <a:srgbClr val="2D7A61"/>
                </a:solidFill>
                <a:latin typeface="LVFEON+MS-UIGothic"/>
                <a:cs typeface="LVFEON+MS-UIGothic"/>
              </a:rPr>
              <a:t>邦航空管理局（</a:t>
            </a:r>
            <a:r>
              <a:rPr sz="2000" spc="20">
                <a:solidFill>
                  <a:srgbClr val="2D7A61"/>
                </a:solidFill>
                <a:latin typeface="PREURK+NBSTKT+MicrosoftYaHei-Bold"/>
                <a:cs typeface="PREURK+NBSTKT+MicrosoftYaHei-Bold"/>
              </a:rPr>
              <a:t>FAA</a:t>
            </a:r>
            <a:r>
              <a:rPr sz="2000" spc="20">
                <a:solidFill>
                  <a:srgbClr val="2D7A61"/>
                </a:solidFill>
                <a:latin typeface="LVFEON+MS-UIGothic"/>
                <a:cs typeface="LVFEON+MS-UIGothic"/>
              </a:rPr>
              <a:t>）</a:t>
            </a:r>
            <a:r>
              <a:rPr sz="2000" spc="20">
                <a:solidFill>
                  <a:srgbClr val="2D7A61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2D7A61"/>
                </a:solidFill>
                <a:latin typeface="PREURK+NBSTKT+MicrosoftYaHei-Bold"/>
                <a:cs typeface="PREURK+NBSTKT+MicrosoftYaHei-Bold"/>
              </a:rPr>
              <a:t>…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91379" y="5830943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航空公司、机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机制造厂家的安全性能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估和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督，提高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691379" y="6105263"/>
            <a:ext cx="2126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LVFEON+MS-UIGothic"/>
                <a:cs typeface="LVFEON+MS-UIGothic"/>
              </a:rPr>
              <a:t>了全球航空安全水平。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RJVINT+UIRCSF+Arial-BoldMT"/>
                <a:cs typeface="RJVINT+UIRCSF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36620" y="3762097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 spc="-1132">
                <a:solidFill>
                  <a:srgbClr val="5E5E5E"/>
                </a:solidFill>
                <a:latin typeface="LVFEON+MS-UIGothic"/>
                <a:cs typeface="LVFEON+MS-UIGothic"/>
              </a:rPr>
              <a:t>机安全准</a:t>
            </a:r>
            <a:r>
              <a:rPr sz="4500" spc="-1125">
                <a:solidFill>
                  <a:srgbClr val="5E5E5E"/>
                </a:solidFill>
                <a:latin typeface="Times New Roman"/>
                <a:cs typeface="Times New Roman"/>
              </a:rPr>
              <a:t> </a:t>
            </a:r>
            <a:r>
              <a:rPr sz="4500">
                <a:solidFill>
                  <a:srgbClr val="5E5E5E"/>
                </a:solidFill>
                <a:latin typeface="LVFEON+MS-UIGothic"/>
                <a:cs typeface="LVFEON+MS-UIGothic"/>
              </a:rPr>
              <a:t>与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38783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国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际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民航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（</a:t>
            </a:r>
            <a:r>
              <a:rPr sz="3000">
                <a:solidFill>
                  <a:srgbClr val="689E5F"/>
                </a:solidFill>
                <a:latin typeface="PREURK+NBSTKT+MicrosoftYaHei-Bold"/>
                <a:cs typeface="PREURK+NBSTKT+MicrosoftYaHei-Bold"/>
              </a:rPr>
              <a:t>ICAO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）的安全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40693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民航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（</a:t>
            </a:r>
            <a:r>
              <a:rPr sz="1500">
                <a:solidFill>
                  <a:srgbClr val="FFFFFF"/>
                </a:solidFill>
                <a:latin typeface="CDCDGQ+CQAUJD+MicrosoftYaHei"/>
                <a:cs typeface="CDCDGQ+CQAUJD+MicrosoftYaHei"/>
              </a:rPr>
              <a:t>ICAO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）是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合国的一个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专门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机构，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制定全球航空安全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准。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587341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CDGQ+CQAUJD+MicrosoftYaHei"/>
                <a:cs typeface="CDCDGQ+CQAUJD+MicrosoftYaHei"/>
              </a:rPr>
              <a:t>ICAO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的主要目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是确保民用航空的安全、有序和可持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69960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CDGQ+CQAUJD+MicrosoftYaHei"/>
                <a:cs typeface="CDCDGQ+CQAUJD+MicrosoftYaHei"/>
              </a:rPr>
              <a:t>ICAO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过发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布《国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民用航空公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》及其附件来制定全球航空安全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准，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涵盖了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行安全、机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安全、航空运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、空中交通管理等方面。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72312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美国的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邦航空局（</a:t>
            </a:r>
            <a:r>
              <a:rPr sz="3000">
                <a:solidFill>
                  <a:srgbClr val="689E5F"/>
                </a:solidFill>
                <a:latin typeface="PREURK+NBSTKT+MicrosoftYaHei-Bold"/>
                <a:cs typeface="PREURK+NBSTKT+MicrosoftYaHei-Bold"/>
              </a:rPr>
              <a:t>FAA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）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邦航空局（</a:t>
            </a:r>
            <a:r>
              <a:rPr sz="1500">
                <a:solidFill>
                  <a:srgbClr val="FFFFFF"/>
                </a:solidFill>
                <a:latin typeface="CDCDGQ+CQAUJD+MicrosoftYaHei"/>
                <a:cs typeface="CDCDGQ+CQAUJD+MicrosoftYaHei"/>
              </a:rPr>
              <a:t>FAA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）是美国政府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的一个机构，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制定和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行航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空安全法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16957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096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CDGQ+CQAUJD+MicrosoftYaHei"/>
                <a:cs typeface="CDCDGQ+CQAUJD+MicrosoftYaHei"/>
              </a:rPr>
              <a:t>FAA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颁发飞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机适航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员执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照和空中交通管制。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096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CDGQ+CQAUJD+MicrosoftYaHei"/>
                <a:cs typeface="CDCDGQ+CQAUJD+MicrosoftYaHei"/>
              </a:rPr>
              <a:t>FAA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过发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邦航空条例（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CDGQ+CQAUJD+MicrosoftYaHei"/>
                <a:cs typeface="CDCDGQ+CQAUJD+MicrosoftYaHei"/>
              </a:rPr>
              <a:t>FAR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）来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定航空器的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、制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造、使用和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修等方面的安全要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554535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欧洲航空安全局（</a:t>
            </a:r>
            <a:r>
              <a:rPr sz="3000">
                <a:solidFill>
                  <a:srgbClr val="689E5F"/>
                </a:solidFill>
                <a:latin typeface="PREURK+NBSTKT+MicrosoftYaHei-Bold"/>
                <a:cs typeface="PREURK+NBSTKT+MicrosoftYaHei-Bold"/>
              </a:rPr>
              <a:t>EASA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）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445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欧洲航空安全局（</a:t>
            </a:r>
            <a:r>
              <a:rPr sz="1500">
                <a:solidFill>
                  <a:srgbClr val="FFFFFF"/>
                </a:solidFill>
                <a:latin typeface="CDCDGQ+CQAUJD+MicrosoftYaHei"/>
                <a:cs typeface="CDCDGQ+CQAUJD+MicrosoftYaHei"/>
              </a:rPr>
              <a:t>EASA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）是欧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盟的一个机构，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制定和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行</a:t>
            </a:r>
          </a:p>
          <a:p>
            <a:pPr marL="6667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航空安全法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1870" y="4641588"/>
            <a:ext cx="296500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CDGQ+CQAUJD+MicrosoftYaHei"/>
                <a:cs typeface="CDCDGQ+CQAUJD+MicrosoftYaHei"/>
              </a:rPr>
              <a:t>EASA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颁发飞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机适航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50605" y="4641588"/>
            <a:ext cx="2965000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CDGQ+CQAUJD+MicrosoftYaHei"/>
                <a:cs typeface="CDCDGQ+CQAUJD+MicrosoftYaHei"/>
              </a:rPr>
              <a:t>EASA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过发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布欧洲航空安全条</a:t>
            </a:r>
          </a:p>
          <a:p>
            <a:pPr marL="580389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例（</a:t>
            </a:r>
            <a:r>
              <a:rPr sz="1500">
                <a:solidFill>
                  <a:srgbClr val="FFFFFF"/>
                </a:solidFill>
                <a:latin typeface="CDCDGQ+CQAUJD+MicrosoftYaHei"/>
                <a:cs typeface="CDCDGQ+CQAUJD+MicrosoftYaHei"/>
              </a:rPr>
              <a:t>EUROPEAN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57420" y="49159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证书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员执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照和空中交通管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00420" y="519022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606790" y="5190228"/>
            <a:ext cx="295356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DCDGQ+CQAUJD+MicrosoftYaHei"/>
                <a:cs typeface="CDCDGQ+CQAUJD+MicrosoftYaHei"/>
              </a:rPr>
              <a:t>REGULATIONS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）来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定航空器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、制造、使用和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修等方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FEON+MS-UIGothic"/>
                <a:cs typeface="LVFEON+MS-UIGothic"/>
              </a:rPr>
              <a:t>面的安全要求。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其他国家和地区的安全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准与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PREURK+NBSTKT+MicrosoftYaHei-Bold"/>
                <a:cs typeface="PREURK+NBSTK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653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其他国家和地区也都有自己的航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空安全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准和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定，如加拿大交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通部（</a:t>
            </a:r>
            <a:r>
              <a:rPr sz="1350" spc="-18">
                <a:solidFill>
                  <a:srgbClr val="282828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282828"/>
                </a:solidFill>
                <a:latin typeface="CDCDGQ+CQAUJD+MicrosoftYaHei"/>
                <a:cs typeface="CDCDGQ+CQAUJD+MicrosoftYaHei"/>
              </a:rPr>
              <a:t>Transport</a:t>
            </a:r>
            <a:r>
              <a:rPr sz="1350" spc="325">
                <a:solidFill>
                  <a:srgbClr val="282828"/>
                </a:solidFill>
                <a:latin typeface="CDCDGQ+CQAUJD+MicrosoftYaHei"/>
                <a:cs typeface="CDCDGQ+CQAUJD+MicrosoftYaHei"/>
              </a:rPr>
              <a:t> </a:t>
            </a:r>
            <a:r>
              <a:rPr sz="1350">
                <a:solidFill>
                  <a:srgbClr val="282828"/>
                </a:solidFill>
                <a:latin typeface="CDCDGQ+CQAUJD+MicrosoftYaHei"/>
                <a:cs typeface="CDCDGQ+CQAUJD+MicrosoftYaHei"/>
              </a:rPr>
              <a:t>Canada</a:t>
            </a:r>
            <a:r>
              <a:rPr sz="1350" spc="-75">
                <a:solidFill>
                  <a:srgbClr val="282828"/>
                </a:solidFill>
                <a:latin typeface="CDCDGQ+CQAUJD+MicrosoftYaHei"/>
                <a:cs typeface="CDCDGQ+CQAUJD+MicrosoftYaHei"/>
              </a:rPr>
              <a:t> 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）、中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国民航局（</a:t>
            </a:r>
            <a:r>
              <a:rPr sz="1350">
                <a:solidFill>
                  <a:srgbClr val="282828"/>
                </a:solidFill>
                <a:latin typeface="CDCDGQ+CQAUJD+MicrosoftYaHei"/>
                <a:cs typeface="CDCDGQ+CQAUJD+MicrosoftYaHei"/>
              </a:rPr>
              <a:t>CAAC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）等。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PREURK+NBSTKT+MicrosoftYaHei-Bold"/>
                <a:cs typeface="PREURK+NBSTKT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8903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些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准和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定通常与国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民航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（</a:t>
            </a:r>
            <a:r>
              <a:rPr sz="1350">
                <a:solidFill>
                  <a:srgbClr val="282828"/>
                </a:solidFill>
                <a:latin typeface="CDCDGQ+CQAUJD+MicrosoftYaHei"/>
                <a:cs typeface="CDCDGQ+CQAUJD+MicrosoftYaHei"/>
              </a:rPr>
              <a:t>ICAO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）的安全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准相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以确保全球范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内的航空安全。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275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RJVINT+UIRCSF+Arial-BoldMT"/>
                <a:cs typeface="RJVINT+UIRCSF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06775" y="3762097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LVFEON+MS-UIGothic"/>
                <a:cs typeface="LVFEON+MS-UIGothic"/>
              </a:rPr>
              <a:t>机的安全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飞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机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构安全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755638"/>
            <a:ext cx="8251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构安全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是确保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机在各种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行条件下都能保持完整性和功能性的关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因素。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689E5F"/>
                </a:solidFill>
                <a:latin typeface="LVFEON+MS-UIGothic"/>
                <a:cs typeface="LVFEO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602853"/>
            <a:ext cx="8177658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构安全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涉及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机身、机翼、尾翼等各个部件的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度、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刚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度和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定性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行全面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估。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代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机采用高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度材料和先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的制造工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，以确保在极端情况下仍能保持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的完整性。此外，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构安全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设计还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需考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抗疲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性能和耐腐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性，以确保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机的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长</a:t>
            </a:r>
          </a:p>
          <a:p>
            <a:pPr marL="304799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VFEON+MS-UIGothic"/>
                <a:cs typeface="LVFEON+MS-UIGothic"/>
              </a:rPr>
              <a:t>期使用安全。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飞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机系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689E5F"/>
                </a:solidFill>
                <a:latin typeface="LVFEON+MS-UIGothic"/>
                <a:cs typeface="LVFEON+MS-UIGothic"/>
              </a:rPr>
              <a:t>安全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689E5F"/>
                </a:solidFill>
                <a:latin typeface="LVFEON+MS-UIGothic"/>
                <a:cs typeface="LVFEON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385" y="3086587"/>
            <a:ext cx="3746182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机系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安全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是确保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机各个子系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正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常运行，并降低潜在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的关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键环节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16544" y="3086587"/>
            <a:ext cx="4074281" cy="2722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机系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安全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包括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对导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航、通信、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发动</a:t>
            </a:r>
          </a:p>
          <a:p>
            <a:pPr marL="17145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机、液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气等子系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和功能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行</a:t>
            </a:r>
          </a:p>
          <a:p>
            <a:pPr marL="17145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全面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估。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代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机采用冗余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、故障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</a:t>
            </a:r>
          </a:p>
          <a:p>
            <a:pPr marL="17145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和隔离技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等手段，以提高系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的可靠性</a:t>
            </a:r>
          </a:p>
          <a:p>
            <a:pPr marL="17145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和安全性。此外，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机系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安全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设计还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需考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因素，如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飞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操作和机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培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，</a:t>
            </a:r>
          </a:p>
          <a:p>
            <a:pPr marL="34290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以确保在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急情况下能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做出正确的反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LVFEON+MS-UIGothic"/>
                <a:cs typeface="LVFEO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https://d.book118.com/178134047054006036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LVFEON+MS-UIGothic</vt:lpstr>
      <vt:lpstr>Times New Roman</vt:lpstr>
      <vt:lpstr>MEJFGF+OHFMDF+ArialMT</vt:lpstr>
      <vt:lpstr>RJVINT+UIRCSF+Arial-BoldMT</vt:lpstr>
      <vt:lpstr>SimSun</vt:lpstr>
      <vt:lpstr>PREURK+NBSTKT+MicrosoftYaHei-Bold</vt:lpstr>
      <vt:lpstr>CDCDGQ+CQAUJD+MicrosoftYaHei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2024-09-15T16:46:02.173</cp:lastPrinted>
  <dcterms:created xsi:type="dcterms:W3CDTF">2024-09-15T08:46:02Z</dcterms:created>
  <dcterms:modified xsi:type="dcterms:W3CDTF">2024-09-15T08:46:03Z</dcterms:modified>
</cp:coreProperties>
</file>