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82C322-63B5-4F9D-BA11-662CA458B3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B6D392-D0EF-4836-A431-E4A463B379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4B87AAD-336E-45EA-A2A9-8503D0D611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ADB9EA7-46D8-44B0-99E2-60E9F0A8BA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29B7834-99E7-44F5-8404-5D686D7E3DC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E4D047-CA19-48EC-AFF3-34852621179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FC4376F-BC45-46A2-B575-39D3C343D2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492D91-140A-4E36-B20B-D2790351EA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1E09D42-FADE-4724-A990-E90CDFA633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277E4D-A7F8-4BFD-825E-DFF5BAC71C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F4AC28-1F4E-497A-BC31-A1FE03D430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134115051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0963" y="1262441"/>
            <a:ext cx="5916930" cy="1682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chemeClr val="accent3">
                    <a:alpha val="100000"/>
                  </a:schemeClr>
                </a:solidFill>
                <a:latin typeface="Microsoft Yahei"/>
                <a:ea typeface="Microsoft Yahei"/>
                <a:cs typeface="Microsoft Yahei"/>
              </a:rPr>
              <a:t>决定公文写作课件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908996" y="2708076"/>
            <a:ext cx="1424940" cy="2472026"/>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1875"/>
              </a:spcBef>
            </a:pPr>
            <a:r>
              <a:rPr lang="en-US" sz="4950" b="1">
                <a:solidFill>
                  <a:schemeClr val="accent3">
                    <a:alpha val="100000"/>
                  </a:schemeClr>
                </a:solidFill>
                <a:latin typeface="Microsoft Yahei"/>
                <a:ea typeface="Microsoft Yahei"/>
                <a:cs typeface="Microsoft Yahei"/>
              </a:rPr>
              <a:t>目录</a:t>
            </a:r>
          </a:p>
        </p:txBody>
      </p:sp>
      <p:sp>
        <p:nvSpPr>
          <p:cNvPr id="4" name="TextBox 4"/>
          <p:cNvSpPr txBox="1"/>
          <p:nvPr/>
        </p:nvSpPr>
        <p:spPr>
          <a:xfrm>
            <a:off x="4153412" y="2708076"/>
            <a:ext cx="678180" cy="1586865"/>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900">
                <a:solidFill>
                  <a:srgbClr val="FFFFFF">
                    <a:alpha val="100000"/>
                  </a:srgbClr>
                </a:solidFill>
                <a:latin typeface="Microsoft Yahei"/>
                <a:ea typeface="Microsoft Yahei"/>
                <a:cs typeface="Microsoft Yahei"/>
              </a:rPr>
              <a:t>CONTENTS</a:t>
            </a:r>
          </a:p>
        </p:txBody>
      </p:sp>
      <p:sp>
        <p:nvSpPr>
          <p:cNvPr id="5" name="TextBox 5"/>
          <p:cNvSpPr txBox="1"/>
          <p:nvPr/>
        </p:nvSpPr>
        <p:spPr>
          <a:xfrm>
            <a:off x="6937946" y="930592"/>
            <a:ext cx="4507230"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决定公文写作概述</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决定公文写作的常见问题与对策</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决定公文写作的技巧与方法</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实际案例分析</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练习与巩固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决定公文写作概述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决定公文是行政机关或企事业单位在重要事项上作出决策和安排时所使用的正式文体，具有权威性和法律效力。</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概念</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决定公文代表了发文机关的意志和决策，具有法律效力，受法律保护。</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权威性</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决定公文旨在指导受文单位的工作，要求受文单位必须贯彻执行。</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指导性</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决定公文的内容涉及重要事项，必须经过严格的起草、审核和批准程序。</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严肃性</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决定公文的概念与特点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根据内容的不同，决定公文可以分为政策决策类、工作安排类、表彰奖励类、处罚处理类等。</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种类</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决定公文可以用于对违规违纪行为进行处理和处罚，维护组织的纪律和秩序。</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处罚处理</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决定公文可以用于发文机关对重要事项进行决策和安排，指导受文单位的工作。</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决策指挥</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决定公文可以用于规范企事业单位内部的管理行为和员工行为。</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规范行为</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决定公文可以用于表彰先进个人或集体，激励员工的工作热情。</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表彰奖励</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决定公文的种类与作用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0285" r="20285"/>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6062" r="26062"/>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21900" r="21900"/>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决定公文写作的基本要求</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在写作决定公文时，要明确发文的目的和意图，确保内容紧扣主题。</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语言要准确、严谨、规范，避免使用口语化表达和歧义性词汇。</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结构要层次分明、条理清晰，按照逻辑顺序组织内容。</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语言要庄重、得体，符合公文的语体风格。</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明确目的</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准确规范</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条理清晰</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用语得体</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决定公文写作的常见问题与对策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语言运用是决定公文写作质量的关键因素之一。</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写作过程中，应使用准确、简练、专业的语言，避免使用模糊、歧义或过于随意的措辞。同时，要注意语气和措辞的适当性，以符合公文的正式性和权威性。针对语言运用问题，可以加强语言训练和积累，提高语言表达能力，多阅读公文写作范文和相关书籍，掌握公文写作的语言特点和规范。</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语言运用问题与对策</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结构安排是公文写作的骨架，对整体布局至关重要。</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文的结构应清晰、完整和严谨，遵循固定的格式和规范。开头应简明扼要地说明目的和背景，正文应分段论述各个要点，结尾应总结主旨并提出要求或建议。在结构安排上出现问题时，可以加强逻辑思考和篇章布局的训练，学习并掌握常见的公文结构模式，提高结构安排的能力。</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结构安排问题与对策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逻辑关系是公文内部各要素之间的联系和顺序，必须严谨、合理。</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写作过程中，要注意段落之间的逻辑关系，确保内容连贯、条理清晰。同时，要注意句子之间的逻辑关系，使用适当的过渡词和句型来连接句子，使句子之间形成有机的联系。针对逻辑关系问题，可以加强逻辑思维训练，学习并掌握常见的逻辑关系和推理方法，提高逻辑思维能力。</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逻辑关系问题与对策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https://d.book118.com/178134115051006024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351E00"/>
      </a:dk1>
      <a:lt1>
        <a:srgbClr val="FFFBEF"/>
      </a:lt1>
      <a:dk2>
        <a:srgbClr val="000000"/>
      </a:dk2>
      <a:lt2>
        <a:srgbClr val="FFFFFF"/>
      </a:lt2>
      <a:accent1>
        <a:srgbClr val="AE681B"/>
      </a:accent1>
      <a:accent2>
        <a:srgbClr val="D99134"/>
      </a:accent2>
      <a:accent3>
        <a:srgbClr val="A34713"/>
      </a:accent3>
      <a:accent4>
        <a:srgbClr val="D67A5C"/>
      </a:accent4>
      <a:accent5>
        <a:srgbClr val="CE7F65"/>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2024-08-31T11:38:48.178</cp:lastPrinted>
  <dcterms:created xsi:type="dcterms:W3CDTF">2024-08-31T03:38:48Z</dcterms:created>
  <dcterms:modified xsi:type="dcterms:W3CDTF">2024-08-31T03:38:50Z</dcterms:modified>
</cp:coreProperties>
</file>