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439156-CF72-4D51-A173-EAC8519614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706E9C-2D8E-4DFC-9A29-A82EB62748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2E8F9D4-9961-4443-98D0-58231D0438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8DADD5-A3ED-4041-99A0-AF4031FE67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6B1780-25A0-4791-8609-B541417EF56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1EEAD9-4153-4BFC-A2F6-3310AE1195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F16CB7-0EBB-4B76-A5B8-B3DA6640D1C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385C20-CB95-4456-A7F6-C87F0D5673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B076D0-6A66-41B1-A602-EE9A340898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B9AEC9-4F44-4C1B-A677-5DDCC70C20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10C0A6-4C7D-4C2E-86FC-1A2A2A7D0C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1.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140035137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741420" y="1127760"/>
            <a:ext cx="4236720" cy="4236720"/>
          </a:xfrm>
          <a:prstGeom prst="ellipse">
            <a:avLst/>
          </a:prstGeom>
          <a:noFill/>
          <a:ln w="38100">
            <a:solidFill>
              <a:srgbClr val="60858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797775" y="1881829"/>
            <a:ext cx="5701617" cy="1840881"/>
          </a:xfrm>
          <a:prstGeom prst="rect">
            <a:avLst/>
          </a:prstGeom>
          <a:solidFill>
            <a:srgbClr val="D2EB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000" r="4500" b="14923"/>
          <a:stretch>
            <a:fillRect/>
          </a:stretch>
        </p:blipFill>
        <p:spPr>
          <a:xfrm>
            <a:off x="9631680" y="0"/>
            <a:ext cx="2240281" cy="4162886"/>
          </a:xfrm>
          <a:prstGeom prst="rect">
            <a:avLst/>
          </a:prstGeom>
        </p:spPr>
      </p:pic>
      <p:sp>
        <p:nvSpPr>
          <p:cNvPr id="7" name="TextBox 7"/>
          <p:cNvSpPr txBox="1"/>
          <p:nvPr/>
        </p:nvSpPr>
        <p:spPr>
          <a:xfrm>
            <a:off x="2106772" y="2383155"/>
            <a:ext cx="7537749" cy="86296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42656C">
                    <a:alpha val="100000"/>
                  </a:srgbClr>
                </a:solidFill>
                <a:latin typeface="Microsoft Yahei"/>
                <a:ea typeface="Microsoft Yahei"/>
                <a:cs typeface="Microsoft Yahei"/>
              </a:rPr>
              <a:t>任务四签订二手车鉴定评估委托书课件</a:t>
            </a:r>
          </a:p>
        </p:txBody>
      </p:sp>
      <p:cxnSp>
        <p:nvCxnSpPr>
          <p:cNvPr id="8" name="Connector 8"/>
          <p:cNvCxnSpPr/>
          <p:nvPr/>
        </p:nvCxnSpPr>
        <p:spPr>
          <a:xfrm flipH="1">
            <a:off x="6747999" y="827557"/>
            <a:ext cx="894873" cy="843737"/>
          </a:xfrm>
          <a:prstGeom prst="line">
            <a:avLst/>
          </a:prstGeom>
          <a:ln w="19050">
            <a:solidFill>
              <a:srgbClr val="60858D">
                <a:alpha val="100000"/>
              </a:srgbClr>
            </a:solidFill>
            <a:prstDash val="solid"/>
          </a:ln>
        </p:spPr>
      </p:cxnSp>
      <p:cxnSp>
        <p:nvCxnSpPr>
          <p:cNvPr id="9" name="Connector 9"/>
          <p:cNvCxnSpPr/>
          <p:nvPr/>
        </p:nvCxnSpPr>
        <p:spPr>
          <a:xfrm flipH="1">
            <a:off x="6677058" y="1459731"/>
            <a:ext cx="894873" cy="843737"/>
          </a:xfrm>
          <a:prstGeom prst="line">
            <a:avLst/>
          </a:prstGeom>
          <a:ln w="19050">
            <a:solidFill>
              <a:srgbClr val="60858D">
                <a:alpha val="100000"/>
              </a:srgbClr>
            </a:solidFill>
            <a:prstDash val="solid"/>
          </a:ln>
        </p:spPr>
      </p:cxnSp>
      <p:cxnSp>
        <p:nvCxnSpPr>
          <p:cNvPr id="10" name="Connector 10"/>
          <p:cNvCxnSpPr/>
          <p:nvPr/>
        </p:nvCxnSpPr>
        <p:spPr>
          <a:xfrm flipH="1">
            <a:off x="3741420" y="4038877"/>
            <a:ext cx="894873" cy="843737"/>
          </a:xfrm>
          <a:prstGeom prst="line">
            <a:avLst/>
          </a:prstGeom>
          <a:ln w="19050">
            <a:solidFill>
              <a:srgbClr val="60858D">
                <a:alpha val="100000"/>
              </a:srgbClr>
            </a:solidFill>
            <a:prstDash val="solid"/>
          </a:ln>
        </p:spPr>
      </p:cxnSp>
      <p:cxnSp>
        <p:nvCxnSpPr>
          <p:cNvPr id="11" name="Connector 11"/>
          <p:cNvCxnSpPr/>
          <p:nvPr/>
        </p:nvCxnSpPr>
        <p:spPr>
          <a:xfrm flipH="1">
            <a:off x="3640254" y="4687035"/>
            <a:ext cx="894873" cy="843737"/>
          </a:xfrm>
          <a:prstGeom prst="line">
            <a:avLst/>
          </a:prstGeom>
          <a:ln w="19050">
            <a:solidFill>
              <a:srgbClr val="60858D">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031916" y="1278557"/>
            <a:ext cx="2830542" cy="11747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5700" b="1">
                <a:solidFill>
                  <a:srgbClr val="42656C">
                    <a:alpha val="100000"/>
                  </a:srgbClr>
                </a:solidFill>
                <a:latin typeface="微软雅黑"/>
                <a:ea typeface="微软雅黑"/>
                <a:cs typeface="微软雅黑"/>
              </a:rPr>
              <a:t>目 录</a:t>
            </a:r>
            <a:endParaRPr lang="en-US" sz="1100"/>
          </a:p>
        </p:txBody>
      </p:sp>
      <p:sp>
        <p:nvSpPr>
          <p:cNvPr id="4" name="TextBox 4"/>
          <p:cNvSpPr txBox="1"/>
          <p:nvPr/>
        </p:nvSpPr>
        <p:spPr>
          <a:xfrm>
            <a:off x="4487772" y="907139"/>
            <a:ext cx="6821696" cy="5454353"/>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二手车鉴定评估委托书的基本概念</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二手车鉴定评估委托书的签订流程</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二手车鉴定评估委托书的主要内容</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二手车鉴定评估委托书的注意事项</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二手车鉴定评估委托书的常见问题及解答</a:t>
            </a:r>
          </a:p>
        </p:txBody>
      </p:sp>
      <p:pic>
        <p:nvPicPr>
          <p:cNvPr id="5" name="Picture 5"/>
          <p:cNvPicPr>
            <a:picLocks noChangeAspect="1"/>
          </p:cNvPicPr>
          <p:nvPr/>
        </p:nvPicPr>
        <p:blipFill>
          <a:blip r:embed="rId3"/>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01</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二手车鉴定评估委托书的基本概念</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二手车鉴定评估委托书的定义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二手车鉴定评估委托书是一份由委托方出具的正式文件，用于委托专业的二手车鉴定评估机构对特定二手车进行鉴定和价值评估。</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该文件明确了委托方的需求、评估对象、评估范围、评估标准和评估方法等信息，是二手车交易中不可或缺的重要依据。</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二手车鉴定评估委托书的重要性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保障交易公平</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通过签订二手车鉴定评估委托书，可以确保交易双方在评估过程中获得公平、公正的对待，防止出现欺诈和误解。</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明确责任和义务</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二手车鉴定评估委托书明确了委托方和评估机构之间的责任和义务，有助于避免在交易过程中出现纠纷。</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提供法律依据</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二手车鉴定评估委托书具有法律效力，可作为解决纠纷时的法律依据。</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二手车鉴定评估委托书是一种法律文件，具有法律效力。</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在二手车交易过程中，如果发生争议，该委托书可作为法律依据用于维权。</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签订二手车鉴定评估委托书应当遵循相关法律法规和行业规范，确保其合法性和有效性。</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二手车鉴定评估委托书的法律效应</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02</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二手车鉴定评估委托书的签订流程</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明确评估目的，是为了购买、出售、拍卖、置换等交易，还是为了保险理赔、维修等其他目的。</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评估目的</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确定评估车辆的范围，包括品牌、型号、年份、里程数等，以及是否包含车辆的配置和改装部分。</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评估范围</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确定评估目的和范围</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3063" b="230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协商确定具体的评估时间，确保双方都有足够的时间进行评估工作。</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选择合适的评估地点，可以是二手车市场、停车场或其他适合进行评估的场所。</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确定评估时间和地点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评估地点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评估时间</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根据评估目的和范围，商定合理的评估费用，包括基本费用和额外费用。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评估费用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协商确定费用的支付方式，可以是现金、转账或其他双方认可的方式。</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支付方式</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确定评估费用和支付方式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https://d.book118.com/178140035137006023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42</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2024-08-30T18:03:10.071</cp:lastPrinted>
  <dcterms:created xsi:type="dcterms:W3CDTF">2024-08-30T10:03:10Z</dcterms:created>
  <dcterms:modified xsi:type="dcterms:W3CDTF">2024-08-30T10:03:12Z</dcterms:modified>
</cp:coreProperties>
</file>