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2"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B2332C7F-E1EB-45A7-8C4D-14C06C0BE3AD}"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17" name="PlaceHolder 1"/>
          <p:cNvSpPr>
            <a:spLocks noGrp="1"/>
          </p:cNvSpPr>
          <p:nvPr>
            <p:ph type="sldImg"/>
          </p:nvPr>
        </p:nvSpPr>
        <p:spPr>
          <a:xfrm>
            <a:off x="685800" y="1143000"/>
            <a:ext cx="5486040" cy="3085920"/>
          </a:xfrm>
          <a:prstGeom prst="rect">
            <a:avLst/>
          </a:prstGeom>
          <a:ln w="0">
            <a:noFill/>
          </a:ln>
        </p:spPr>
      </p:sp>
      <p:sp>
        <p:nvSpPr>
          <p:cNvPr id="318"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19"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0" name="PlaceHolder 1"/>
          <p:cNvSpPr>
            <a:spLocks noGrp="1"/>
          </p:cNvSpPr>
          <p:nvPr>
            <p:ph type="sldImg"/>
          </p:nvPr>
        </p:nvSpPr>
        <p:spPr>
          <a:xfrm>
            <a:off x="685800" y="1143000"/>
            <a:ext cx="5486040" cy="3085920"/>
          </a:xfrm>
          <a:prstGeom prst="rect">
            <a:avLst/>
          </a:prstGeom>
          <a:ln w="0">
            <a:noFill/>
          </a:ln>
        </p:spPr>
      </p:sp>
      <p:sp>
        <p:nvSpPr>
          <p:cNvPr id="321"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2"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3" name="PlaceHolder 1"/>
          <p:cNvSpPr>
            <a:spLocks noGrp="1"/>
          </p:cNvSpPr>
          <p:nvPr>
            <p:ph type="sldImg"/>
          </p:nvPr>
        </p:nvSpPr>
        <p:spPr>
          <a:xfrm>
            <a:off x="685800" y="1143000"/>
            <a:ext cx="5486040" cy="3085920"/>
          </a:xfrm>
          <a:prstGeom prst="rect">
            <a:avLst/>
          </a:prstGeom>
          <a:ln w="0">
            <a:noFill/>
          </a:ln>
        </p:spPr>
      </p:sp>
      <p:sp>
        <p:nvSpPr>
          <p:cNvPr id="324"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5"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6" name="PlaceHolder 1"/>
          <p:cNvSpPr>
            <a:spLocks noGrp="1"/>
          </p:cNvSpPr>
          <p:nvPr>
            <p:ph type="sldImg"/>
          </p:nvPr>
        </p:nvSpPr>
        <p:spPr>
          <a:xfrm>
            <a:off x="685800" y="1143000"/>
            <a:ext cx="5486040" cy="3085920"/>
          </a:xfrm>
          <a:prstGeom prst="rect">
            <a:avLst/>
          </a:prstGeom>
          <a:ln w="0">
            <a:noFill/>
          </a:ln>
        </p:spPr>
      </p:sp>
      <p:sp>
        <p:nvSpPr>
          <p:cNvPr id="327"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28"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29" name="PlaceHolder 1"/>
          <p:cNvSpPr>
            <a:spLocks noGrp="1"/>
          </p:cNvSpPr>
          <p:nvPr>
            <p:ph type="sldImg"/>
          </p:nvPr>
        </p:nvSpPr>
        <p:spPr>
          <a:xfrm>
            <a:off x="685800" y="1143000"/>
            <a:ext cx="5486040" cy="3085920"/>
          </a:xfrm>
          <a:prstGeom prst="rect">
            <a:avLst/>
          </a:prstGeom>
          <a:ln w="0">
            <a:noFill/>
          </a:ln>
        </p:spPr>
      </p:sp>
      <p:sp>
        <p:nvSpPr>
          <p:cNvPr id="330"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31"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1489DAC-E5A6-4CA2-BB76-F98CB9D2EA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3CE119-07B7-4561-9961-3796FA3E9B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DA54C51-07AC-479D-B3BE-D20C147F68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D283191-7F19-4457-9E0F-1041B512EA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F776DD7-0BC9-485E-BFDD-F9A789783F9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6142323-80EB-4A58-A6B9-FAA804870B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85C6C6-DA85-4FFE-AAB3-87D65498DB7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692576-18E9-437D-8AE3-04F035A8A9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11947C0-8699-4EBA-B66D-ABD9E07CDB9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EFFD45-3954-4A3B-9367-6D479A70CAA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8F8621B-67F7-478A-9C5D-4D068CDE07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FB637B8C-C0FE-4C49-9EA7-B2744883E747}"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C129D403-11A2-431A-AAFE-E4F45B7C91A1}"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1.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1.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0100410140111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设备操作与维修培训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设备操作与维修培训的维修注意事项</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设备操作流程与安全规范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设备维修流程与维护措施</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设备故障分析与排除方法</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设备维修效果评估与改进</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设备操作与维修培训的维修注意事项</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介绍</a:t>
            </a:r>
            <a:endParaRPr lang="en-US" sz="3600" b="0" strike="noStrike" spc="-1">
              <a:solidFill>
                <a:schemeClr val="dk1"/>
              </a:solidFill>
              <a:latin typeface="Arial"/>
            </a:endParaRPr>
          </a:p>
        </p:txBody>
      </p:sp>
      <p:sp>
        <p:nvSpPr>
          <p:cNvPr id="81"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培训重点</a:t>
            </a:r>
            <a:endParaRPr lang="en-US" sz="1500" b="0" strike="noStrike" spc="-1">
              <a:solidFill>
                <a:srgbClr val="000000"/>
              </a:solidFill>
              <a:latin typeface="Arial"/>
            </a:endParaRPr>
          </a:p>
        </p:txBody>
      </p:sp>
      <p:sp>
        <p:nvSpPr>
          <p:cNvPr id="82"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欢迎参加设备操作与维修培训</a:t>
            </a:r>
            <a:endParaRPr lang="en-US" sz="2200" b="0" strike="noStrike" spc="-1">
              <a:solidFill>
                <a:srgbClr val="000000"/>
              </a:solidFill>
              <a:latin typeface="Arial"/>
            </a:endParaRPr>
          </a:p>
        </p:txBody>
      </p:sp>
      <p:sp>
        <p:nvSpPr>
          <p:cNvPr id="83"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设备操作注意事项</a:t>
            </a:r>
            <a:endParaRPr lang="en-US" sz="1500" b="0" strike="noStrike" spc="-1">
              <a:solidFill>
                <a:srgbClr val="000000"/>
              </a:solidFill>
              <a:latin typeface="Arial"/>
            </a:endParaRPr>
          </a:p>
        </p:txBody>
      </p:sp>
      <p:sp>
        <p:nvSpPr>
          <p:cNvPr id="84"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正确的操作流程和安全规范</a:t>
            </a:r>
            <a:endParaRPr lang="en-US" sz="2200" b="0" strike="noStrike" spc="-1">
              <a:solidFill>
                <a:srgbClr val="000000"/>
              </a:solidFill>
              <a:latin typeface="Arial"/>
            </a:endParaRPr>
          </a:p>
        </p:txBody>
      </p:sp>
      <p:sp>
        <p:nvSpPr>
          <p:cNvPr id="85"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设备维修注意事项</a:t>
            </a:r>
            <a:endParaRPr lang="en-US" sz="1500" b="0" strike="noStrike" spc="-1">
              <a:solidFill>
                <a:srgbClr val="000000"/>
              </a:solidFill>
              <a:latin typeface="Arial"/>
            </a:endParaRPr>
          </a:p>
        </p:txBody>
      </p:sp>
      <p:sp>
        <p:nvSpPr>
          <p:cNvPr id="86"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维修注意事项详细讲解</a:t>
            </a:r>
            <a:endParaRPr lang="en-US" sz="2200" b="0" strike="noStrike" spc="-1">
              <a:solidFill>
                <a:srgbClr val="000000"/>
              </a:solidFill>
              <a:latin typeface="Arial"/>
            </a:endParaRPr>
          </a:p>
        </p:txBody>
      </p:sp>
      <p:sp>
        <p:nvSpPr>
          <p:cNvPr id="87"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8"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9"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设备操作注意事项</a:t>
            </a:r>
            <a:endParaRPr lang="en-US" sz="3600" b="0" strike="noStrike" spc="-1">
              <a:solidFill>
                <a:schemeClr val="dk1"/>
              </a:solidFill>
              <a:latin typeface="Arial"/>
            </a:endParaRPr>
          </a:p>
        </p:txBody>
      </p:sp>
      <p:sp>
        <p:nvSpPr>
          <p:cNvPr id="90"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避免操作错误</a:t>
            </a:r>
            <a:endParaRPr lang="en-US" sz="2000" b="0" strike="noStrike" spc="-1">
              <a:solidFill>
                <a:srgbClr val="000000"/>
              </a:solidFill>
              <a:latin typeface="Arial"/>
            </a:endParaRPr>
          </a:p>
        </p:txBody>
      </p:sp>
      <p:sp>
        <p:nvSpPr>
          <p:cNvPr id="91"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了解设备的基本操作原理和功能</a:t>
            </a:r>
            <a:endParaRPr lang="en-US" sz="3000" b="0" strike="noStrike" spc="-1">
              <a:solidFill>
                <a:srgbClr val="000000"/>
              </a:solidFill>
              <a:latin typeface="Arial"/>
            </a:endParaRPr>
          </a:p>
        </p:txBody>
      </p:sp>
      <p:sp>
        <p:nvSpPr>
          <p:cNvPr id="92"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3"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避免违规操作</a:t>
            </a:r>
            <a:endParaRPr lang="en-US" sz="2000" b="0" strike="noStrike" spc="-1">
              <a:solidFill>
                <a:srgbClr val="000000"/>
              </a:solidFill>
              <a:latin typeface="Arial"/>
            </a:endParaRPr>
          </a:p>
        </p:txBody>
      </p:sp>
      <p:sp>
        <p:nvSpPr>
          <p:cNvPr id="94"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遵循操作规程</a:t>
            </a:r>
            <a:endParaRPr lang="en-US" sz="3000" b="0" strike="noStrike" spc="-1">
              <a:solidFill>
                <a:srgbClr val="000000"/>
              </a:solidFill>
              <a:latin typeface="Arial"/>
            </a:endParaRPr>
          </a:p>
        </p:txBody>
      </p:sp>
      <p:sp>
        <p:nvSpPr>
          <p:cNvPr id="95"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96"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佩戴防护用具</a:t>
            </a:r>
            <a:endParaRPr lang="en-US" sz="2000" b="0" strike="noStrike" spc="-1">
              <a:solidFill>
                <a:srgbClr val="000000"/>
              </a:solidFill>
              <a:latin typeface="Arial"/>
            </a:endParaRPr>
          </a:p>
        </p:txBody>
      </p:sp>
      <p:sp>
        <p:nvSpPr>
          <p:cNvPr id="97"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注意设备操作时的安全防护</a:t>
            </a:r>
            <a:endParaRPr lang="en-US" sz="3000" b="0" strike="noStrike" spc="-1">
              <a:solidFill>
                <a:srgbClr val="000000"/>
              </a:solidFill>
              <a:latin typeface="Arial"/>
            </a:endParaRPr>
          </a:p>
        </p:txBody>
      </p:sp>
      <p:sp>
        <p:nvSpPr>
          <p:cNvPr id="98"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9"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0"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注意维修过程中的安全措施</a:t>
            </a:r>
            <a:endParaRPr lang="en-US" sz="2200" b="0" strike="noStrike" spc="-1">
              <a:solidFill>
                <a:srgbClr val="000000"/>
              </a:solidFill>
              <a:latin typeface="Arial"/>
            </a:endParaRPr>
          </a:p>
        </p:txBody>
      </p:sp>
      <p:sp>
        <p:nvSpPr>
          <p:cNvPr id="101"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确保维修人员和设备安全</a:t>
            </a:r>
            <a:endParaRPr lang="en-US" sz="1500" b="0" strike="noStrike" spc="-1">
              <a:solidFill>
                <a:srgbClr val="000000"/>
              </a:solidFill>
              <a:latin typeface="Arial"/>
            </a:endParaRPr>
          </a:p>
        </p:txBody>
      </p:sp>
      <p:sp>
        <p:nvSpPr>
          <p:cNvPr id="102"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3"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积极解决设备常见问题</a:t>
            </a:r>
            <a:endParaRPr lang="en-US" sz="2200" b="0" strike="noStrike" spc="-1">
              <a:solidFill>
                <a:srgbClr val="000000"/>
              </a:solidFill>
              <a:latin typeface="Arial"/>
            </a:endParaRPr>
          </a:p>
        </p:txBody>
      </p:sp>
      <p:sp>
        <p:nvSpPr>
          <p:cNvPr id="104"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减少设备维修故障率</a:t>
            </a:r>
            <a:endParaRPr lang="en-US" sz="1500" b="0" strike="noStrike" spc="-1">
              <a:solidFill>
                <a:srgbClr val="000000"/>
              </a:solidFill>
              <a:latin typeface="Arial"/>
            </a:endParaRPr>
          </a:p>
        </p:txBody>
      </p:sp>
      <p:sp>
        <p:nvSpPr>
          <p:cNvPr id="105"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6"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设备故障排除标准流程</a:t>
            </a:r>
            <a:endParaRPr lang="en-US" sz="2200" b="0" strike="noStrike" spc="-1">
              <a:solidFill>
                <a:srgbClr val="000000"/>
              </a:solidFill>
              <a:latin typeface="Arial"/>
            </a:endParaRPr>
          </a:p>
        </p:txBody>
      </p:sp>
      <p:sp>
        <p:nvSpPr>
          <p:cNvPr id="107"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提高维修效率和质量</a:t>
            </a:r>
            <a:endParaRPr lang="en-US" sz="1500" b="0" strike="noStrike" spc="-1">
              <a:solidFill>
                <a:srgbClr val="000000"/>
              </a:solidFill>
              <a:latin typeface="Arial"/>
            </a:endParaRPr>
          </a:p>
        </p:txBody>
      </p:sp>
      <p:sp>
        <p:nvSpPr>
          <p:cNvPr id="108"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设备维修注意事项</a:t>
            </a:r>
            <a:endParaRPr lang="en-US" sz="3600" b="0" strike="noStrike" spc="-1">
              <a:solidFill>
                <a:schemeClr val="dk1"/>
              </a:solidFill>
              <a:latin typeface="Arial"/>
            </a:endParaRPr>
          </a:p>
        </p:txBody>
      </p:sp>
      <p:sp>
        <p:nvSpPr>
          <p:cNvPr id="109"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学习设备的结构和维修原理</a:t>
            </a:r>
            <a:endParaRPr lang="en-US" sz="2200" b="0" strike="noStrike" spc="-1">
              <a:solidFill>
                <a:srgbClr val="000000"/>
              </a:solidFill>
              <a:latin typeface="Arial"/>
            </a:endParaRPr>
          </a:p>
        </p:txBody>
      </p:sp>
      <p:sp>
        <p:nvSpPr>
          <p:cNvPr id="111"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了解设备维修基本流程</a:t>
            </a:r>
            <a:endParaRPr lang="en-US" sz="15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2"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设备故障排除</a:t>
            </a:r>
            <a:endParaRPr lang="en-US" sz="3600" b="0" strike="noStrike" spc="-1">
              <a:solidFill>
                <a:schemeClr val="dk1"/>
              </a:solidFill>
              <a:latin typeface="Arial"/>
            </a:endParaRPr>
          </a:p>
        </p:txBody>
      </p:sp>
      <p:sp>
        <p:nvSpPr>
          <p:cNvPr id="113"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查找故障点</a:t>
            </a:r>
            <a:endParaRPr lang="en-US" sz="1500" b="0" strike="noStrike" spc="-1">
              <a:solidFill>
                <a:srgbClr val="000000"/>
              </a:solidFill>
              <a:latin typeface="Arial"/>
            </a:endParaRPr>
          </a:p>
        </p:txBody>
      </p:sp>
      <p:sp>
        <p:nvSpPr>
          <p:cNvPr id="114"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分析设备故障原因</a:t>
            </a:r>
            <a:endParaRPr lang="en-US" sz="2200" b="0" strike="noStrike" spc="-1">
              <a:solidFill>
                <a:srgbClr val="000000"/>
              </a:solidFill>
              <a:latin typeface="Arial"/>
            </a:endParaRPr>
          </a:p>
        </p:txBody>
      </p:sp>
      <p:sp>
        <p:nvSpPr>
          <p:cNvPr id="115"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提前预防措施</a:t>
            </a:r>
            <a:endParaRPr lang="en-US" sz="1500" b="0" strike="noStrike" spc="-1">
              <a:solidFill>
                <a:srgbClr val="000000"/>
              </a:solidFill>
              <a:latin typeface="Arial"/>
            </a:endParaRPr>
          </a:p>
        </p:txBody>
      </p:sp>
      <p:sp>
        <p:nvSpPr>
          <p:cNvPr id="116"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学习设备常见故障类型</a:t>
            </a:r>
            <a:endParaRPr lang="en-US" sz="2200" b="0" strike="noStrike" spc="-1">
              <a:solidFill>
                <a:srgbClr val="000000"/>
              </a:solidFill>
              <a:latin typeface="Arial"/>
            </a:endParaRPr>
          </a:p>
        </p:txBody>
      </p:sp>
      <p:sp>
        <p:nvSpPr>
          <p:cNvPr id="117"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提高维修效率</a:t>
            </a:r>
            <a:endParaRPr lang="en-US" sz="1500" b="0" strike="noStrike" spc="-1">
              <a:solidFill>
                <a:srgbClr val="000000"/>
              </a:solidFill>
              <a:latin typeface="Arial"/>
            </a:endParaRPr>
          </a:p>
        </p:txBody>
      </p:sp>
      <p:sp>
        <p:nvSpPr>
          <p:cNvPr id="118"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建立故障排除标准流程</a:t>
            </a:r>
            <a:endParaRPr lang="en-US" sz="2200" b="0" strike="noStrike" spc="-1">
              <a:solidFill>
                <a:srgbClr val="000000"/>
              </a:solidFill>
              <a:latin typeface="Arial"/>
            </a:endParaRPr>
          </a:p>
        </p:txBody>
      </p:sp>
      <p:sp>
        <p:nvSpPr>
          <p:cNvPr id="119"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0"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2"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设备操作与维修培训</a:t>
            </a:r>
            <a:endParaRPr lang="en-US" sz="3500" b="0" strike="noStrike" spc="-1">
              <a:solidFill>
                <a:srgbClr val="000000"/>
              </a:solidFill>
              <a:latin typeface="Arial"/>
            </a:endParaRPr>
          </a:p>
        </p:txBody>
      </p:sp>
      <p:sp>
        <p:nvSpPr>
          <p:cNvPr id="123"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本次培训旨在强调设备操作与维修的重要性，正确的操作流程和维修注意事项将帮助维修人员更好地处理设备故障，确保设备正常运行。</a:t>
            </a:r>
            <a:endParaRPr lang="en-US" sz="2500" b="0" strike="noStrike" spc="-1">
              <a:solidFill>
                <a:srgbClr val="000000"/>
              </a:solidFill>
              <a:latin typeface="Arial"/>
            </a:endParaRPr>
          </a:p>
        </p:txBody>
      </p:sp>
      <p:sp>
        <p:nvSpPr>
          <p:cNvPr id="12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设备维修注意事项</a:t>
            </a:r>
            <a:endParaRPr lang="en-US" sz="3600" b="0" strike="noStrike" spc="-1">
              <a:solidFill>
                <a:schemeClr val="dk1"/>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设备操作流程与安全规范</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设备操作流程</a:t>
            </a:r>
            <a:endParaRPr lang="en-US" sz="3500" b="0" strike="noStrike" spc="-1">
              <a:solidFill>
                <a:srgbClr val="000000"/>
              </a:solidFill>
              <a:latin typeface="Arial"/>
            </a:endParaRPr>
          </a:p>
        </p:txBody>
      </p:sp>
      <p:sp>
        <p:nvSpPr>
          <p:cNvPr id="130"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进行设备操作时，首先要确保掌握设备操作的步骤和顺序，并做好充分的准备工作。同时，学习设备不同功能的操作方法，熟练掌握各种操作手段，提高操作效率。在操作过程中，要注意事项和常见错误，并及时纠正改进，确保操作的准确性和安全性。</a:t>
            </a:r>
            <a:endParaRPr lang="en-US" sz="25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操作安全规范</a:t>
            </a:r>
            <a:endParaRPr lang="en-US" sz="3600" b="0" strike="noStrike" spc="-1">
              <a:solidFill>
                <a:schemeClr val="dk1"/>
              </a:solidFill>
              <a:latin typeface="Arial"/>
            </a:endParaRPr>
          </a:p>
        </p:txBody>
      </p:sp>
      <p:sp>
        <p:nvSpPr>
          <p:cNvPr id="133"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保障操作人员和设备安全</a:t>
            </a:r>
            <a:endParaRPr lang="en-US" sz="2000" b="0" strike="noStrike" spc="-1">
              <a:solidFill>
                <a:srgbClr val="000000"/>
              </a:solidFill>
              <a:latin typeface="Arial"/>
            </a:endParaRPr>
          </a:p>
        </p:txBody>
      </p:sp>
      <p:sp>
        <p:nvSpPr>
          <p:cNvPr id="134"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遵守安全规范</a:t>
            </a:r>
            <a:endParaRPr lang="en-US" sz="3000" b="0" strike="noStrike" spc="-1">
              <a:solidFill>
                <a:srgbClr val="000000"/>
              </a:solidFill>
              <a:latin typeface="Arial"/>
            </a:endParaRPr>
          </a:p>
        </p:txBody>
      </p:sp>
      <p:sp>
        <p:nvSpPr>
          <p:cNvPr id="135"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36"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提高操作效率和准确性</a:t>
            </a:r>
            <a:endParaRPr lang="en-US" sz="2000" b="0" strike="noStrike" spc="-1">
              <a:solidFill>
                <a:srgbClr val="000000"/>
              </a:solidFill>
              <a:latin typeface="Arial"/>
            </a:endParaRPr>
          </a:p>
        </p:txBody>
      </p:sp>
      <p:sp>
        <p:nvSpPr>
          <p:cNvPr id="137"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建立标准流程</a:t>
            </a:r>
            <a:endParaRPr lang="en-US" sz="3000" b="0" strike="noStrike" spc="-1">
              <a:solidFill>
                <a:srgbClr val="000000"/>
              </a:solidFill>
              <a:latin typeface="Arial"/>
            </a:endParaRPr>
          </a:p>
        </p:txBody>
      </p:sp>
      <p:sp>
        <p:nvSpPr>
          <p:cNvPr id="13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39"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熟悉可能出现的安全隐患</a:t>
            </a:r>
            <a:endParaRPr lang="en-US" sz="2000" b="0" strike="noStrike" spc="-1">
              <a:solidFill>
                <a:srgbClr val="000000"/>
              </a:solidFill>
              <a:latin typeface="Arial"/>
            </a:endParaRPr>
          </a:p>
        </p:txBody>
      </p:sp>
      <p:sp>
        <p:nvSpPr>
          <p:cNvPr id="140"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预防安全隐患</a:t>
            </a:r>
            <a:endParaRPr lang="en-US" sz="3000" b="0" strike="noStrike" spc="-1">
              <a:solidFill>
                <a:srgbClr val="000000"/>
              </a:solidFill>
              <a:latin typeface="Arial"/>
            </a:endParaRPr>
          </a:p>
        </p:txBody>
      </p:sp>
      <p:sp>
        <p:nvSpPr>
          <p:cNvPr id="141"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定期检查</a:t>
            </a:r>
            <a:endParaRPr lang="en-US" sz="2200" b="0" strike="noStrike" spc="-1">
              <a:solidFill>
                <a:srgbClr val="000000"/>
              </a:solidFill>
              <a:latin typeface="Arial"/>
            </a:endParaRPr>
          </a:p>
        </p:txBody>
      </p:sp>
      <p:sp>
        <p:nvSpPr>
          <p:cNvPr id="14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避免设备故障</a:t>
            </a:r>
            <a:endParaRPr lang="en-US" sz="1500" b="0" strike="noStrike" spc="-1">
              <a:solidFill>
                <a:srgbClr val="000000"/>
              </a:solidFill>
              <a:latin typeface="Arial"/>
            </a:endParaRPr>
          </a:p>
        </p:txBody>
      </p:sp>
      <p:sp>
        <p:nvSpPr>
          <p:cNvPr id="14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规范标准</a:t>
            </a:r>
            <a:endParaRPr lang="en-US" sz="2200" b="0" strike="noStrike" spc="-1">
              <a:solidFill>
                <a:srgbClr val="000000"/>
              </a:solidFill>
              <a:latin typeface="Arial"/>
            </a:endParaRPr>
          </a:p>
        </p:txBody>
      </p:sp>
      <p:sp>
        <p:nvSpPr>
          <p:cNvPr id="14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提高维护效果和品质</a:t>
            </a:r>
            <a:endParaRPr lang="en-US" sz="1500" b="0" strike="noStrike" spc="-1">
              <a:solidFill>
                <a:srgbClr val="000000"/>
              </a:solidFill>
              <a:latin typeface="Arial"/>
            </a:endParaRPr>
          </a:p>
        </p:txBody>
      </p:sp>
      <p:sp>
        <p:nvSpPr>
          <p:cNvPr id="14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5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5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设备维护保养</a:t>
            </a:r>
            <a:endParaRPr lang="en-US" sz="3600" b="0" strike="noStrike" spc="-1">
              <a:solidFill>
                <a:schemeClr val="dk1"/>
              </a:solidFill>
              <a:latin typeface="Arial"/>
            </a:endParaRPr>
          </a:p>
        </p:txBody>
      </p:sp>
      <p:sp>
        <p:nvSpPr>
          <p:cNvPr id="15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学习方法</a:t>
            </a:r>
            <a:endParaRPr lang="en-US" sz="2200" b="0" strike="noStrike" spc="-1">
              <a:solidFill>
                <a:srgbClr val="000000"/>
              </a:solidFill>
              <a:latin typeface="Arial"/>
            </a:endParaRPr>
          </a:p>
        </p:txBody>
      </p:sp>
      <p:sp>
        <p:nvSpPr>
          <p:cNvPr id="15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延长使用寿命</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5"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维修技巧与经验分享</a:t>
            </a:r>
            <a:endParaRPr lang="en-US" sz="3600" b="0" strike="noStrike" spc="-1">
              <a:solidFill>
                <a:schemeClr val="dk1"/>
              </a:solidFill>
              <a:latin typeface="Arial"/>
            </a:endParaRPr>
          </a:p>
        </p:txBody>
      </p:sp>
      <p:sp>
        <p:nvSpPr>
          <p:cNvPr id="156"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提高维修效率和质量</a:t>
            </a:r>
            <a:endParaRPr lang="en-US" sz="1500" b="0" strike="noStrike" spc="-1">
              <a:solidFill>
                <a:srgbClr val="000000"/>
              </a:solidFill>
              <a:latin typeface="Arial"/>
            </a:endParaRPr>
          </a:p>
        </p:txBody>
      </p:sp>
      <p:sp>
        <p:nvSpPr>
          <p:cNvPr id="157"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掌握技巧方法</a:t>
            </a:r>
            <a:endParaRPr lang="en-US" sz="2200" b="0" strike="noStrike" spc="-1">
              <a:solidFill>
                <a:srgbClr val="000000"/>
              </a:solidFill>
              <a:latin typeface="Arial"/>
            </a:endParaRPr>
          </a:p>
        </p:txBody>
      </p:sp>
      <p:sp>
        <p:nvSpPr>
          <p:cNvPr id="158"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实用的维修经验和技巧</a:t>
            </a:r>
            <a:endParaRPr lang="en-US" sz="1500" b="0" strike="noStrike" spc="-1">
              <a:solidFill>
                <a:srgbClr val="000000"/>
              </a:solidFill>
              <a:latin typeface="Arial"/>
            </a:endParaRPr>
          </a:p>
        </p:txBody>
      </p:sp>
      <p:sp>
        <p:nvSpPr>
          <p:cNvPr id="159"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分享经验</a:t>
            </a:r>
            <a:endParaRPr lang="en-US" sz="2200" b="0" strike="noStrike" spc="-1">
              <a:solidFill>
                <a:srgbClr val="000000"/>
              </a:solidFill>
              <a:latin typeface="Arial"/>
            </a:endParaRPr>
          </a:p>
        </p:txBody>
      </p:sp>
      <p:sp>
        <p:nvSpPr>
          <p:cNvPr id="160"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促进技术的提升和更新</a:t>
            </a:r>
            <a:endParaRPr lang="en-US" sz="1500" b="0" strike="noStrike" spc="-1">
              <a:solidFill>
                <a:srgbClr val="000000"/>
              </a:solidFill>
              <a:latin typeface="Arial"/>
            </a:endParaRPr>
          </a:p>
        </p:txBody>
      </p:sp>
      <p:sp>
        <p:nvSpPr>
          <p:cNvPr id="161"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交流平台</a:t>
            </a:r>
            <a:endParaRPr lang="en-US" sz="2200" b="0" strike="noStrike" spc="-1">
              <a:solidFill>
                <a:srgbClr val="000000"/>
              </a:solidFill>
              <a:latin typeface="Arial"/>
            </a:endParaRPr>
          </a:p>
        </p:txBody>
      </p:sp>
      <p:sp>
        <p:nvSpPr>
          <p:cNvPr id="162"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3"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设备操作与维护是保障设备正常运行和延长使用寿命的重要环节。维修人员不仅要熟练掌握操作流程和安全规范，还需要不断学习更新的维修技巧，分享经验，提高维修质量，确保设备的稳定性和持久性。持续的维护与保养工作也是必不可少的，要定期检查设备，预防潜在故障，保证设备的正常运行。</a:t>
            </a:r>
            <a:endParaRPr lang="en-US" sz="25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设备维修流程与维护措施</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设备维修流程</a:t>
            </a:r>
            <a:endParaRPr lang="en-US" sz="3500" b="0" strike="noStrike" spc="-1">
              <a:solidFill>
                <a:srgbClr val="000000"/>
              </a:solidFill>
              <a:latin typeface="Arial"/>
            </a:endParaRPr>
          </a:p>
        </p:txBody>
      </p:sp>
      <p:sp>
        <p:nvSpPr>
          <p:cNvPr id="17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设备维修流程包括熟悉维修步骤和准备工作，为应对可能遇到的问题和挑战提前做好准备，以提高维修效率和质量，降低故障率。</a:t>
            </a:r>
            <a:endParaRPr lang="en-US" sz="25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维修安全措施</a:t>
            </a:r>
            <a:endParaRPr lang="en-US" sz="3600" b="0" strike="noStrike" spc="-1">
              <a:solidFill>
                <a:schemeClr val="dk1"/>
              </a:solidFill>
              <a:latin typeface="Arial"/>
            </a:endParaRPr>
          </a:p>
        </p:txBody>
      </p:sp>
      <p:sp>
        <p:nvSpPr>
          <p:cNvPr id="17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保障维修人员和设备安全</a:t>
            </a:r>
            <a:endParaRPr lang="en-US" sz="1500" b="0" strike="noStrike" spc="-1">
              <a:solidFill>
                <a:srgbClr val="000000"/>
              </a:solidFill>
              <a:latin typeface="Arial"/>
            </a:endParaRPr>
          </a:p>
        </p:txBody>
      </p:sp>
      <p:sp>
        <p:nvSpPr>
          <p:cNvPr id="17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遵守安全规范</a:t>
            </a:r>
            <a:endParaRPr lang="en-US" sz="2200" b="0" strike="noStrike" spc="-1">
              <a:solidFill>
                <a:srgbClr val="000000"/>
              </a:solidFill>
              <a:latin typeface="Arial"/>
            </a:endParaRPr>
          </a:p>
        </p:txBody>
      </p:sp>
      <p:sp>
        <p:nvSpPr>
          <p:cNvPr id="17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预防事故和应急处理</a:t>
            </a:r>
            <a:endParaRPr lang="en-US" sz="1500" b="0" strike="noStrike" spc="-1">
              <a:solidFill>
                <a:srgbClr val="000000"/>
              </a:solidFill>
              <a:latin typeface="Arial"/>
            </a:endParaRPr>
          </a:p>
        </p:txBody>
      </p:sp>
      <p:sp>
        <p:nvSpPr>
          <p:cNvPr id="17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注意安全隐患</a:t>
            </a:r>
            <a:endParaRPr lang="en-US" sz="2200" b="0" strike="noStrike" spc="-1">
              <a:solidFill>
                <a:srgbClr val="000000"/>
              </a:solidFill>
              <a:latin typeface="Arial"/>
            </a:endParaRPr>
          </a:p>
        </p:txBody>
      </p:sp>
      <p:sp>
        <p:nvSpPr>
          <p:cNvPr id="17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提高维修作业的安全性</a:t>
            </a:r>
            <a:endParaRPr lang="en-US" sz="1500" b="0" strike="noStrike" spc="-1">
              <a:solidFill>
                <a:srgbClr val="000000"/>
              </a:solidFill>
              <a:latin typeface="Arial"/>
            </a:endParaRPr>
          </a:p>
        </p:txBody>
      </p:sp>
      <p:sp>
        <p:nvSpPr>
          <p:cNvPr id="17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建立安全作业流程</a:t>
            </a:r>
            <a:endParaRPr lang="en-US" sz="2200" b="0" strike="noStrike" spc="-1">
              <a:solidFill>
                <a:srgbClr val="000000"/>
              </a:solidFill>
              <a:latin typeface="Arial"/>
            </a:endParaRPr>
          </a:p>
        </p:txBody>
      </p:sp>
      <p:sp>
        <p:nvSpPr>
          <p:cNvPr id="18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定期检查工作</a:t>
            </a:r>
            <a:endParaRPr lang="en-US" sz="2200" b="0" strike="noStrike" spc="-1">
              <a:solidFill>
                <a:srgbClr val="000000"/>
              </a:solidFill>
              <a:latin typeface="Arial"/>
            </a:endParaRPr>
          </a:p>
        </p:txBody>
      </p:sp>
      <p:sp>
        <p:nvSpPr>
          <p:cNvPr id="18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做好设备定期检查</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减少故障概率</a:t>
            </a:r>
            <a:endParaRPr lang="en-US" sz="1500" b="0" strike="noStrike" spc="-1">
              <a:solidFill>
                <a:srgbClr val="000000"/>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维护流程建立</a:t>
            </a:r>
            <a:endParaRPr lang="en-US" sz="2200" b="0" strike="noStrike" spc="-1">
              <a:solidFill>
                <a:srgbClr val="000000"/>
              </a:solidFill>
              <a:latin typeface="Arial"/>
            </a:endParaRPr>
          </a:p>
        </p:txBody>
      </p:sp>
      <p:sp>
        <p:nvSpPr>
          <p:cNvPr id="18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建立标准流程</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提高维护效果和品质</a:t>
            </a:r>
            <a:endParaRPr lang="en-US" sz="1500" b="0" strike="noStrike" spc="-1">
              <a:solidFill>
                <a:srgbClr val="000000"/>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
        <p:nvSpPr>
          <p:cNvPr id="19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9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设备维护保养</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定期维护方法</a:t>
            </a:r>
            <a:endParaRPr lang="en-US" sz="2200" b="0" strike="noStrike" spc="-1">
              <a:solidFill>
                <a:srgbClr val="000000"/>
              </a:solidFill>
              <a:latin typeface="Arial"/>
            </a:endParaRPr>
          </a:p>
        </p:txBody>
      </p:sp>
      <p:sp>
        <p:nvSpPr>
          <p:cNvPr id="19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学习设备维护保养方法</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延长使用寿命</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https://d.book118.com/185010041014011130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19</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19</vt:i4>
      </vt:variant>
    </vt:vector>
  </HeadingPairs>
  <TitlesOfParts>
    <vt:vector baseType="lpstr" size="27">
      <vt:lpstr>Arial</vt:lpstr>
      <vt:lpstr>Calibri</vt:lpstr>
      <vt:lpstr>微软雅黑</vt:lpstr>
      <vt:lpstr>Times New Roman</vt:lpstr>
      <vt:lpstr>Wingdings</vt:lpstr>
      <vt:lpstr>Symbol</vt:lpstr>
      <vt:lpstr>DejaVu Sans</vt:lpstr>
      <vt:lpstr>Office Theme</vt:lpstr>
      <vt:lpstr>设备操作与维修培训</vt:lpstr>
      <vt:lpstr>目录</vt:lpstr>
      <vt:lpstr>第1章 设备操作与维修培训的维修注意事项</vt:lpstr>
      <vt:lpstr>介绍</vt:lpstr>
      <vt:lpstr>设备操作注意事项</vt:lpstr>
      <vt:lpstr>设备维修注意事项</vt:lpstr>
      <vt:lpstr>设备故障排除</vt:lpstr>
      <vt:lpstr>设备维修注意事项</vt:lpstr>
      <vt:lpstr>第2章 设备操作流程与安全规范</vt:lpstr>
      <vt:lpstr> </vt:lpstr>
      <vt:lpstr>操作安全规范</vt:lpstr>
      <vt:lpstr>设备维护保养</vt:lpstr>
      <vt:lpstr>维修技巧与经验分享</vt:lpstr>
      <vt:lpstr>总结</vt:lpstr>
      <vt:lpstr>第3章 设备维修流程与维护措施</vt:lpstr>
      <vt:lpstr> </vt:lpstr>
      <vt:lpstr>维修安全措施</vt:lpstr>
      <vt:lpstr>设备维护保养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2024-09-29T14:47:56.207</cp:lastPrinted>
  <dcterms:created xsi:type="dcterms:W3CDTF">2024-09-29T06:47:56Z</dcterms:created>
  <dcterms:modified xsi:type="dcterms:W3CDTF">2024-09-29T06:47:58Z</dcterms:modified>
</cp:coreProperties>
</file>