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F40E22-7D96-457F-872F-DDF3BA6F8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63D109-150B-46AD-A2DD-36854900D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849809-D045-45D5-9EEA-824E9DDDA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017E82-DA61-422D-9E0F-8C33FB8DFA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7383E9-E6FD-46EF-8452-55DF68157E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3C04F1-9CA6-4632-B70D-6374BB815B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EDC82B-748E-4B25-AC2E-884E2E3A1D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C31837-BCD7-40B8-9805-20173E9170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6CDE74-9797-413B-BD16-7A87DE17B3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2D79F4-CD1A-4663-AF4F-82B0B01023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A6AC03-EB3F-4311-9931-BD1BF83A89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03032100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56465" y="3402577"/>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3556465" y="3538707"/>
            <a:ext cx="3125471" cy="4248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1950">
              <a:solidFill>
                <a:schemeClr val="accent3">
                  <a:alpha val="100000"/>
                </a:schemeClr>
              </a:solidFill>
              <a:latin typeface="Microsoft Yahei"/>
              <a:ea typeface="Microsoft Yahei"/>
              <a:cs typeface="Microsoft Yahei"/>
            </a:endParaRPr>
          </a:p>
        </p:txBody>
      </p:sp>
      <p:sp>
        <p:nvSpPr>
          <p:cNvPr id="4" name="TextBox 4"/>
          <p:cNvSpPr txBox="1"/>
          <p:nvPr/>
        </p:nvSpPr>
        <p:spPr>
          <a:xfrm>
            <a:off x="912132" y="755795"/>
            <a:ext cx="8414137" cy="228478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5550" b="1">
                <a:solidFill>
                  <a:schemeClr val="accent3">
                    <a:alpha val="100000"/>
                  </a:schemeClr>
                </a:solidFill>
                <a:latin typeface="Microsoft Yahei"/>
                <a:ea typeface="Microsoft Yahei"/>
                <a:cs typeface="Microsoft Yahei"/>
              </a:rPr>
              <a:t>物业管理基本制度与政策</a:t>
            </a:r>
          </a:p>
        </p:txBody>
      </p:sp>
      <p:sp>
        <p:nvSpPr>
          <p:cNvPr id="5" name="AutoShape 5"/>
          <p:cNvSpPr/>
          <p:nvPr/>
        </p:nvSpPr>
        <p:spPr>
          <a:xfrm>
            <a:off x="3556465" y="4303782"/>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3556465" y="4439912"/>
            <a:ext cx="3125471" cy="4248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950">
                <a:solidFill>
                  <a:schemeClr val="accent3">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21895" y="976412"/>
            <a:ext cx="5464151" cy="5483387"/>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物业管理概述</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物业管理基本制度</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物业管理政策</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物业管理法律法规</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物业管理实务操作</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物业管理行业发展趋势与挑战</a:t>
            </a:r>
          </a:p>
        </p:txBody>
      </p:sp>
      <p:sp>
        <p:nvSpPr>
          <p:cNvPr id="3" name="TextBox 3"/>
          <p:cNvSpPr txBox="1"/>
          <p:nvPr/>
        </p:nvSpPr>
        <p:spPr>
          <a:xfrm>
            <a:off x="1149281" y="2019667"/>
            <a:ext cx="3813883" cy="125436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125" b="1">
                <a:solidFill>
                  <a:schemeClr val="accent3">
                    <a:alpha val="100000"/>
                  </a:schemeClr>
                </a:solidFill>
                <a:latin typeface="微软雅黑"/>
                <a:ea typeface="微软雅黑"/>
                <a:cs typeface="微软雅黑"/>
              </a:rPr>
              <a:t>目录</a:t>
            </a:r>
          </a:p>
        </p:txBody>
      </p:sp>
      <p:sp>
        <p:nvSpPr>
          <p:cNvPr id="4" name="TextBox 4"/>
          <p:cNvSpPr txBox="1"/>
          <p:nvPr/>
        </p:nvSpPr>
        <p:spPr>
          <a:xfrm>
            <a:off x="1950369" y="3274028"/>
            <a:ext cx="2211705" cy="720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300">
                <a:solidFill>
                  <a:schemeClr val="accent3">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物业管理概述</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物业管理是指业主通过选聘物业服务企业，由业主和物业服务企业按照物业服务合同约定，对房屋及配套的设施设备和相关场地进行维修、养护、管理，维护物业管理区域内的环境卫生和相关秩序的活动。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物业管理是房地产综合开发的派生物，是房地产市场的消费环节，具有社会化、专业化、市场化的特点。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2185" r="2218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良好的物业管理可以延长物业的使用寿命，使物业保值甚至增值。</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保障房产价值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875" r="7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创造舒适环境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625" r="15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促进社会和谐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物业管理能为业主和使用人创造和保持一个安全、舒适、文明、和谐的居住和工作环境。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物业管理有利于维护社区稳定，促进社会和谐。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物业管理的历史与发展</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起源阶段</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物业管理起源于19世纪60年代的英国，当时由于房屋产权的多样化以及房屋维护问题的突出，催生了专业的物业管理服务。</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发展阶段</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随着房地产市场的快速发展，物业管理行业也逐渐壮大，服务内容不断丰富，服务质量不断提高。</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法规完善</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各国政府逐渐认识到物业管理的重要性，纷纷出台相关法律法规，规范物业管理市场，保障业主和物业服务企业的合法权益。</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智能化趋势</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随着科技的进步，物业管理也逐渐向智能化、信息化方向发展，提高了管理效率和服务质量。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物业管理基本制度</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由物业管理区域内的全体业主组成，代表和维护物业管理区域内全体业主在物业管理活动中的合法权利。</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业主大会的组成</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修改业主公约和业主大会议事规则；选举、更换业主委员会委员，监督业主委员会的工作；选聘、解聘物业管理企业；决定专项维修资金使用、续筹方案，并监督实施；制定、修改物业管理区域内物业共用部位和共用设施设备的使用、公共秩序和环境卫生的维护等方面的规章制度；法律、法规或者业主大会议事规则规定的其他有关物业管理的职责。</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业主大会的职责</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业主大会制度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313" r="24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物业服务企业的资质等级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根据物业服务企业的注册资本、管理人员、专业技术人员和管理业绩等因素，划分为不同资质等级。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物业服务企业的资质管理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物业服务企业应当按照规定申请相应的资质等级，并在资质等级范围内从事物业管理活动。未取得资质证书的企业不得从事物业管理活动。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物业服务企业资质管理制度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业主委员会应当与业主大会选聘的物业服务企业订立书面的物业服务合同。物业服务合同应当对物业管理事项、服务质量、服务费用、双方的权利义务、专项维修资金的管理与使用、物业管理用房、合同期限、违约责任等内容进行约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物业服务合同的签订</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物业服务企业应当按照物业服务合同的约定，提供相应的服务。业主应当根据物业服务合同的约定交纳物业服务费用。业主与物业使用人约定由物业使用人交纳物业服务费用的，从其约定，业主负连带交纳责任。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物业服务合同的履行</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物业服务合同制度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物业服务收费的原则</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物业服务收费应当遵循合理、公开以及费用与服务水平相适应的原则。</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物业服务收费的方式</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物业服务收费可以采取包干制或者酬金制等方式。包干制是指由业主向物业服务企业支付固定物业服务费用，盈余或者亏损均由物业服务企业享有或者承担的物业服务计费方式。酬金制是指在预收的物业服务资金中按约定比例或者约定数额提取酬金支付给物业服务企业，其余全部用于物业服务合同约定的支出，结余或者不足均由业主享有或者承担的物业服务计费方式。</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物业服务收费制度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物业管理政策</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确保房屋产权的合法性和明确性，保障业主权益。</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房屋产权登记制度</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规定房屋的日常维修、养护和翻新等工作的责任和标准，确保房屋保持良好的使用状态。</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房屋维修养护制度</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规范房屋出租行为，保障租赁双方的权益，维护市场秩序。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房屋出租管理政策</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房屋管理政策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125" r="19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设施设备安全检查制度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定期对物业内的设施设备进行安全检查，及时发现和排除安全隐患，确保业主和使用人的安全。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设施设备登记制度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对物业内的设施设备进行详细登记，建立设施设备档案，方便管理和维修。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设施设备维修养护制度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规定设施设备的日常维修、养护和更新等工作的责任和标准，确保设施设备的正常运行。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设施设备管理政策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出入管理制度</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规范物业内的出入管理，确保业主和使用人的安全，防止不法分子进入。</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消防安全制度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制定消防安全管理制度和应急预案，定期开展消防演练和培训，提高业主和使用人的消防安全意识。</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噪音管理制度</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规定物业内的噪音标准和管理措施，减少噪音对业主和使用人的影响，维护良好的居住环境。</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公共秩序维护政策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https://d.book118.com/185030321003011114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2024-09-20T22:51:00.949</cp:lastPrinted>
  <dcterms:created xsi:type="dcterms:W3CDTF">2024-09-20T14:51:00Z</dcterms:created>
  <dcterms:modified xsi:type="dcterms:W3CDTF">2024-09-20T14:51:03Z</dcterms:modified>
</cp:coreProperties>
</file>