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embeddedFontLst>
    <p:embeddedFont>
      <p:font typeface="BWAQLR+MS-UIGothic"/>
      <p:regular r:id="rId17"/>
    </p:embeddedFont>
    <p:embeddedFont>
      <p:font typeface="PAERPC+NCOOUC+ArialMT"/>
      <p:regular r:id="rId18"/>
    </p:embeddedFont>
    <p:embeddedFont>
      <p:font typeface="TOFNJN+CCNBIK+MicrosoftYaHei-Bold"/>
      <p:regular r:id="rId19"/>
    </p:embeddedFont>
    <p:embeddedFont>
      <p:font typeface="WNUFOS+VGORGV+MicrosoftYaHei"/>
      <p:regular r:id="rId20"/>
    </p:embeddedFont>
  </p:embeddedFontLst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font" Target="fonts/font1.fntdata" /><Relationship Id="rId18" Type="http://schemas.openxmlformats.org/officeDocument/2006/relationships/font" Target="fonts/font2.fntdata" /><Relationship Id="rId19" Type="http://schemas.openxmlformats.org/officeDocument/2006/relationships/font" Target="fonts/font3.fntdata" /><Relationship Id="rId2" Type="http://schemas.openxmlformats.org/officeDocument/2006/relationships/slideMaster" Target="slideMasters/slideMaster2.xml" /><Relationship Id="rId20" Type="http://schemas.openxmlformats.org/officeDocument/2006/relationships/font" Target="fonts/font4.fntdata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6E198E-7063-4EF6-A2FD-5E0BA07FA8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72EA6A-ED1F-4A58-A0C7-ADF4AECD40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9CB6AA-6F00-4E0C-B78F-60D8BFEFE7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214F94-7220-4DCB-A8B9-FCE5C4DFAF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DA3AF31-572D-4B95-A170-1CEC5458A8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F3B0938-51DF-43FC-B5D7-B1C2D67575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913F4E1-B477-4355-A267-5DE0306448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9D7D47-379E-481D-8D27-2C9B9359DE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999EF9-BB7B-4B19-9E3C-6D7658D236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9E690E-5FD0-41B0-8BA8-D2CD4D1652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E0314B-D8A0-4641-9A74-0038871E04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85033200012011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740400" y="1954049"/>
            <a:ext cx="6235712" cy="163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3">
                <a:solidFill>
                  <a:srgbClr val="00B6FF"/>
                </a:solidFill>
                <a:latin typeface="BWAQLR+MS-UIGothic"/>
                <a:cs typeface="BWAQLR+MS-UIGothic"/>
              </a:rPr>
              <a:t>洗胃操作</a:t>
            </a:r>
            <a:r>
              <a:rPr sz="5150" spc="25">
                <a:solidFill>
                  <a:srgbClr val="00B6FF"/>
                </a:solidFill>
                <a:latin typeface="SimSun"/>
                <a:cs typeface="SimSun"/>
              </a:rPr>
              <a:t>护</a:t>
            </a:r>
            <a:r>
              <a:rPr sz="5150" spc="25">
                <a:solidFill>
                  <a:srgbClr val="00B6FF"/>
                </a:solidFill>
                <a:latin typeface="BWAQLR+MS-UIGothic"/>
                <a:cs typeface="BWAQLR+MS-UIGothic"/>
              </a:rPr>
              <a:t>理</a:t>
            </a:r>
            <a:r>
              <a:rPr sz="5150" spc="25">
                <a:solidFill>
                  <a:srgbClr val="00B6FF"/>
                </a:solidFill>
                <a:latin typeface="SimSun"/>
                <a:cs typeface="SimSun"/>
              </a:rPr>
              <a:t>课</a:t>
            </a:r>
            <a:r>
              <a:rPr sz="5150">
                <a:solidFill>
                  <a:srgbClr val="00B6FF"/>
                </a:solidFill>
                <a:latin typeface="BWAQLR+MS-UIGothic"/>
                <a:cs typeface="BWAQLR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68620" y="1588960"/>
            <a:ext cx="2490509" cy="7840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PAERPC+NCOOUC+ArialMT"/>
                <a:cs typeface="PAERPC+NCOOUC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BWAQLR+MS-UIGothic"/>
                <a:cs typeface="BWAQLR+MS-UIGothic"/>
              </a:rPr>
              <a:t>洗胃操作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简</a:t>
            </a:r>
            <a:r>
              <a:rPr sz="2400">
                <a:solidFill>
                  <a:srgbClr val="00B6FF"/>
                </a:solidFill>
                <a:latin typeface="BWAQLR+MS-UIGothic"/>
                <a:cs typeface="BWAQLR+MS-UIGothic"/>
              </a:rPr>
              <a:t>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68620" y="2137600"/>
            <a:ext cx="2490509" cy="7840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PAERPC+NCOOUC+ArialMT"/>
                <a:cs typeface="PAERPC+NCOOUC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BWAQLR+MS-UIGothic"/>
                <a:cs typeface="BWAQLR+MS-UIGothic"/>
              </a:rPr>
              <a:t>洗胃操作流程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68620" y="2686240"/>
            <a:ext cx="4439861" cy="18807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PAERPC+NCOOUC+ArialMT"/>
                <a:cs typeface="PAERPC+NCOOUC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BWAQLR+MS-UIGothic"/>
                <a:cs typeface="BWAQLR+MS-UIGothic"/>
              </a:rPr>
              <a:t>洗胃操作中的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护</a:t>
            </a:r>
            <a:r>
              <a:rPr sz="2400">
                <a:solidFill>
                  <a:srgbClr val="00B6FF"/>
                </a:solidFill>
                <a:latin typeface="BWAQLR+MS-UIGothic"/>
                <a:cs typeface="BWAQLR+MS-UIGothic"/>
              </a:rPr>
              <a:t>理要点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PAERPC+NCOOUC+ArialMT"/>
                <a:cs typeface="PAERPC+NCOOUC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BWAQLR+MS-UIGothic"/>
                <a:cs typeface="BWAQLR+MS-UIGothic"/>
              </a:rPr>
              <a:t>洗胃操作中的并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发</a:t>
            </a:r>
            <a:r>
              <a:rPr sz="2400">
                <a:solidFill>
                  <a:srgbClr val="00B6FF"/>
                </a:solidFill>
                <a:latin typeface="BWAQLR+MS-UIGothic"/>
                <a:cs typeface="BWAQLR+MS-UIGothic"/>
              </a:rPr>
              <a:t>症及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处</a:t>
            </a:r>
            <a:r>
              <a:rPr sz="2400">
                <a:solidFill>
                  <a:srgbClr val="00B6FF"/>
                </a:solidFill>
                <a:latin typeface="BWAQLR+MS-UIGothic"/>
                <a:cs typeface="BWAQLR+MS-UIGothic"/>
              </a:rPr>
              <a:t>理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PAERPC+NCOOUC+ArialMT"/>
                <a:cs typeface="PAERPC+NCOOUC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BWAQLR+MS-UIGothic"/>
                <a:cs typeface="BWAQLR+MS-UIGothic"/>
              </a:rPr>
              <a:t>洗胃操作的安全与防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护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97829" y="1856760"/>
            <a:ext cx="1482328" cy="484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66D3FF"/>
                </a:solidFill>
                <a:latin typeface="TOFNJN+CCNBIK+MicrosoftYaHei-Bold"/>
                <a:cs typeface="TOFNJN+CCNBIK+MicrosoftYaHei-Bold"/>
              </a:rPr>
              <a:t>CATALOGUE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638675" y="3559476"/>
            <a:ext cx="3635426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 spc="25">
                <a:solidFill>
                  <a:srgbClr val="00B6FF"/>
                </a:solidFill>
                <a:latin typeface="BWAQLR+MS-UIGothic"/>
                <a:cs typeface="BWAQLR+MS-UIGothic"/>
              </a:rPr>
              <a:t>洗胃操作</a:t>
            </a:r>
            <a:r>
              <a:rPr sz="3800" spc="27">
                <a:solidFill>
                  <a:srgbClr val="00B6FF"/>
                </a:solidFill>
                <a:latin typeface="SimSun"/>
                <a:cs typeface="SimSun"/>
              </a:rPr>
              <a:t>简</a:t>
            </a:r>
            <a:r>
              <a:rPr sz="3800">
                <a:solidFill>
                  <a:srgbClr val="00B6FF"/>
                </a:solidFill>
                <a:latin typeface="BWAQLR+MS-UIGothic"/>
                <a:cs typeface="BWAQLR+MS-UIGothic"/>
              </a:rPr>
              <a:t>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BWAQLR+MS-UIGothic"/>
                <a:cs typeface="BWAQLR+MS-UIGothic"/>
              </a:rPr>
              <a:t>洗胃操作的定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 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09150" y="2074078"/>
            <a:ext cx="1041539" cy="2919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TOFNJN+CCNBIK+MicrosoftYaHei-Bold"/>
                <a:cs typeface="TOFNJN+CCNBIK+MicrosoftYaHei-Bold"/>
              </a:rPr>
              <a:t>01</a:t>
            </a:r>
          </a:p>
          <a:p>
            <a:pPr marL="0" marR="0">
              <a:lnSpc>
                <a:spcPts val="3125"/>
              </a:lnSpc>
              <a:spcBef>
                <a:spcPts val="12284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TOFNJN+CCNBIK+MicrosoftYaHei-Bold"/>
                <a:cs typeface="TOFNJN+CCNBIK+MicrosoftYaHei-Bold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BWAQLR+MS-UIGothic"/>
                <a:cs typeface="BWAQLR+MS-UIGothic"/>
              </a:rPr>
              <a:t>洗胃操作的适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应</a:t>
            </a:r>
            <a:r>
              <a:rPr sz="3000">
                <a:solidFill>
                  <a:srgbClr val="00B6FF"/>
                </a:solidFill>
                <a:latin typeface="BWAQLR+MS-UIGothic"/>
                <a:cs typeface="BWAQLR+MS-UIGothic"/>
              </a:rPr>
              <a:t>症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TOFNJN+CCNBIK+MicrosoftYaHei-Bold"/>
                <a:cs typeface="TOFNJN+CCNBIK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TOFNJN+CCNBIK+MicrosoftYaHei-Bold"/>
                <a:cs typeface="TOFNJN+CCNBIK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TOFNJN+CCNBIK+MicrosoftYaHei-Bold"/>
                <a:cs typeface="TOFNJN+CCNBIK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40665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B6FF"/>
                </a:solidFill>
                <a:latin typeface="SimSun"/>
                <a:cs typeface="SimSun"/>
              </a:rPr>
              <a:t>药</a:t>
            </a:r>
            <a:r>
              <a:rPr sz="2000" spc="25">
                <a:solidFill>
                  <a:srgbClr val="00B6FF"/>
                </a:solidFill>
                <a:latin typeface="BWAQLR+MS-UIGothic"/>
                <a:cs typeface="BWAQLR+MS-UIGothic"/>
              </a:rPr>
              <a:t>物</a:t>
            </a:r>
            <a:r>
              <a:rPr sz="2000" spc="25">
                <a:solidFill>
                  <a:srgbClr val="00B6FF"/>
                </a:solidFill>
                <a:latin typeface="SimSun"/>
                <a:cs typeface="SimSun"/>
              </a:rPr>
              <a:t>过</a:t>
            </a:r>
            <a:r>
              <a:rPr sz="2000">
                <a:solidFill>
                  <a:srgbClr val="00B6FF"/>
                </a:solidFill>
                <a:latin typeface="BWAQLR+MS-UIGothic"/>
                <a:cs typeface="BWAQLR+MS-UIGothic"/>
              </a:rPr>
              <a:t>量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B6FF"/>
                </a:solidFill>
                <a:latin typeface="BWAQLR+MS-UIGothic"/>
                <a:cs typeface="BWAQLR+MS-UIGothic"/>
              </a:rPr>
              <a:t>食物中毒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B6FF"/>
                </a:solidFill>
                <a:latin typeface="BWAQLR+MS-UIGothic"/>
                <a:cs typeface="BWAQLR+MS-UIGothic"/>
              </a:rPr>
              <a:t>酒精中毒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BWAQLR+MS-UIGothic"/>
                <a:cs typeface="BWAQLR+MS-UIGothic"/>
              </a:rPr>
              <a:t>洗胃操作的禁忌症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50364" y="1709959"/>
            <a:ext cx="2435098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严</a:t>
            </a:r>
            <a:r>
              <a:rPr sz="2000" spc="25">
                <a:solidFill>
                  <a:srgbClr val="FFFDFD"/>
                </a:solidFill>
                <a:latin typeface="BWAQLR+MS-UIGothic"/>
                <a:cs typeface="BWAQLR+MS-UIGothic"/>
              </a:rPr>
              <a:t>重食管静脉曲</a:t>
            </a:r>
            <a:r>
              <a:rPr sz="2000">
                <a:solidFill>
                  <a:srgbClr val="FFFDFD"/>
                </a:solidFill>
                <a:latin typeface="SimSun"/>
                <a:cs typeface="SimSun"/>
              </a:rPr>
              <a:t>张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826500" y="1709959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DFD"/>
                </a:solidFill>
                <a:latin typeface="BWAQLR+MS-UIGothic"/>
                <a:cs typeface="BWAQLR+MS-UIGothic"/>
              </a:rPr>
              <a:t>胃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肠</a:t>
            </a:r>
            <a:r>
              <a:rPr sz="2000" spc="25">
                <a:solidFill>
                  <a:srgbClr val="FFFDFD"/>
                </a:solidFill>
                <a:latin typeface="BWAQLR+MS-UIGothic"/>
                <a:cs typeface="BWAQLR+MS-UIGothic"/>
              </a:rPr>
              <a:t>道梗阻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09675" y="2624192"/>
            <a:ext cx="3431604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FFFDFD"/>
                </a:solidFill>
                <a:latin typeface="BWAQLR+MS-UIGothic"/>
                <a:cs typeface="BWAQLR+MS-UIGothic"/>
              </a:rPr>
              <a:t>于食管静脉曲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张</a:t>
            </a:r>
            <a:r>
              <a:rPr sz="1500">
                <a:solidFill>
                  <a:srgbClr val="FFFDFD"/>
                </a:solidFill>
                <a:latin typeface="BWAQLR+MS-UIGothic"/>
                <a:cs typeface="BWAQLR+MS-UIGothic"/>
              </a:rPr>
              <a:t>患者，洗胃可能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导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BWAQLR+MS-UIGothic"/>
                <a:cs typeface="BWAQLR+MS-UIGothic"/>
              </a:rPr>
              <a:t>致曲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张</a:t>
            </a:r>
            <a:r>
              <a:rPr sz="1500">
                <a:solidFill>
                  <a:srgbClr val="FFFDFD"/>
                </a:solidFill>
                <a:latin typeface="BWAQLR+MS-UIGothic"/>
                <a:cs typeface="BWAQLR+MS-UIGothic"/>
              </a:rPr>
              <a:t>血管破裂出血。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999730" y="2624192"/>
            <a:ext cx="3431604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FFFDFD"/>
                </a:solidFill>
                <a:latin typeface="BWAQLR+MS-UIGothic"/>
                <a:cs typeface="BWAQLR+MS-UIGothic"/>
              </a:rPr>
              <a:t>于胃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肠</a:t>
            </a:r>
            <a:r>
              <a:rPr sz="1500">
                <a:solidFill>
                  <a:srgbClr val="FFFDFD"/>
                </a:solidFill>
                <a:latin typeface="BWAQLR+MS-UIGothic"/>
                <a:cs typeface="BWAQLR+MS-UIGothic"/>
              </a:rPr>
              <a:t>道梗阻患者，洗胃可能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FFFDFD"/>
                </a:solidFill>
                <a:latin typeface="BWAQLR+MS-UIGothic"/>
                <a:cs typeface="BWAQLR+MS-UIGothic"/>
              </a:rPr>
              <a:t>致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BWAQLR+MS-UIGothic"/>
                <a:cs typeface="BWAQLR+MS-UIGothic"/>
              </a:rPr>
              <a:t>梗阻加重或引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FFFDFD"/>
                </a:solidFill>
                <a:latin typeface="BWAQLR+MS-UIGothic"/>
                <a:cs typeface="BWAQLR+MS-UIGothic"/>
              </a:rPr>
              <a:t>穿孔等并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FFFDFD"/>
                </a:solidFill>
                <a:latin typeface="BWAQLR+MS-UIGothic"/>
                <a:cs typeface="BWAQLR+MS-UIGothic"/>
              </a:rPr>
              <a:t>症。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8534" y="3853719"/>
            <a:ext cx="2953715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严</a:t>
            </a:r>
            <a:r>
              <a:rPr sz="2000" spc="25">
                <a:solidFill>
                  <a:srgbClr val="FFFDFD"/>
                </a:solidFill>
                <a:latin typeface="BWAQLR+MS-UIGothic"/>
                <a:cs typeface="BWAQLR+MS-UIGothic"/>
              </a:rPr>
              <a:t>重心</a:t>
            </a: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脏</a:t>
            </a:r>
            <a:r>
              <a:rPr sz="2000" spc="25">
                <a:solidFill>
                  <a:srgbClr val="FFFDFD"/>
                </a:solidFill>
                <a:latin typeface="BWAQLR+MS-UIGothic"/>
                <a:cs typeface="BWAQLR+MS-UIGothic"/>
              </a:rPr>
              <a:t>病或肺部疾病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604384" y="4768588"/>
            <a:ext cx="3431604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FFFDFD"/>
                </a:solidFill>
                <a:latin typeface="BWAQLR+MS-UIGothic"/>
                <a:cs typeface="BWAQLR+MS-UIGothic"/>
              </a:rPr>
              <a:t>于心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脏</a:t>
            </a:r>
            <a:r>
              <a:rPr sz="1500">
                <a:solidFill>
                  <a:srgbClr val="FFFDFD"/>
                </a:solidFill>
                <a:latin typeface="BWAQLR+MS-UIGothic"/>
                <a:cs typeface="BWAQLR+MS-UIGothic"/>
              </a:rPr>
              <a:t>病或肺部疾病患者，洗胃可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BWAQLR+MS-UIGothic"/>
                <a:cs typeface="BWAQLR+MS-UIGothic"/>
              </a:rPr>
              <a:t>能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FFFDFD"/>
                </a:solidFill>
                <a:latin typeface="BWAQLR+MS-UIGothic"/>
                <a:cs typeface="BWAQLR+MS-UIGothic"/>
              </a:rPr>
              <a:t>致病情加重。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97829" y="1856760"/>
            <a:ext cx="1482328" cy="484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66D3FF"/>
                </a:solidFill>
                <a:latin typeface="TOFNJN+CCNBIK+MicrosoftYaHei-Bold"/>
                <a:cs typeface="TOFNJN+CCNBIK+MicrosoftYaHei-Bold"/>
              </a:rPr>
              <a:t>CATALOGUE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638675" y="3559476"/>
            <a:ext cx="3635426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 spc="25">
                <a:solidFill>
                  <a:srgbClr val="00B6FF"/>
                </a:solidFill>
                <a:latin typeface="BWAQLR+MS-UIGothic"/>
                <a:cs typeface="BWAQLR+MS-UIGothic"/>
              </a:rPr>
              <a:t>洗胃操作流程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BWAQLR+MS-UIGothic"/>
                <a:cs typeface="BWAQLR+MS-UIGothic"/>
              </a:rPr>
              <a:t>准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备阶</a:t>
            </a:r>
            <a:r>
              <a:rPr sz="3000">
                <a:solidFill>
                  <a:srgbClr val="00B6FF"/>
                </a:solidFill>
                <a:latin typeface="BWAQLR+MS-UIGothic"/>
                <a:cs typeface="BWAQLR+MS-UIGothic"/>
              </a:rPr>
              <a:t>段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53185" y="382504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评</a:t>
            </a:r>
            <a:r>
              <a:rPr sz="2300" spc="25">
                <a:solidFill>
                  <a:srgbClr val="00B6FF"/>
                </a:solidFill>
                <a:latin typeface="BWAQLR+MS-UIGothic"/>
                <a:cs typeface="BWAQLR+MS-UIGothic"/>
              </a:rPr>
              <a:t>估病情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57420" y="382504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BWAQLR+MS-UIGothic"/>
                <a:cs typeface="BWAQLR+MS-UIGothic"/>
              </a:rPr>
              <a:t>准</a:t>
            </a: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备</a:t>
            </a:r>
            <a:r>
              <a:rPr sz="2300" spc="25">
                <a:solidFill>
                  <a:srgbClr val="00B6FF"/>
                </a:solidFill>
                <a:latin typeface="BWAQLR+MS-UIGothic"/>
                <a:cs typeface="BWAQLR+MS-UIGothic"/>
              </a:rPr>
              <a:t>物品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27719" y="382504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BWAQLR+MS-UIGothic"/>
                <a:cs typeface="BWAQLR+MS-UIGothic"/>
              </a:rPr>
              <a:t>安置患者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BWAQLR+MS-UIGothic"/>
                <a:cs typeface="BWAQLR+MS-UIGothic"/>
              </a:rPr>
              <a:t>操作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阶</a:t>
            </a:r>
            <a:r>
              <a:rPr sz="3000">
                <a:solidFill>
                  <a:srgbClr val="00B6FF"/>
                </a:solidFill>
                <a:latin typeface="BWAQLR+MS-UIGothic"/>
                <a:cs typeface="BWAQLR+MS-UIGothic"/>
              </a:rPr>
              <a:t>段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14894" y="154412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BWAQLR+MS-UIGothic"/>
                <a:cs typeface="BWAQLR+MS-UIGothic"/>
              </a:rPr>
              <a:t>开始洗胃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317114" y="2257226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BWAQLR+MS-UIGothic"/>
                <a:cs typeface="BWAQLR+MS-UIGothic"/>
              </a:rPr>
              <a:t>插胃管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735694" y="4350186"/>
            <a:ext cx="250183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BWAQLR+MS-UIGothic"/>
                <a:cs typeface="BWAQLR+MS-UIGothic"/>
              </a:rPr>
              <a:t>洗胃</a:t>
            </a: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过</a:t>
            </a:r>
            <a:r>
              <a:rPr sz="2300" spc="23">
                <a:solidFill>
                  <a:srgbClr val="00B6FF"/>
                </a:solidFill>
                <a:latin typeface="BWAQLR+MS-UIGothic"/>
                <a:cs typeface="BWAQLR+MS-UIGothic"/>
              </a:rPr>
              <a:t>程中</a:t>
            </a: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护</a:t>
            </a:r>
            <a:r>
              <a:rPr sz="2300">
                <a:solidFill>
                  <a:srgbClr val="00B6FF"/>
                </a:solidFill>
                <a:latin typeface="BWAQLR+MS-UIGothic"/>
                <a:cs typeface="BWAQLR+MS-UIGothic"/>
              </a:rPr>
              <a:t>理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结</a:t>
            </a:r>
            <a:r>
              <a:rPr sz="3000">
                <a:solidFill>
                  <a:srgbClr val="00B6FF"/>
                </a:solidFill>
                <a:latin typeface="BWAQLR+MS-UIGothic"/>
                <a:cs typeface="BWAQLR+MS-UIGothic"/>
              </a:rPr>
              <a:t>束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阶</a:t>
            </a:r>
            <a:r>
              <a:rPr sz="3000">
                <a:solidFill>
                  <a:srgbClr val="00B6FF"/>
                </a:solidFill>
                <a:latin typeface="BWAQLR+MS-UIGothic"/>
                <a:cs typeface="BWAQLR+MS-UIGothic"/>
              </a:rPr>
              <a:t>段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06575" y="34104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B6FF"/>
                </a:solidFill>
                <a:latin typeface="BWAQLR+MS-UIGothic"/>
                <a:cs typeface="BWAQLR+MS-UIGothic"/>
              </a:rPr>
              <a:t>拔出胃管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581650" y="34104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B6FF"/>
                </a:solidFill>
                <a:latin typeface="BWAQLR+MS-UIGothic"/>
                <a:cs typeface="BWAQLR+MS-UIGothic"/>
              </a:rPr>
              <a:t>整理物品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218930" y="3410489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B6FF"/>
                </a:solidFill>
                <a:latin typeface="SimSun"/>
                <a:cs typeface="SimSun"/>
              </a:rPr>
              <a:t>观</a:t>
            </a:r>
            <a:r>
              <a:rPr sz="2000" spc="25">
                <a:solidFill>
                  <a:srgbClr val="00B6FF"/>
                </a:solidFill>
                <a:latin typeface="BWAQLR+MS-UIGothic"/>
                <a:cs typeface="BWAQLR+MS-UIGothic"/>
              </a:rPr>
              <a:t>察与</a:t>
            </a:r>
            <a:r>
              <a:rPr sz="2000" spc="23">
                <a:solidFill>
                  <a:srgbClr val="00B6FF"/>
                </a:solidFill>
                <a:latin typeface="SimSun"/>
                <a:cs typeface="SimSun"/>
              </a:rPr>
              <a:t>记录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7425" y="4031988"/>
            <a:ext cx="2919858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BWAQLR+MS-UIGothic"/>
                <a:cs typeface="BWAQLR+MS-UIGothic"/>
              </a:rPr>
              <a:t>完成洗胃后，将胃管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轻轻</a:t>
            </a:r>
            <a:r>
              <a:rPr sz="1500">
                <a:solidFill>
                  <a:srgbClr val="FFFFFF"/>
                </a:solidFill>
                <a:latin typeface="BWAQLR+MS-UIGothic"/>
                <a:cs typeface="BWAQLR+MS-UIGothic"/>
              </a:rPr>
              <a:t>拔出，</a:t>
            </a:r>
          </a:p>
          <a:p>
            <a:pPr marL="38100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BWAQLR+MS-UIGothic"/>
                <a:cs typeface="BWAQLR+MS-UIGothic"/>
              </a:rPr>
              <a:t>清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洁</a:t>
            </a:r>
            <a:r>
              <a:rPr sz="1500">
                <a:solidFill>
                  <a:srgbClr val="FFFFFF"/>
                </a:solidFill>
                <a:latin typeface="BWAQLR+MS-UIGothic"/>
                <a:cs typeface="BWAQLR+MS-UIGothic"/>
              </a:rPr>
              <a:t>患者面部及口腔。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62500" y="4031988"/>
            <a:ext cx="2993454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BWAQLR+MS-UIGothic"/>
                <a:cs typeface="BWAQLR+MS-UIGothic"/>
              </a:rPr>
              <a:t>清洗并消毒所用物品，整理并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归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528050" y="4031988"/>
            <a:ext cx="2993454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观</a:t>
            </a:r>
            <a:r>
              <a:rPr sz="1500">
                <a:solidFill>
                  <a:srgbClr val="FFFFFF"/>
                </a:solidFill>
                <a:latin typeface="BWAQLR+MS-UIGothic"/>
                <a:cs typeface="BWAQLR+MS-UIGothic"/>
              </a:rPr>
              <a:t>察患者情况，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记录</a:t>
            </a:r>
            <a:r>
              <a:rPr sz="1500">
                <a:solidFill>
                  <a:srgbClr val="FFFFFF"/>
                </a:solidFill>
                <a:latin typeface="BWAQLR+MS-UIGothic"/>
                <a:cs typeface="BWAQLR+MS-UIGothic"/>
              </a:rPr>
              <a:t>洗胃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FFFFFF"/>
                </a:solidFill>
                <a:latin typeface="BWAQLR+MS-UIGothic"/>
                <a:cs typeface="BWAQLR+MS-UIGothic"/>
              </a:rPr>
              <a:t>程及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结</a:t>
            </a:r>
            <a:r>
              <a:rPr sz="1500">
                <a:solidFill>
                  <a:srgbClr val="FFFFFF"/>
                </a:solidFill>
                <a:latin typeface="BWAQLR+MS-UIGothic"/>
                <a:cs typeface="BWAQLR+MS-UIGothic"/>
              </a:rPr>
              <a:t>果，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评</a:t>
            </a:r>
            <a:r>
              <a:rPr sz="1500">
                <a:solidFill>
                  <a:srgbClr val="FFFFFF"/>
                </a:solidFill>
                <a:latin typeface="BWAQLR+MS-UIGothic"/>
                <a:cs typeface="BWAQLR+MS-UIGothic"/>
              </a:rPr>
              <a:t>估患者情况，提出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护</a:t>
            </a:r>
            <a:r>
              <a:rPr sz="1500">
                <a:solidFill>
                  <a:srgbClr val="FFFFFF"/>
                </a:solidFill>
                <a:latin typeface="BWAQLR+MS-UIGothic"/>
                <a:cs typeface="BWAQLR+MS-UIGothic"/>
              </a:rPr>
              <a:t>理</a:t>
            </a:r>
          </a:p>
          <a:p>
            <a:pPr marL="104775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BWAQLR+MS-UIGothic"/>
                <a:cs typeface="BWAQLR+MS-UIGothic"/>
              </a:rPr>
              <a:t>建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议</a:t>
            </a:r>
            <a:r>
              <a:rPr sz="1500">
                <a:solidFill>
                  <a:srgbClr val="FFFFFF"/>
                </a:solidFill>
                <a:latin typeface="BWAQLR+MS-UIGothic"/>
                <a:cs typeface="BWAQLR+MS-UIGothic"/>
              </a:rPr>
              <a:t>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905500" y="4306308"/>
            <a:ext cx="6027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BWAQLR+MS-UIGothic"/>
                <a:cs typeface="BWAQLR+MS-UIGothic"/>
              </a:rPr>
              <a:t>位。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97829" y="1856760"/>
            <a:ext cx="1482328" cy="484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66D3FF"/>
                </a:solidFill>
                <a:latin typeface="TOFNJN+CCNBIK+MicrosoftYaHei-Bold"/>
                <a:cs typeface="TOFNJN+CCNBIK+MicrosoftYaHei-Bold"/>
              </a:rPr>
              <a:t>CATALOGUE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667125" y="3559476"/>
            <a:ext cx="5582643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 spc="25">
                <a:solidFill>
                  <a:srgbClr val="00B6FF"/>
                </a:solidFill>
                <a:latin typeface="BWAQLR+MS-UIGothic"/>
                <a:cs typeface="BWAQLR+MS-UIGothic"/>
              </a:rPr>
              <a:t>洗胃操作中的</a:t>
            </a:r>
            <a:r>
              <a:rPr sz="3800" spc="27">
                <a:solidFill>
                  <a:srgbClr val="00B6FF"/>
                </a:solidFill>
                <a:latin typeface="SimSun"/>
                <a:cs typeface="SimSun"/>
              </a:rPr>
              <a:t>护</a:t>
            </a:r>
            <a:r>
              <a:rPr sz="3800" spc="25">
                <a:solidFill>
                  <a:srgbClr val="00B6FF"/>
                </a:solidFill>
                <a:latin typeface="BWAQLR+MS-UIGothic"/>
                <a:cs typeface="BWAQLR+MS-UIGothic"/>
              </a:rPr>
              <a:t>理要点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BWAQLR+MS-UIGothic"/>
                <a:cs typeface="BWAQLR+MS-UIGothic"/>
              </a:rPr>
              <a:t>患者体位的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护</a:t>
            </a:r>
            <a:r>
              <a:rPr sz="3000">
                <a:solidFill>
                  <a:srgbClr val="00B6FF"/>
                </a:solidFill>
                <a:latin typeface="BWAQLR+MS-UIGothic"/>
                <a:cs typeface="BWAQLR+MS-UIGothic"/>
              </a:rPr>
              <a:t>理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544050" y="2004055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BWAQLR+MS-UIGothic"/>
                <a:cs typeface="BWAQLR+MS-UIGothic"/>
              </a:rPr>
              <a:t>患者体位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544050" y="4147815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BWAQLR+MS-UIGothic"/>
                <a:cs typeface="BWAQLR+MS-UIGothic"/>
              </a:rPr>
              <a:t>床</a:t>
            </a: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头摇</a:t>
            </a:r>
            <a:r>
              <a:rPr sz="1550">
                <a:solidFill>
                  <a:srgbClr val="00B6FF"/>
                </a:solidFill>
                <a:latin typeface="BWAQLR+MS-UIGothic"/>
                <a:cs typeface="BWAQLR+MS-UIGothic"/>
              </a:rPr>
              <a:t>高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https://d.book118.com/185033200012011102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1">
      <vt:lpstr>Arial</vt:lpstr>
      <vt:lpstr>Calibri</vt:lpstr>
      <vt:lpstr>BWAQLR+MS-UIGothic</vt:lpstr>
      <vt:lpstr>SimSun</vt:lpstr>
      <vt:lpstr>PAERPC+NCOOUC+ArialMT</vt:lpstr>
      <vt:lpstr>Times New Roman</vt:lpstr>
      <vt:lpstr>TOFNJN+CCNBIK+MicrosoftYaHei-Bold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2024-09-10T19:15:26.317</cp:lastPrinted>
  <dcterms:created xsi:type="dcterms:W3CDTF">2024-09-10T11:15:26Z</dcterms:created>
  <dcterms:modified xsi:type="dcterms:W3CDTF">2024-09-10T11:15:27Z</dcterms:modified>
</cp:coreProperties>
</file>