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AWGDHU+MS-UIGothic"/>
      <p:regular r:id="rId18"/>
    </p:embeddedFont>
    <p:embeddedFont>
      <p:font typeface="JDQHDP+EBLPQT+MicrosoftYaHei-Bold"/>
      <p:regular r:id="rId19"/>
    </p:embeddedFont>
    <p:embeddedFont>
      <p:font typeface="GWINVF+INISQO+ArialMT"/>
      <p:regular r:id="rId20"/>
    </p:embeddedFont>
    <p:embeddedFont>
      <p:font typeface="NOWABU+BINSLA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DD3AD-2F6B-48D8-9B83-ABC804A17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8D7EB-4EA9-4A97-8888-F97E6C8A2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97858-920E-4E1C-90B4-AC4DDAF57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F3DA89-2A9C-44CE-9100-32344484F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7F7D66-B362-4A7D-B667-A74356B64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77921A-6721-49EF-A33C-A4B56EE9C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1A900F-12AE-4266-B564-25BFADC2C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86267A-B4AE-4D61-B087-48EC55DBB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FE484-FA95-4F01-A7E7-144690BF7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C1902-7DA8-4D6A-8383-993673393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7D487-C9E3-4BDA-9DC4-A84865BFC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041133012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2463085"/>
            <a:ext cx="72009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桥</a:t>
            </a:r>
            <a:r>
              <a:rPr sz="5400">
                <a:solidFill>
                  <a:srgbClr val="000000"/>
                </a:solidFill>
                <a:latin typeface="AWGDHU+MS-UIGothic"/>
                <a:cs typeface="AWGDHU+MS-UIGothic"/>
              </a:rPr>
              <a:t>本氏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5400">
                <a:solidFill>
                  <a:srgbClr val="000000"/>
                </a:solidFill>
                <a:latin typeface="AWGDHU+MS-UIGothic"/>
                <a:cs typeface="AWGDHU+MS-UIGothic"/>
              </a:rPr>
              <a:t>病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5400">
                <a:solidFill>
                  <a:srgbClr val="000000"/>
                </a:solidFill>
                <a:latin typeface="AWGDHU+MS-UIGothic"/>
                <a:cs typeface="AWGDHU+MS-UIGothic"/>
              </a:rPr>
              <a:t>理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AWGDHU+MS-UIGothic"/>
                <a:cs typeface="AWGDHU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AWGDHU+MS-UIGothic"/>
                <a:cs typeface="AWGDHU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JDQHDP+EBLPQT+MicrosoftYaHei-Bold"/>
                <a:cs typeface="JDQHDP+EBLPQT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72869" y="2463355"/>
            <a:ext cx="2795196" cy="175798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GWINVF+INISQO+ArialMT"/>
                <a:cs typeface="GWINVF+INISQ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桥</a:t>
            </a:r>
            <a:r>
              <a:rPr sz="2400">
                <a:solidFill>
                  <a:srgbClr val="000000"/>
                </a:solidFill>
                <a:latin typeface="AWGDHU+MS-UIGothic"/>
                <a:cs typeface="AWGDHU+MS-UIGothic"/>
              </a:rPr>
              <a:t>本氏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2400">
                <a:solidFill>
                  <a:srgbClr val="000000"/>
                </a:solidFill>
                <a:latin typeface="AWGDHU+MS-UIGothic"/>
                <a:cs typeface="AWGDHU+MS-UIGothic"/>
              </a:rPr>
              <a:t>病概述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GWINVF+INISQO+ArialMT"/>
                <a:cs typeface="GWINVF+INISQ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0000"/>
                </a:solidFill>
                <a:latin typeface="AWGDHU+MS-UIGothic"/>
                <a:cs typeface="AWGDHU+MS-UIGothic"/>
              </a:rPr>
              <a:t>理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000000"/>
                </a:solidFill>
                <a:latin typeface="AWGDHU+MS-UIGothic"/>
                <a:cs typeface="AWGDHU+MS-UIGothic"/>
              </a:rPr>
              <a:t>估与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000000"/>
                </a:solidFill>
                <a:latin typeface="AWGDHU+MS-UIGothic"/>
                <a:cs typeface="AWGDHU+MS-UIGothic"/>
              </a:rPr>
              <a:t>划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GWINVF+INISQO+ArialMT"/>
                <a:cs typeface="GWINVF+INISQ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AWGDHU+MS-UIGothic"/>
                <a:cs typeface="AWGDHU+MS-UIGothic"/>
              </a:rPr>
              <a:t>日常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0000"/>
                </a:solidFill>
                <a:latin typeface="AWGDHU+MS-UIGothic"/>
                <a:cs typeface="AWGDHU+MS-UIGothic"/>
              </a:rPr>
              <a:t>理措施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JDQHDP+EBLPQT+MicrosoftYaHei-Bold"/>
                <a:cs typeface="JDQHDP+EBLPQT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桥</a:t>
            </a:r>
            <a:r>
              <a:rPr sz="4500">
                <a:solidFill>
                  <a:srgbClr val="000000"/>
                </a:solidFill>
                <a:latin typeface="AWGDHU+MS-UIGothic"/>
                <a:cs typeface="AWGDHU+MS-UIGothic"/>
              </a:rPr>
              <a:t>本氏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4500">
                <a:solidFill>
                  <a:srgbClr val="000000"/>
                </a:solidFill>
                <a:latin typeface="AWGDHU+MS-UIGothic"/>
                <a:cs typeface="AWGDHU+MS-UIGothic"/>
              </a:rPr>
              <a:t>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AWGDHU+MS-UIGothic"/>
                <a:cs typeface="AWGDHU+MS-UIGothic"/>
              </a:rPr>
              <a:t>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045FD"/>
                </a:solidFill>
                <a:latin typeface="AWGDHU+MS-UIGothic"/>
                <a:cs typeface="AWGDHU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AWGDHU+MS-UIGothic"/>
                <a:cs typeface="AWGDHU+MS-UIGothic"/>
              </a:rPr>
              <a:t>定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2261746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桥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本氏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病（</a:t>
            </a:r>
            <a:r>
              <a:rPr sz="1350">
                <a:solidFill>
                  <a:srgbClr val="000000"/>
                </a:solidFill>
                <a:latin typeface="NOWABU+BINSLA+MicrosoftYaHei"/>
                <a:cs typeface="NOWABU+BINSLA+MicrosoftYaHei"/>
              </a:rPr>
              <a:t>Hashimoto's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5319" y="226870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OWABU+BINSLA+MicrosoftYaHei"/>
                <a:cs typeface="NOWABU+BINSLA+MicrosoftYaHei"/>
              </a:rPr>
              <a:t>Encephalopathy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）是一种与自身免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疫性甲状腺炎相关的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部疾病，也称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甲状腺相关性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病。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AWGDHU+MS-UIGothic"/>
                <a:cs typeface="AWGDHU+MS-UIGothic"/>
              </a:rPr>
              <a:t>特点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FFFFFF"/>
                </a:solidFill>
                <a:latin typeface="AWGDHU+MS-UIGothic"/>
                <a:cs typeface="AWGDHU+MS-UIGothic"/>
              </a:rPr>
              <a:t>病通常在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桥</a:t>
            </a:r>
            <a:r>
              <a:rPr sz="1350">
                <a:solidFill>
                  <a:srgbClr val="FFFFFF"/>
                </a:solidFill>
                <a:latin typeface="AWGDHU+MS-UIGothic"/>
                <a:cs typeface="AWGDHU+MS-UIGothic"/>
              </a:rPr>
              <a:t>本氏甲状腺炎的基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FFFFFF"/>
                </a:solidFill>
                <a:latin typeface="AWGDHU+MS-UIGothic"/>
                <a:cs typeface="AWGDHU+MS-UIGothic"/>
              </a:rPr>
              <a:t>上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AWGDHU+MS-UIGothic"/>
                <a:cs typeface="AWGDHU+MS-UIGothic"/>
              </a:rPr>
              <a:t>生，表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现为亚</a:t>
            </a:r>
            <a:r>
              <a:rPr sz="1350">
                <a:solidFill>
                  <a:srgbClr val="FFFFFF"/>
                </a:solidFill>
                <a:latin typeface="AWGDHU+MS-UIGothic"/>
                <a:cs typeface="AWGDHU+MS-UIGothic"/>
              </a:rPr>
              <a:t>急性或慢性的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FFFFFF"/>
                </a:solidFill>
                <a:latin typeface="AWGDHU+MS-UIGothic"/>
                <a:cs typeface="AWGDHU+MS-UIGothic"/>
              </a:rPr>
              <a:t>功能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WGDHU+MS-UIGothic"/>
                <a:cs typeface="AWGDHU+MS-UIGothic"/>
              </a:rPr>
              <a:t>紊乱，可能出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现记忆</a:t>
            </a:r>
            <a:r>
              <a:rPr sz="1350">
                <a:solidFill>
                  <a:srgbClr val="FFFFFF"/>
                </a:solidFill>
                <a:latin typeface="AWGDHU+MS-UIGothic"/>
                <a:cs typeface="AWGDHU+MS-UIGothic"/>
              </a:rPr>
              <a:t>力减退、反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钝</a:t>
            </a:r>
            <a:r>
              <a:rPr sz="1350">
                <a:solidFill>
                  <a:srgbClr val="FFFFFF"/>
                </a:solidFill>
                <a:latin typeface="AWGDHU+MS-UIGothic"/>
                <a:cs typeface="AWGDHU+MS-UIGothic"/>
              </a:rPr>
              <a:t>、抑郁、焦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FFFFFF"/>
                </a:solidFill>
                <a:latin typeface="AWGDHU+MS-UIGothic"/>
                <a:cs typeface="AWGDHU+MS-UIGothic"/>
              </a:rPr>
              <a:t>等症状。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AWGDHU+MS-UIGothic"/>
                <a:cs typeface="AWGDHU+MS-UIGothic"/>
              </a:rPr>
              <a:t>病因与病理机制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AWGDHU+MS-UIGothic"/>
                <a:cs typeface="AWGDHU+MS-UIGothic"/>
              </a:rPr>
              <a:t>病因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桥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本氏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病的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病与自身免疫性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甲状腺炎密切相关，患者体内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生的抗甲状腺抗体可能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对脑组织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生攻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，引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炎症反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AWGDHU+MS-UIGothic"/>
                <a:cs typeface="AWGDHU+MS-UIGothic"/>
              </a:rPr>
              <a:t>病理机制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抗甲状腺抗体与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脑组织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中的神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元、神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质细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胞或其膜成分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生交叉反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部炎症和神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元功能障碍。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3045FD"/>
                </a:solidFill>
                <a:latin typeface="AWGDHU+MS-UIGothic"/>
                <a:cs typeface="AWGDHU+MS-UIGothic"/>
              </a:rPr>
              <a:t>床表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3045FD"/>
                </a:solidFill>
                <a:latin typeface="AWGDHU+MS-UIGothic"/>
                <a:cs typeface="AWGDHU+MS-UIGothic"/>
              </a:rPr>
              <a:t>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3045FD"/>
                </a:solidFill>
                <a:latin typeface="AWGDHU+MS-UIGothic"/>
                <a:cs typeface="AWGDHU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3045FD"/>
                </a:solidFill>
                <a:latin typeface="SimSun"/>
                <a:cs typeface="SimSun"/>
              </a:rPr>
              <a:t>临</a:t>
            </a:r>
            <a:r>
              <a:rPr sz="2000" spc="15">
                <a:solidFill>
                  <a:srgbClr val="3045FD"/>
                </a:solidFill>
                <a:latin typeface="AWGDHU+MS-UIGothic"/>
                <a:cs typeface="AWGDHU+MS-UIGothic"/>
              </a:rPr>
              <a:t>床表</a:t>
            </a:r>
            <a:r>
              <a:rPr sz="2000">
                <a:solidFill>
                  <a:srgbClr val="3045FD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27647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桥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本氏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病的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床表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，包括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记忆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力减退、反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应迟钝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抑郁、焦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、言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不清、共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济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等。病情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重程度因人而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异，可从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微到致命。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3045FD"/>
                </a:solidFill>
                <a:latin typeface="SimSun"/>
                <a:cs typeface="SimSun"/>
              </a:rPr>
              <a:t>诊</a:t>
            </a:r>
            <a:r>
              <a:rPr sz="2000">
                <a:solidFill>
                  <a:srgbClr val="3045FD"/>
                </a:solidFill>
                <a:latin typeface="AWGDHU+MS-UIGothic"/>
                <a:cs typeface="AWGDHU+MS-UIGothic"/>
              </a:rPr>
              <a:t>断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桥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本氏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病需要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合患者的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床表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和影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像学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抗甲状腺抗体升高，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脊液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查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炎症反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据。影像学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部病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的范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AWGDHU+MS-UIGothic"/>
                <a:cs typeface="AWGDHU+MS-UIGothic"/>
              </a:rPr>
              <a:t>和程度。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JDQHDP+EBLPQT+MicrosoftYaHei-Bold"/>
                <a:cs typeface="JDQHDP+EBLPQT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4500">
                <a:solidFill>
                  <a:srgbClr val="000000"/>
                </a:solidFill>
                <a:latin typeface="AWGDHU+MS-UIGothic"/>
                <a:cs typeface="AWGDHU+MS-UIGothic"/>
              </a:rPr>
              <a:t>理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4500">
                <a:solidFill>
                  <a:srgbClr val="000000"/>
                </a:solidFill>
                <a:latin typeface="AWGDHU+MS-UIGothic"/>
                <a:cs typeface="AWGDHU+MS-UIGothic"/>
              </a:rPr>
              <a:t>估与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4500">
                <a:solidFill>
                  <a:srgbClr val="000000"/>
                </a:solidFill>
                <a:latin typeface="AWGDHU+MS-UIGothic"/>
                <a:cs typeface="AWGDHU+MS-UIGothic"/>
              </a:rPr>
              <a:t>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AWGDHU+MS-UIGothic"/>
                <a:cs typeface="AWGDHU+MS-UIGothic"/>
              </a:rPr>
              <a:t>患者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3045FD"/>
                </a:solidFill>
                <a:latin typeface="AWGDHU+MS-UIGothic"/>
                <a:cs typeface="AWGDHU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DQHDP+EBLPQT+MicrosoftYaHei-Bold"/>
                <a:cs typeface="JDQHDP+EBLPQ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DQHDP+EBLPQT+MicrosoftYaHei-Bold"/>
                <a:cs typeface="JDQHDP+EBLPQT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DQHDP+EBLPQT+MicrosoftYaHei-Bold"/>
                <a:cs typeface="JDQHDP+EBLPQT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AWGDHU+MS-UIGothic"/>
                <a:cs typeface="AWGDHU+MS-UIGothic"/>
              </a:rPr>
              <a:t>病史采集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AWGDHU+MS-UIGothic"/>
                <a:cs typeface="AWGDHU+MS-UIGothic"/>
              </a:rPr>
              <a:t>身体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评</a:t>
            </a:r>
            <a:r>
              <a:rPr sz="2000">
                <a:solidFill>
                  <a:srgbClr val="3045FD"/>
                </a:solidFill>
                <a:latin typeface="AWGDHU+MS-UIGothic"/>
                <a:cs typeface="AWGDHU+MS-UIGothic"/>
              </a:rPr>
              <a:t>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AWGDHU+MS-UIGothic"/>
                <a:cs typeface="AWGDHU+MS-UIGothic"/>
              </a:rPr>
              <a:t>心理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评</a:t>
            </a:r>
            <a:r>
              <a:rPr sz="2000">
                <a:solidFill>
                  <a:srgbClr val="3045FD"/>
                </a:solidFill>
                <a:latin typeface="AWGDHU+MS-UIGothic"/>
                <a:cs typeface="AWGDHU+MS-UIGothic"/>
              </a:rPr>
              <a:t>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了解患者既往病史、家族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史、用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情况等，以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估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患者病情状况和自身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知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情况。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患者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行全面的身体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，包括神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统检查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知功能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估等，以了解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患者的身体状况和需求。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估患者的心理状况，包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括情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知能力、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生活自理能力等，以制定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个性化的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划。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3045FD"/>
                </a:solidFill>
                <a:latin typeface="AWGDHU+MS-UIGothic"/>
                <a:cs typeface="AWGDHU+MS-UIGothic"/>
              </a:rPr>
              <a:t>理目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3045FD"/>
                </a:solidFill>
                <a:latin typeface="AWGDHU+MS-UIGothic"/>
                <a:cs typeface="AWGDHU+MS-UIGothic"/>
              </a:rPr>
              <a:t>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3045FD"/>
                </a:solidFill>
                <a:latin typeface="AWGDHU+MS-UIGothic"/>
                <a:cs typeface="AWGDHU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AWGDHU+MS-UIGothic"/>
                <a:cs typeface="AWGDHU+MS-UIGothic"/>
              </a:rPr>
              <a:t>短期目</a:t>
            </a:r>
            <a:r>
              <a:rPr sz="2300">
                <a:solidFill>
                  <a:srgbClr val="3045FD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长</a:t>
            </a:r>
            <a:r>
              <a:rPr sz="2300" spc="25">
                <a:solidFill>
                  <a:srgbClr val="3045FD"/>
                </a:solidFill>
                <a:latin typeface="AWGDHU+MS-UIGothic"/>
                <a:cs typeface="AWGDHU+MS-UIGothic"/>
              </a:rPr>
              <a:t>期目</a:t>
            </a:r>
            <a:r>
              <a:rPr sz="2300">
                <a:solidFill>
                  <a:srgbClr val="3045FD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护</a:t>
            </a:r>
            <a:r>
              <a:rPr sz="2300" spc="25">
                <a:solidFill>
                  <a:srgbClr val="3045FD"/>
                </a:solidFill>
                <a:latin typeface="AWGDHU+MS-UIGothic"/>
                <a:cs typeface="AWGDHU+MS-UIGothic"/>
              </a:rPr>
              <a:t>理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计</a:t>
            </a:r>
            <a:r>
              <a:rPr sz="2300">
                <a:solidFill>
                  <a:srgbClr val="3045FD"/>
                </a:solidFill>
                <a:latin typeface="AWGDHU+MS-UIGothic"/>
                <a:cs typeface="AWGDHU+MS-UIGothic"/>
              </a:rPr>
              <a:t>划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帮助患者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定病情，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解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症状，提高生活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防复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，提高患者自我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根据患者具体情况，制定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个性化的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理方案，包括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物治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、康复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、生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活指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等方面。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57115" y="497305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管理和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理能力，促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康复。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3045FD"/>
                </a:solidFill>
                <a:latin typeface="AWGDHU+MS-UIGothic"/>
                <a:cs typeface="AWGDHU+MS-UIGothic"/>
              </a:rPr>
              <a:t>理流程与分工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AWGDHU+MS-UIGothic"/>
                <a:cs typeface="AWGDHU+MS-UIGothic"/>
              </a:rPr>
              <a:t>分工合作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明确医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的工作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职责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，加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强团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队协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作，提高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理效率。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AWGDHU+MS-UIGothic"/>
                <a:cs typeface="AWGDHU+MS-UIGothic"/>
              </a:rPr>
              <a:t>流程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制定科学合理的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理流程，确保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患者得到全面、高效的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理服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护</a:t>
            </a:r>
            <a:r>
              <a:rPr sz="2300" spc="25">
                <a:solidFill>
                  <a:srgbClr val="3045FD"/>
                </a:solidFill>
                <a:latin typeface="AWGDHU+MS-UIGothic"/>
                <a:cs typeface="AWGDHU+MS-UIGothic"/>
              </a:rPr>
              <a:t>理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记录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写和管理，确保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患者信息的准确性和完整性。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JDQHDP+EBLPQT+MicrosoftYaHei-Bold"/>
                <a:cs typeface="JDQHDP+EBLPQT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AWGDHU+MS-UIGothic"/>
                <a:cs typeface="AWGDHU+MS-UIGothic"/>
              </a:rPr>
              <a:t>日常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4500">
                <a:solidFill>
                  <a:srgbClr val="000000"/>
                </a:solidFill>
                <a:latin typeface="AWGDHU+MS-UIGothic"/>
                <a:cs typeface="AWGDHU+MS-UIGothic"/>
              </a:rPr>
              <a:t>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AWGDHU+MS-UIGothic"/>
                <a:cs typeface="AWGDHU+MS-UIGothic"/>
              </a:rPr>
              <a:t>基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础护</a:t>
            </a:r>
            <a:r>
              <a:rPr sz="3000">
                <a:solidFill>
                  <a:srgbClr val="3045FD"/>
                </a:solidFill>
                <a:latin typeface="AWGDHU+MS-UIGothic"/>
                <a:cs typeface="AWGDHU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50364" y="170995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AWGDHU+MS-UIGothic"/>
                <a:cs typeface="AWGDHU+MS-UIGothic"/>
              </a:rPr>
              <a:t>保持室内空气流通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AWGDHU+MS-UIGothic"/>
                <a:cs typeface="AWGDHU+MS-UIGothic"/>
              </a:rPr>
              <a:t>保持皮肤清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WGDHU+MS-UIGothic"/>
                <a:cs typeface="AWGDHU+MS-UIGothic"/>
              </a:rPr>
              <a:t>确保室内空气新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FFFDFD"/>
                </a:solidFill>
                <a:latin typeface="AWGDHU+MS-UIGothic"/>
                <a:cs typeface="AWGDHU+MS-UIGothic"/>
              </a:rPr>
              <a:t>，避免病菌滋生，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AWGDHU+MS-UIGothic"/>
                <a:cs typeface="AWGDHU+MS-UIGothic"/>
              </a:rPr>
              <a:t>防感染。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04480" y="2624192"/>
            <a:ext cx="35034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WGDHU+MS-UIGothic"/>
                <a:cs typeface="AWGDHU+MS-UIGothic"/>
              </a:rPr>
              <a:t>定期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AWGDHU+MS-UIGothic"/>
                <a:cs typeface="AWGDHU+MS-UIGothic"/>
              </a:rPr>
              <a:t>患者洗澡、洗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FFFDFD"/>
                </a:solidFill>
                <a:latin typeface="AWGDHU+MS-UIGothic"/>
                <a:cs typeface="AWGDHU+MS-UIGothic"/>
              </a:rPr>
              <a:t>、修剪指甲等，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WGDHU+MS-UIGothic"/>
                <a:cs typeface="AWGDHU+MS-UIGothic"/>
              </a:rPr>
              <a:t>保持皮肤清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DFD"/>
                </a:solidFill>
                <a:latin typeface="AWGDHU+MS-UIGothic"/>
                <a:cs typeface="AWGDHU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AWGDHU+MS-UIGothic"/>
                <a:cs typeface="AWGDHU+MS-UIGothic"/>
              </a:rPr>
              <a:t>防皮肤感染。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AWGDHU+MS-UIGothic"/>
                <a:cs typeface="AWGDHU+MS-UIGothic"/>
              </a:rPr>
              <a:t>定期清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洁</a:t>
            </a:r>
            <a:r>
              <a:rPr sz="2000" spc="25">
                <a:solidFill>
                  <a:srgbClr val="FFFDFD"/>
                </a:solidFill>
                <a:latin typeface="AWGDHU+MS-UIGothic"/>
                <a:cs typeface="AWGDHU+MS-UIGothic"/>
              </a:rPr>
              <a:t>和消毒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AWGDHU+MS-UIGothic"/>
                <a:cs typeface="AWGDHU+MS-UIGothic"/>
              </a:rPr>
              <a:t>患者的日常用品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AWGDHU+MS-UIGothic"/>
                <a:cs typeface="AWGDHU+MS-UIGothic"/>
              </a:rPr>
              <a:t>行定期清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DFD"/>
                </a:solidFill>
                <a:latin typeface="AWGDHU+MS-UIGothic"/>
                <a:cs typeface="AWGDHU+MS-UIGothic"/>
              </a:rPr>
              <a:t>和消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WGDHU+MS-UIGothic"/>
                <a:cs typeface="AWGDHU+MS-UIGothic"/>
              </a:rPr>
              <a:t>毒，以降低交叉感染的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AWGDHU+MS-UIGothic"/>
                <a:cs typeface="AWGDH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3045FD"/>
                </a:solidFill>
                <a:latin typeface="AWGDHU+MS-UIGothic"/>
                <a:cs typeface="AWGDHU+MS-UIGothic"/>
              </a:rPr>
              <a:t>食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3045FD"/>
                </a:solidFill>
                <a:latin typeface="AWGDHU+MS-UIGothic"/>
                <a:cs typeface="AWGDHU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营</a:t>
            </a:r>
            <a:r>
              <a:rPr sz="2000" spc="25">
                <a:solidFill>
                  <a:srgbClr val="3045FD"/>
                </a:solidFill>
                <a:latin typeface="AWGDHU+MS-UIGothic"/>
                <a:cs typeface="AWGDHU+MS-UIGothic"/>
              </a:rPr>
              <a:t>养均衡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AWGDHU+MS-UIGothic"/>
                <a:cs typeface="AWGDHU+MS-UIGothic"/>
              </a:rPr>
              <a:t>控制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盐</a:t>
            </a:r>
            <a:r>
              <a:rPr sz="2000" spc="23">
                <a:solidFill>
                  <a:srgbClr val="3045FD"/>
                </a:solidFill>
                <a:latin typeface="AWGDHU+MS-UIGothic"/>
                <a:cs typeface="AWGDHU+MS-UIGothic"/>
              </a:rPr>
              <a:t>分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摄</a:t>
            </a:r>
            <a:r>
              <a:rPr sz="2000">
                <a:solidFill>
                  <a:srgbClr val="3045FD"/>
                </a:solidFill>
                <a:latin typeface="AWGDHU+MS-UIGothic"/>
                <a:cs typeface="AWGDHU+MS-UIGothic"/>
              </a:rPr>
              <a:t>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61755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AWGDHU+MS-UIGothic"/>
                <a:cs typeface="AWGDHU+MS-UIGothic"/>
              </a:rPr>
              <a:t>避免刺激性食物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确保患者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入足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的蛋白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、脂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肪、碳水化合物、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生素和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物</a:t>
            </a:r>
          </a:p>
          <a:p>
            <a:pPr marL="381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足身体需求。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减少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盐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分的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入，以降低高血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</a:p>
          <a:p>
            <a:pPr marL="666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和水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避免食用辛辣、油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腻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坚</a:t>
            </a: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硬等刺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18550" y="430630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WGDHU+MS-UIGothic"/>
                <a:cs typeface="AWGDHU+MS-UIGothic"/>
              </a:rPr>
              <a:t>激性食物，以免加重病情。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https://d.book118.com/185041133012011102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SimSun</vt:lpstr>
      <vt:lpstr>AWGDHU+MS-UIGothic</vt:lpstr>
      <vt:lpstr>JDQHDP+EBLPQT+MicrosoftYaHei-Bold</vt:lpstr>
      <vt:lpstr>GWINVF+INISQO+ArialMT</vt:lpstr>
      <vt:lpstr>Times New Roman</vt:lpstr>
      <vt:lpstr>NOWABU+BINSLA+MicrosoftYaHei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2024-09-10T19:16:36.376</cp:lastPrinted>
  <dcterms:created xsi:type="dcterms:W3CDTF">2024-09-10T11:16:36Z</dcterms:created>
  <dcterms:modified xsi:type="dcterms:W3CDTF">2024-09-10T11:16:37Z</dcterms:modified>
</cp:coreProperties>
</file>