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ED462-EF64-4534-B75D-92BA034FA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5E9E1-06F5-49F7-832A-E01D7D9F3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8F319-C5C1-4822-AEA2-A29D9679F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53FF5-144F-4B6B-9E17-2D9C9AD10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C3E61D-3AD1-4D89-AFA6-8124A1042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249928-5C31-425A-BD04-05A9F4C5E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49DBD9-52F4-4C29-8651-9E706176E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F15DE-3F68-4DBE-8B2B-CADE09711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03943-E2B6-40D4-A93B-D8E36D9D8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DD4FC-F2DC-4475-846C-BAEFFD81E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8F4BF-7373-47F7-8682-6A33D9716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411311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《计算机原理》ppt课件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计算机硬件系统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计算机软件系统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计算机操作系统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网络与通信原理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人工智能与机器学习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计算机系统概述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互联网计算机时代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20世纪90年代，互联网的普及使计算机成为信息交流和共享的重要工具。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微处理器计算机时代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20世纪70年代，微处理器技术的出现使计算机性能大幅提升，个人电脑兴起。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集成电路计算机时代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20世纪60年代，集成电路的出现使计算机小型化，进入商业和家庭领域。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机械计算机时代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19世纪，以蒸汽机为动力，主要用于计算和制表。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电子计算机时代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20世纪40年代，基于电子管技术，用于军事和科学研究。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按处理方式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模拟计算机和数字计算机。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按规模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巨型机、大型机、中型机、小型机、微型机。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按用途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通用计算机和专用计算机。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22323" y="1727645"/>
            <a:ext cx="4036891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科学计算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22323" y="2089213"/>
            <a:ext cx="4088130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数学、物理、工程等领域中的数值计算。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410" y="1744028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6947" y="1938814"/>
            <a:ext cx="555689" cy="348139"/>
          </a:xfrm>
          <a:custGeom>
            <a:rect l="l" t="t" r="r" b="b"/>
            <a:pathLst>
              <a:path w="260" h="162">
                <a:moveTo>
                  <a:pt x="211" y="65"/>
                </a:moveTo>
                <a:cubicBezTo>
                  <a:pt x="211" y="29"/>
                  <a:pt x="182" y="0"/>
                  <a:pt x="146" y="0"/>
                </a:cubicBezTo>
                <a:cubicBezTo>
                  <a:pt x="122" y="0"/>
                  <a:pt x="101" y="13"/>
                  <a:pt x="90" y="33"/>
                </a:cubicBezTo>
                <a:cubicBezTo>
                  <a:pt x="87" y="33"/>
                  <a:pt x="84" y="32"/>
                  <a:pt x="81" y="32"/>
                </a:cubicBezTo>
                <a:cubicBezTo>
                  <a:pt x="59" y="32"/>
                  <a:pt x="41" y="47"/>
                  <a:pt x="35" y="67"/>
                </a:cubicBezTo>
                <a:cubicBezTo>
                  <a:pt x="15" y="73"/>
                  <a:pt x="0" y="92"/>
                  <a:pt x="0" y="114"/>
                </a:cubicBezTo>
                <a:cubicBezTo>
                  <a:pt x="0" y="140"/>
                  <a:pt x="22" y="162"/>
                  <a:pt x="49" y="162"/>
                </a:cubicBezTo>
                <a:cubicBezTo>
                  <a:pt x="211" y="162"/>
                  <a:pt x="211" y="162"/>
                  <a:pt x="211" y="162"/>
                </a:cubicBezTo>
                <a:cubicBezTo>
                  <a:pt x="238" y="162"/>
                  <a:pt x="260" y="140"/>
                  <a:pt x="260" y="114"/>
                </a:cubicBezTo>
                <a:cubicBezTo>
                  <a:pt x="260" y="87"/>
                  <a:pt x="238" y="65"/>
                  <a:pt x="211" y="65"/>
                </a:cubicBezTo>
                <a:close/>
                <a:moveTo>
                  <a:pt x="130" y="146"/>
                </a:moveTo>
                <a:cubicBezTo>
                  <a:pt x="81" y="81"/>
                  <a:pt x="81" y="81"/>
                  <a:pt x="81" y="81"/>
                </a:cubicBezTo>
                <a:cubicBezTo>
                  <a:pt x="114" y="81"/>
                  <a:pt x="114" y="81"/>
                  <a:pt x="114" y="81"/>
                </a:cubicBezTo>
                <a:cubicBezTo>
                  <a:pt x="114" y="32"/>
                  <a:pt x="114" y="32"/>
                  <a:pt x="114" y="32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6" y="81"/>
                  <a:pt x="146" y="81"/>
                  <a:pt x="146" y="81"/>
                </a:cubicBezTo>
                <a:cubicBezTo>
                  <a:pt x="179" y="81"/>
                  <a:pt x="179" y="81"/>
                  <a:pt x="179" y="81"/>
                </a:cubicBezTo>
                <a:lnTo>
                  <a:pt x="130" y="14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822323" y="4983480"/>
            <a:ext cx="40405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822323" y="5348574"/>
            <a:ext cx="405955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机器学习、自然语言处理、专家系统等。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626935" y="4993005"/>
            <a:ext cx="759619" cy="759619"/>
            <a:chOff x="626935" y="4993005"/>
            <a:chExt cx="759619" cy="759619"/>
          </a:xfrm>
        </p:grpSpPr>
        <p:sp>
          <p:nvSpPr>
            <p:cNvPr id="9" name="AutoShape 9"/>
            <p:cNvSpPr/>
            <p:nvPr/>
          </p:nvSpPr>
          <p:spPr>
            <a:xfrm>
              <a:off x="626935" y="4993005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78573" y="5175218"/>
            <a:ext cx="437293" cy="412528"/>
            <a:chOff x="778573" y="5175218"/>
            <a:chExt cx="437293" cy="412528"/>
          </a:xfrm>
        </p:grpSpPr>
        <p:sp>
          <p:nvSpPr>
            <p:cNvPr id="11" name="Freeform 11"/>
            <p:cNvSpPr/>
            <p:nvPr/>
          </p:nvSpPr>
          <p:spPr>
            <a:xfrm>
              <a:off x="778573" y="5337524"/>
              <a:ext cx="123158" cy="250222"/>
            </a:xfrm>
            <a:custGeom>
              <a:rect l="l" t="t" r="r" b="b"/>
              <a:pathLst>
                <a:path w="54" h="109">
                  <a:moveTo>
                    <a:pt x="41" y="13"/>
                  </a:moveTo>
                  <a:cubicBezTo>
                    <a:pt x="41" y="47"/>
                    <a:pt x="41" y="47"/>
                    <a:pt x="41" y="47"/>
                  </a:cubicBezTo>
                  <a:cubicBezTo>
                    <a:pt x="13" y="47"/>
                    <a:pt x="13" y="47"/>
                    <a:pt x="13" y="47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1" y="13"/>
                    <a:pt x="41" y="13"/>
                    <a:pt x="41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05"/>
                    <a:pt x="0" y="105"/>
                    <a:pt x="0" y="105"/>
                  </a:cubicBezTo>
                  <a:cubicBezTo>
                    <a:pt x="0" y="107"/>
                    <a:pt x="2" y="109"/>
                    <a:pt x="4" y="109"/>
                  </a:cubicBezTo>
                  <a:cubicBezTo>
                    <a:pt x="50" y="109"/>
                    <a:pt x="50" y="109"/>
                    <a:pt x="50" y="109"/>
                  </a:cubicBezTo>
                  <a:cubicBezTo>
                    <a:pt x="52" y="109"/>
                    <a:pt x="54" y="107"/>
                    <a:pt x="54" y="105"/>
                  </a:cubicBezTo>
                  <a:cubicBezTo>
                    <a:pt x="54" y="5"/>
                    <a:pt x="54" y="5"/>
                    <a:pt x="54" y="5"/>
                  </a:cubicBezTo>
                  <a:cubicBezTo>
                    <a:pt x="54" y="2"/>
                    <a:pt x="52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932307" y="5278374"/>
              <a:ext cx="125063" cy="309372"/>
            </a:xfrm>
            <a:custGeom>
              <a:rect l="l" t="t" r="r" b="b"/>
              <a:pathLst>
                <a:path w="55" h="135">
                  <a:moveTo>
                    <a:pt x="42" y="13"/>
                  </a:moveTo>
                  <a:cubicBezTo>
                    <a:pt x="42" y="81"/>
                    <a:pt x="42" y="81"/>
                    <a:pt x="42" y="81"/>
                  </a:cubicBezTo>
                  <a:cubicBezTo>
                    <a:pt x="13" y="81"/>
                    <a:pt x="13" y="81"/>
                    <a:pt x="13" y="81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31"/>
                    <a:pt x="0" y="131"/>
                    <a:pt x="0" y="131"/>
                  </a:cubicBezTo>
                  <a:cubicBezTo>
                    <a:pt x="0" y="133"/>
                    <a:pt x="2" y="135"/>
                    <a:pt x="5" y="135"/>
                  </a:cubicBezTo>
                  <a:cubicBezTo>
                    <a:pt x="51" y="135"/>
                    <a:pt x="51" y="135"/>
                    <a:pt x="51" y="135"/>
                  </a:cubicBezTo>
                  <a:cubicBezTo>
                    <a:pt x="53" y="135"/>
                    <a:pt x="55" y="133"/>
                    <a:pt x="55" y="131"/>
                  </a:cubicBezTo>
                  <a:cubicBezTo>
                    <a:pt x="55" y="5"/>
                    <a:pt x="55" y="5"/>
                    <a:pt x="55" y="5"/>
                  </a:cubicBezTo>
                  <a:cubicBezTo>
                    <a:pt x="55" y="2"/>
                    <a:pt x="53" y="0"/>
                    <a:pt x="5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089850" y="5175218"/>
              <a:ext cx="126016" cy="412528"/>
            </a:xfrm>
            <a:custGeom>
              <a:rect l="l" t="t" r="r" b="b"/>
              <a:pathLst>
                <a:path w="55" h="180">
                  <a:moveTo>
                    <a:pt x="42" y="13"/>
                  </a:moveTo>
                  <a:cubicBezTo>
                    <a:pt x="42" y="96"/>
                    <a:pt x="42" y="96"/>
                    <a:pt x="42" y="96"/>
                  </a:cubicBezTo>
                  <a:cubicBezTo>
                    <a:pt x="13" y="96"/>
                    <a:pt x="13" y="96"/>
                    <a:pt x="13" y="96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0" y="178"/>
                    <a:pt x="2" y="180"/>
                    <a:pt x="4" y="180"/>
                  </a:cubicBezTo>
                  <a:cubicBezTo>
                    <a:pt x="50" y="180"/>
                    <a:pt x="50" y="180"/>
                    <a:pt x="50" y="180"/>
                  </a:cubicBezTo>
                  <a:cubicBezTo>
                    <a:pt x="53" y="180"/>
                    <a:pt x="55" y="178"/>
                    <a:pt x="55" y="176"/>
                  </a:cubicBezTo>
                  <a:cubicBezTo>
                    <a:pt x="55" y="4"/>
                    <a:pt x="55" y="4"/>
                    <a:pt x="55" y="4"/>
                  </a:cubicBezTo>
                  <a:cubicBezTo>
                    <a:pt x="55" y="2"/>
                    <a:pt x="53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822323" y="3321082"/>
            <a:ext cx="39738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22323" y="3739801"/>
            <a:ext cx="394525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工业生产、交通管理、家用电器等领域。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617410" y="3366040"/>
            <a:ext cx="759619" cy="759619"/>
            <a:chOff x="617410" y="3366040"/>
            <a:chExt cx="759619" cy="759619"/>
          </a:xfrm>
        </p:grpSpPr>
        <p:sp>
          <p:nvSpPr>
            <p:cNvPr id="17" name="AutoShape 17"/>
            <p:cNvSpPr/>
            <p:nvPr/>
          </p:nvSpPr>
          <p:spPr>
            <a:xfrm>
              <a:off x="617410" y="3366040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94575" y="3504533"/>
            <a:ext cx="405384" cy="482632"/>
            <a:chOff x="794575" y="3504533"/>
            <a:chExt cx="405384" cy="482632"/>
          </a:xfrm>
        </p:grpSpPr>
        <p:sp>
          <p:nvSpPr>
            <p:cNvPr id="19" name="Freeform 19"/>
            <p:cNvSpPr/>
            <p:nvPr/>
          </p:nvSpPr>
          <p:spPr>
            <a:xfrm>
              <a:off x="794575" y="3504533"/>
              <a:ext cx="405384" cy="482632"/>
            </a:xfrm>
            <a:custGeom>
              <a:rect l="l" t="t" r="r" b="b"/>
              <a:pathLst>
                <a:path w="156" h="178">
                  <a:moveTo>
                    <a:pt x="145" y="22"/>
                  </a:moveTo>
                  <a:cubicBezTo>
                    <a:pt x="134" y="22"/>
                    <a:pt x="134" y="22"/>
                    <a:pt x="134" y="22"/>
                  </a:cubicBezTo>
                  <a:cubicBezTo>
                    <a:pt x="134" y="11"/>
                    <a:pt x="134" y="11"/>
                    <a:pt x="134" y="11"/>
                  </a:cubicBezTo>
                  <a:cubicBezTo>
                    <a:pt x="134" y="5"/>
                    <a:pt x="129" y="0"/>
                    <a:pt x="123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5" y="0"/>
                    <a:pt x="0" y="5"/>
                    <a:pt x="0" y="11"/>
                  </a:cubicBezTo>
                  <a:cubicBezTo>
                    <a:pt x="0" y="145"/>
                    <a:pt x="0" y="145"/>
                    <a:pt x="0" y="145"/>
                  </a:cubicBezTo>
                  <a:cubicBezTo>
                    <a:pt x="0" y="151"/>
                    <a:pt x="5" y="156"/>
                    <a:pt x="11" y="156"/>
                  </a:cubicBezTo>
                  <a:cubicBezTo>
                    <a:pt x="22" y="156"/>
                    <a:pt x="22" y="156"/>
                    <a:pt x="22" y="156"/>
                  </a:cubicBezTo>
                  <a:cubicBezTo>
                    <a:pt x="22" y="167"/>
                    <a:pt x="22" y="167"/>
                    <a:pt x="22" y="167"/>
                  </a:cubicBezTo>
                  <a:cubicBezTo>
                    <a:pt x="22" y="173"/>
                    <a:pt x="27" y="178"/>
                    <a:pt x="33" y="178"/>
                  </a:cubicBezTo>
                  <a:cubicBezTo>
                    <a:pt x="145" y="178"/>
                    <a:pt x="145" y="178"/>
                    <a:pt x="145" y="178"/>
                  </a:cubicBezTo>
                  <a:cubicBezTo>
                    <a:pt x="151" y="178"/>
                    <a:pt x="156" y="173"/>
                    <a:pt x="156" y="167"/>
                  </a:cubicBezTo>
                  <a:cubicBezTo>
                    <a:pt x="156" y="33"/>
                    <a:pt x="156" y="33"/>
                    <a:pt x="156" y="33"/>
                  </a:cubicBezTo>
                  <a:cubicBezTo>
                    <a:pt x="156" y="27"/>
                    <a:pt x="151" y="22"/>
                    <a:pt x="145" y="22"/>
                  </a:cubicBezTo>
                  <a:close/>
                  <a:moveTo>
                    <a:pt x="11" y="145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23" y="11"/>
                    <a:pt x="123" y="11"/>
                    <a:pt x="123" y="11"/>
                  </a:cubicBezTo>
                  <a:cubicBezTo>
                    <a:pt x="123" y="145"/>
                    <a:pt x="123" y="145"/>
                    <a:pt x="123" y="145"/>
                  </a:cubicBezTo>
                  <a:lnTo>
                    <a:pt x="11" y="145"/>
                  </a:lnTo>
                  <a:close/>
                  <a:moveTo>
                    <a:pt x="145" y="167"/>
                  </a:moveTo>
                  <a:cubicBezTo>
                    <a:pt x="33" y="167"/>
                    <a:pt x="33" y="167"/>
                    <a:pt x="33" y="167"/>
                  </a:cubicBezTo>
                  <a:cubicBezTo>
                    <a:pt x="33" y="156"/>
                    <a:pt x="33" y="156"/>
                    <a:pt x="33" y="156"/>
                  </a:cubicBezTo>
                  <a:cubicBezTo>
                    <a:pt x="123" y="156"/>
                    <a:pt x="123" y="156"/>
                    <a:pt x="123" y="156"/>
                  </a:cubicBezTo>
                  <a:cubicBezTo>
                    <a:pt x="129" y="156"/>
                    <a:pt x="134" y="151"/>
                    <a:pt x="134" y="145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45" y="33"/>
                    <a:pt x="145" y="33"/>
                    <a:pt x="145" y="33"/>
                  </a:cubicBezTo>
                  <a:lnTo>
                    <a:pt x="145" y="16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11352" y="3594545"/>
              <a:ext cx="174022" cy="29242"/>
            </a:xfrm>
            <a:custGeom>
              <a:rect l="l" t="t" r="r" b="b"/>
              <a:pathLst>
                <a:path w="67" h="11">
                  <a:moveTo>
                    <a:pt x="6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3"/>
                    <a:pt x="0" y="6"/>
                  </a:cubicBezTo>
                  <a:cubicBezTo>
                    <a:pt x="0" y="9"/>
                    <a:pt x="2" y="11"/>
                    <a:pt x="5" y="11"/>
                  </a:cubicBezTo>
                  <a:cubicBezTo>
                    <a:pt x="61" y="11"/>
                    <a:pt x="61" y="11"/>
                    <a:pt x="61" y="11"/>
                  </a:cubicBezTo>
                  <a:cubicBezTo>
                    <a:pt x="64" y="11"/>
                    <a:pt x="67" y="9"/>
                    <a:pt x="67" y="6"/>
                  </a:cubicBezTo>
                  <a:cubicBezTo>
                    <a:pt x="67" y="3"/>
                    <a:pt x="64" y="0"/>
                    <a:pt x="6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850773" y="3686842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2"/>
                    <a:pt x="0" y="5"/>
                  </a:cubicBezTo>
                  <a:cubicBezTo>
                    <a:pt x="0" y="8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8"/>
                    <a:pt x="90" y="5"/>
                  </a:cubicBezTo>
                  <a:cubicBezTo>
                    <a:pt x="90" y="2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850773" y="3746468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850773" y="3804952"/>
              <a:ext cx="234601" cy="32671"/>
            </a:xfrm>
            <a:custGeom>
              <a:rect l="l" t="t" r="r" b="b"/>
              <a:pathLst>
                <a:path w="90" h="12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2"/>
                    <a:pt x="6" y="12"/>
                  </a:cubicBezTo>
                  <a:cubicBezTo>
                    <a:pt x="84" y="12"/>
                    <a:pt x="84" y="12"/>
                    <a:pt x="84" y="12"/>
                  </a:cubicBezTo>
                  <a:cubicBezTo>
                    <a:pt x="87" y="12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6408706" y="1748314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568440" y="1918145"/>
            <a:ext cx="425768" cy="418052"/>
          </a:xfrm>
          <a:custGeom>
            <a:rect l="l" t="t" r="r" b="b"/>
            <a:pathLst>
              <a:path w="208" h="204">
                <a:moveTo>
                  <a:pt x="179" y="79"/>
                </a:moveTo>
                <a:cubicBezTo>
                  <a:pt x="174" y="66"/>
                  <a:pt x="174" y="66"/>
                  <a:pt x="174" y="66"/>
                </a:cubicBezTo>
                <a:cubicBezTo>
                  <a:pt x="174" y="66"/>
                  <a:pt x="186" y="39"/>
                  <a:pt x="185" y="38"/>
                </a:cubicBezTo>
                <a:cubicBezTo>
                  <a:pt x="169" y="22"/>
                  <a:pt x="169" y="22"/>
                  <a:pt x="169" y="22"/>
                </a:cubicBezTo>
                <a:cubicBezTo>
                  <a:pt x="168" y="21"/>
                  <a:pt x="140" y="33"/>
                  <a:pt x="140" y="33"/>
                </a:cubicBezTo>
                <a:cubicBezTo>
                  <a:pt x="128" y="28"/>
                  <a:pt x="128" y="28"/>
                  <a:pt x="128" y="28"/>
                </a:cubicBezTo>
                <a:cubicBezTo>
                  <a:pt x="128" y="28"/>
                  <a:pt x="116" y="0"/>
                  <a:pt x="115" y="0"/>
                </a:cubicBezTo>
                <a:cubicBezTo>
                  <a:pt x="92" y="0"/>
                  <a:pt x="92" y="0"/>
                  <a:pt x="92" y="0"/>
                </a:cubicBezTo>
                <a:cubicBezTo>
                  <a:pt x="90" y="0"/>
                  <a:pt x="80" y="28"/>
                  <a:pt x="80" y="28"/>
                </a:cubicBezTo>
                <a:cubicBezTo>
                  <a:pt x="67" y="33"/>
                  <a:pt x="67" y="33"/>
                  <a:pt x="67" y="33"/>
                </a:cubicBezTo>
                <a:cubicBezTo>
                  <a:pt x="67" y="33"/>
                  <a:pt x="39" y="21"/>
                  <a:pt x="38" y="22"/>
                </a:cubicBezTo>
                <a:cubicBezTo>
                  <a:pt x="22" y="38"/>
                  <a:pt x="22" y="38"/>
                  <a:pt x="22" y="38"/>
                </a:cubicBezTo>
                <a:cubicBezTo>
                  <a:pt x="21" y="39"/>
                  <a:pt x="34" y="66"/>
                  <a:pt x="34" y="66"/>
                </a:cubicBezTo>
                <a:cubicBezTo>
                  <a:pt x="28" y="79"/>
                  <a:pt x="28" y="79"/>
                  <a:pt x="28" y="79"/>
                </a:cubicBezTo>
                <a:cubicBezTo>
                  <a:pt x="28" y="79"/>
                  <a:pt x="0" y="90"/>
                  <a:pt x="0" y="91"/>
                </a:cubicBezTo>
                <a:cubicBezTo>
                  <a:pt x="0" y="114"/>
                  <a:pt x="0" y="114"/>
                  <a:pt x="0" y="114"/>
                </a:cubicBezTo>
                <a:cubicBezTo>
                  <a:pt x="0" y="115"/>
                  <a:pt x="28" y="126"/>
                  <a:pt x="28" y="126"/>
                </a:cubicBezTo>
                <a:cubicBezTo>
                  <a:pt x="34" y="138"/>
                  <a:pt x="34" y="138"/>
                  <a:pt x="34" y="138"/>
                </a:cubicBezTo>
                <a:cubicBezTo>
                  <a:pt x="34" y="138"/>
                  <a:pt x="21" y="166"/>
                  <a:pt x="23" y="167"/>
                </a:cubicBezTo>
                <a:cubicBezTo>
                  <a:pt x="39" y="182"/>
                  <a:pt x="39" y="182"/>
                  <a:pt x="39" y="182"/>
                </a:cubicBezTo>
                <a:cubicBezTo>
                  <a:pt x="40" y="184"/>
                  <a:pt x="67" y="171"/>
                  <a:pt x="67" y="171"/>
                </a:cubicBezTo>
                <a:cubicBezTo>
                  <a:pt x="80" y="176"/>
                  <a:pt x="80" y="176"/>
                  <a:pt x="80" y="176"/>
                </a:cubicBezTo>
                <a:cubicBezTo>
                  <a:pt x="80" y="176"/>
                  <a:pt x="91" y="204"/>
                  <a:pt x="93" y="204"/>
                </a:cubicBezTo>
                <a:cubicBezTo>
                  <a:pt x="116" y="204"/>
                  <a:pt x="116" y="204"/>
                  <a:pt x="116" y="204"/>
                </a:cubicBezTo>
                <a:cubicBezTo>
                  <a:pt x="117" y="204"/>
                  <a:pt x="128" y="176"/>
                  <a:pt x="128" y="176"/>
                </a:cubicBezTo>
                <a:cubicBezTo>
                  <a:pt x="141" y="171"/>
                  <a:pt x="141" y="171"/>
                  <a:pt x="141" y="171"/>
                </a:cubicBezTo>
                <a:cubicBezTo>
                  <a:pt x="141" y="171"/>
                  <a:pt x="169" y="183"/>
                  <a:pt x="170" y="182"/>
                </a:cubicBezTo>
                <a:cubicBezTo>
                  <a:pt x="186" y="166"/>
                  <a:pt x="186" y="166"/>
                  <a:pt x="186" y="166"/>
                </a:cubicBezTo>
                <a:cubicBezTo>
                  <a:pt x="187" y="165"/>
                  <a:pt x="174" y="138"/>
                  <a:pt x="174" y="138"/>
                </a:cubicBezTo>
                <a:cubicBezTo>
                  <a:pt x="179" y="125"/>
                  <a:pt x="179" y="125"/>
                  <a:pt x="179" y="125"/>
                </a:cubicBezTo>
                <a:cubicBezTo>
                  <a:pt x="179" y="125"/>
                  <a:pt x="208" y="114"/>
                  <a:pt x="208" y="113"/>
                </a:cubicBezTo>
                <a:cubicBezTo>
                  <a:pt x="208" y="90"/>
                  <a:pt x="208" y="90"/>
                  <a:pt x="208" y="90"/>
                </a:cubicBezTo>
                <a:cubicBezTo>
                  <a:pt x="208" y="89"/>
                  <a:pt x="179" y="79"/>
                  <a:pt x="179" y="79"/>
                </a:cubicBezTo>
                <a:close/>
                <a:moveTo>
                  <a:pt x="137" y="102"/>
                </a:moveTo>
                <a:cubicBezTo>
                  <a:pt x="137" y="120"/>
                  <a:pt x="122" y="135"/>
                  <a:pt x="104" y="135"/>
                </a:cubicBezTo>
                <a:cubicBezTo>
                  <a:pt x="86" y="135"/>
                  <a:pt x="71" y="120"/>
                  <a:pt x="71" y="102"/>
                </a:cubicBezTo>
                <a:cubicBezTo>
                  <a:pt x="71" y="84"/>
                  <a:pt x="86" y="69"/>
                  <a:pt x="104" y="69"/>
                </a:cubicBezTo>
                <a:cubicBezTo>
                  <a:pt x="122" y="69"/>
                  <a:pt x="137" y="84"/>
                  <a:pt x="137" y="10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7609427" y="1709261"/>
            <a:ext cx="39262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609427" y="2107597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数据库、数据挖掘、办公自动化等。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6408706" y="3370326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499670" y="3494913"/>
            <a:ext cx="554926" cy="455962"/>
          </a:xfrm>
          <a:custGeom>
            <a:rect l="l" t="t" r="r" b="b"/>
            <a:pathLst>
              <a:path w="244" h="200">
                <a:moveTo>
                  <a:pt x="221" y="66"/>
                </a:moveTo>
                <a:cubicBezTo>
                  <a:pt x="214" y="66"/>
                  <a:pt x="207" y="72"/>
                  <a:pt x="207" y="80"/>
                </a:cubicBezTo>
                <a:cubicBezTo>
                  <a:pt x="207" y="87"/>
                  <a:pt x="214" y="93"/>
                  <a:pt x="221" y="93"/>
                </a:cubicBezTo>
                <a:cubicBezTo>
                  <a:pt x="229" y="93"/>
                  <a:pt x="235" y="87"/>
                  <a:pt x="235" y="80"/>
                </a:cubicBezTo>
                <a:cubicBezTo>
                  <a:pt x="235" y="72"/>
                  <a:pt x="229" y="66"/>
                  <a:pt x="221" y="66"/>
                </a:cubicBezTo>
                <a:close/>
                <a:moveTo>
                  <a:pt x="23" y="66"/>
                </a:moveTo>
                <a:cubicBezTo>
                  <a:pt x="15" y="66"/>
                  <a:pt x="9" y="72"/>
                  <a:pt x="9" y="80"/>
                </a:cubicBezTo>
                <a:cubicBezTo>
                  <a:pt x="9" y="87"/>
                  <a:pt x="15" y="93"/>
                  <a:pt x="23" y="93"/>
                </a:cubicBezTo>
                <a:cubicBezTo>
                  <a:pt x="31" y="93"/>
                  <a:pt x="37" y="87"/>
                  <a:pt x="37" y="80"/>
                </a:cubicBezTo>
                <a:cubicBezTo>
                  <a:pt x="37" y="72"/>
                  <a:pt x="31" y="66"/>
                  <a:pt x="23" y="66"/>
                </a:cubicBezTo>
                <a:close/>
                <a:moveTo>
                  <a:pt x="180" y="41"/>
                </a:moveTo>
                <a:cubicBezTo>
                  <a:pt x="169" y="41"/>
                  <a:pt x="160" y="50"/>
                  <a:pt x="160" y="61"/>
                </a:cubicBezTo>
                <a:cubicBezTo>
                  <a:pt x="160" y="73"/>
                  <a:pt x="169" y="82"/>
                  <a:pt x="180" y="82"/>
                </a:cubicBezTo>
                <a:cubicBezTo>
                  <a:pt x="191" y="82"/>
                  <a:pt x="201" y="73"/>
                  <a:pt x="201" y="61"/>
                </a:cubicBezTo>
                <a:cubicBezTo>
                  <a:pt x="201" y="50"/>
                  <a:pt x="191" y="41"/>
                  <a:pt x="180" y="41"/>
                </a:cubicBezTo>
                <a:close/>
                <a:moveTo>
                  <a:pt x="244" y="166"/>
                </a:moveTo>
                <a:cubicBezTo>
                  <a:pt x="220" y="166"/>
                  <a:pt x="220" y="166"/>
                  <a:pt x="220" y="166"/>
                </a:cubicBezTo>
                <a:cubicBezTo>
                  <a:pt x="220" y="123"/>
                  <a:pt x="220" y="123"/>
                  <a:pt x="220" y="123"/>
                </a:cubicBezTo>
                <a:cubicBezTo>
                  <a:pt x="220" y="115"/>
                  <a:pt x="218" y="108"/>
                  <a:pt x="215" y="102"/>
                </a:cubicBezTo>
                <a:cubicBezTo>
                  <a:pt x="217" y="102"/>
                  <a:pt x="219" y="101"/>
                  <a:pt x="221" y="101"/>
                </a:cubicBezTo>
                <a:cubicBezTo>
                  <a:pt x="234" y="101"/>
                  <a:pt x="244" y="111"/>
                  <a:pt x="244" y="124"/>
                </a:cubicBezTo>
                <a:lnTo>
                  <a:pt x="244" y="166"/>
                </a:lnTo>
                <a:close/>
                <a:moveTo>
                  <a:pt x="64" y="41"/>
                </a:moveTo>
                <a:cubicBezTo>
                  <a:pt x="53" y="41"/>
                  <a:pt x="43" y="50"/>
                  <a:pt x="43" y="61"/>
                </a:cubicBezTo>
                <a:cubicBezTo>
                  <a:pt x="43" y="73"/>
                  <a:pt x="53" y="82"/>
                  <a:pt x="64" y="82"/>
                </a:cubicBezTo>
                <a:cubicBezTo>
                  <a:pt x="75" y="82"/>
                  <a:pt x="84" y="73"/>
                  <a:pt x="84" y="61"/>
                </a:cubicBezTo>
                <a:cubicBezTo>
                  <a:pt x="84" y="50"/>
                  <a:pt x="75" y="41"/>
                  <a:pt x="64" y="41"/>
                </a:cubicBezTo>
                <a:close/>
                <a:moveTo>
                  <a:pt x="23" y="101"/>
                </a:moveTo>
                <a:cubicBezTo>
                  <a:pt x="25" y="101"/>
                  <a:pt x="27" y="102"/>
                  <a:pt x="29" y="102"/>
                </a:cubicBezTo>
                <a:cubicBezTo>
                  <a:pt x="26" y="108"/>
                  <a:pt x="24" y="115"/>
                  <a:pt x="24" y="123"/>
                </a:cubicBezTo>
                <a:cubicBezTo>
                  <a:pt x="24" y="166"/>
                  <a:pt x="24" y="166"/>
                  <a:pt x="24" y="166"/>
                </a:cubicBezTo>
                <a:cubicBezTo>
                  <a:pt x="0" y="166"/>
                  <a:pt x="0" y="166"/>
                  <a:pt x="0" y="166"/>
                </a:cubicBezTo>
                <a:cubicBezTo>
                  <a:pt x="0" y="124"/>
                  <a:pt x="0" y="124"/>
                  <a:pt x="0" y="124"/>
                </a:cubicBezTo>
                <a:cubicBezTo>
                  <a:pt x="0" y="111"/>
                  <a:pt x="11" y="101"/>
                  <a:pt x="23" y="101"/>
                </a:cubicBezTo>
                <a:close/>
                <a:moveTo>
                  <a:pt x="122" y="0"/>
                </a:moveTo>
                <a:cubicBezTo>
                  <a:pt x="105" y="0"/>
                  <a:pt x="92" y="13"/>
                  <a:pt x="92" y="30"/>
                </a:cubicBezTo>
                <a:cubicBezTo>
                  <a:pt x="92" y="47"/>
                  <a:pt x="105" y="60"/>
                  <a:pt x="122" y="60"/>
                </a:cubicBezTo>
                <a:cubicBezTo>
                  <a:pt x="139" y="60"/>
                  <a:pt x="152" y="47"/>
                  <a:pt x="152" y="30"/>
                </a:cubicBezTo>
                <a:cubicBezTo>
                  <a:pt x="152" y="13"/>
                  <a:pt x="139" y="0"/>
                  <a:pt x="122" y="0"/>
                </a:cubicBezTo>
                <a:close/>
                <a:moveTo>
                  <a:pt x="213" y="182"/>
                </a:moveTo>
                <a:cubicBezTo>
                  <a:pt x="177" y="182"/>
                  <a:pt x="177" y="182"/>
                  <a:pt x="177" y="182"/>
                </a:cubicBezTo>
                <a:cubicBezTo>
                  <a:pt x="177" y="116"/>
                  <a:pt x="177" y="116"/>
                  <a:pt x="177" y="116"/>
                </a:cubicBezTo>
                <a:cubicBezTo>
                  <a:pt x="177" y="107"/>
                  <a:pt x="175" y="99"/>
                  <a:pt x="171" y="91"/>
                </a:cubicBezTo>
                <a:cubicBezTo>
                  <a:pt x="174" y="90"/>
                  <a:pt x="177" y="90"/>
                  <a:pt x="180" y="90"/>
                </a:cubicBezTo>
                <a:cubicBezTo>
                  <a:pt x="198" y="90"/>
                  <a:pt x="213" y="104"/>
                  <a:pt x="213" y="123"/>
                </a:cubicBezTo>
                <a:lnTo>
                  <a:pt x="213" y="182"/>
                </a:lnTo>
                <a:close/>
                <a:moveTo>
                  <a:pt x="67" y="116"/>
                </a:moveTo>
                <a:cubicBezTo>
                  <a:pt x="67" y="182"/>
                  <a:pt x="67" y="182"/>
                  <a:pt x="67" y="182"/>
                </a:cubicBezTo>
                <a:cubicBezTo>
                  <a:pt x="31" y="182"/>
                  <a:pt x="31" y="182"/>
                  <a:pt x="31" y="182"/>
                </a:cubicBezTo>
                <a:cubicBezTo>
                  <a:pt x="31" y="123"/>
                  <a:pt x="31" y="123"/>
                  <a:pt x="31" y="123"/>
                </a:cubicBezTo>
                <a:cubicBezTo>
                  <a:pt x="31" y="104"/>
                  <a:pt x="46" y="90"/>
                  <a:pt x="64" y="90"/>
                </a:cubicBezTo>
                <a:cubicBezTo>
                  <a:pt x="67" y="90"/>
                  <a:pt x="70" y="90"/>
                  <a:pt x="73" y="91"/>
                </a:cubicBezTo>
                <a:cubicBezTo>
                  <a:pt x="69" y="99"/>
                  <a:pt x="67" y="107"/>
                  <a:pt x="67" y="116"/>
                </a:cubicBezTo>
                <a:close/>
                <a:moveTo>
                  <a:pt x="74" y="200"/>
                </a:moveTo>
                <a:cubicBezTo>
                  <a:pt x="170" y="200"/>
                  <a:pt x="170" y="200"/>
                  <a:pt x="170" y="200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70" y="90"/>
                  <a:pt x="148" y="69"/>
                  <a:pt x="122" y="69"/>
                </a:cubicBezTo>
                <a:cubicBezTo>
                  <a:pt x="96" y="69"/>
                  <a:pt x="74" y="90"/>
                  <a:pt x="74" y="116"/>
                </a:cubicBezTo>
                <a:lnTo>
                  <a:pt x="74" y="2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7609427" y="3325939"/>
            <a:ext cx="39262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09427" y="3735038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CAD、CAE、CAM等技术广泛应用于机械、电子、建筑等领域。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6408706" y="5005864"/>
            <a:ext cx="751142" cy="751142"/>
            <a:chOff x="6408706" y="5005864"/>
            <a:chExt cx="751142" cy="751142"/>
          </a:xfrm>
        </p:grpSpPr>
        <p:sp>
          <p:nvSpPr>
            <p:cNvPr id="33" name="AutoShape 33"/>
            <p:cNvSpPr/>
            <p:nvPr/>
          </p:nvSpPr>
          <p:spPr>
            <a:xfrm>
              <a:off x="6408706" y="5005864"/>
              <a:ext cx="751142" cy="751142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6542817" y="5140547"/>
            <a:ext cx="482918" cy="481774"/>
            <a:chOff x="6542817" y="5140547"/>
            <a:chExt cx="482918" cy="481774"/>
          </a:xfrm>
        </p:grpSpPr>
        <p:sp>
          <p:nvSpPr>
            <p:cNvPr id="35" name="Freeform 35"/>
            <p:cNvSpPr/>
            <p:nvPr/>
          </p:nvSpPr>
          <p:spPr>
            <a:xfrm>
              <a:off x="6833425" y="5433250"/>
              <a:ext cx="192310" cy="189071"/>
            </a:xfrm>
            <a:custGeom>
              <a:rect l="l" t="t" r="r" b="b"/>
              <a:pathLst>
                <a:path w="75" h="74">
                  <a:moveTo>
                    <a:pt x="68" y="42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19" y="10"/>
                    <a:pt x="10" y="18"/>
                    <a:pt x="0" y="24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50" y="74"/>
                    <a:pt x="61" y="74"/>
                    <a:pt x="68" y="67"/>
                  </a:cubicBezTo>
                  <a:cubicBezTo>
                    <a:pt x="75" y="60"/>
                    <a:pt x="75" y="49"/>
                    <a:pt x="68" y="4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6542817" y="5140547"/>
              <a:ext cx="356806" cy="358997"/>
            </a:xfrm>
            <a:custGeom>
              <a:rect l="l" t="t" r="r" b="b"/>
              <a:pathLst>
                <a:path w="139" h="140">
                  <a:moveTo>
                    <a:pt x="139" y="70"/>
                  </a:moveTo>
                  <a:cubicBezTo>
                    <a:pt x="139" y="31"/>
                    <a:pt x="108" y="0"/>
                    <a:pt x="70" y="0"/>
                  </a:cubicBezTo>
                  <a:cubicBezTo>
                    <a:pt x="31" y="0"/>
                    <a:pt x="0" y="31"/>
                    <a:pt x="0" y="70"/>
                  </a:cubicBezTo>
                  <a:cubicBezTo>
                    <a:pt x="0" y="108"/>
                    <a:pt x="31" y="140"/>
                    <a:pt x="70" y="140"/>
                  </a:cubicBezTo>
                  <a:cubicBezTo>
                    <a:pt x="108" y="140"/>
                    <a:pt x="139" y="108"/>
                    <a:pt x="139" y="70"/>
                  </a:cubicBezTo>
                  <a:close/>
                  <a:moveTo>
                    <a:pt x="70" y="122"/>
                  </a:moveTo>
                  <a:cubicBezTo>
                    <a:pt x="41" y="122"/>
                    <a:pt x="17" y="99"/>
                    <a:pt x="17" y="70"/>
                  </a:cubicBezTo>
                  <a:cubicBezTo>
                    <a:pt x="17" y="41"/>
                    <a:pt x="41" y="17"/>
                    <a:pt x="70" y="17"/>
                  </a:cubicBezTo>
                  <a:cubicBezTo>
                    <a:pt x="98" y="17"/>
                    <a:pt x="122" y="41"/>
                    <a:pt x="122" y="70"/>
                  </a:cubicBezTo>
                  <a:cubicBezTo>
                    <a:pt x="122" y="99"/>
                    <a:pt x="98" y="122"/>
                    <a:pt x="70" y="1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6617684" y="5215318"/>
              <a:ext cx="105728" cy="104680"/>
            </a:xfrm>
            <a:custGeom>
              <a:rect l="l" t="t" r="r" b="b"/>
              <a:pathLst>
                <a:path w="41" h="41">
                  <a:moveTo>
                    <a:pt x="0" y="41"/>
                  </a:moveTo>
                  <a:cubicBezTo>
                    <a:pt x="12" y="41"/>
                    <a:pt x="12" y="41"/>
                    <a:pt x="12" y="41"/>
                  </a:cubicBezTo>
                  <a:cubicBezTo>
                    <a:pt x="12" y="25"/>
                    <a:pt x="25" y="12"/>
                    <a:pt x="41" y="12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18" y="0"/>
                    <a:pt x="0" y="18"/>
                    <a:pt x="0" y="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7609427" y="4983480"/>
            <a:ext cx="391668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网络应用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09427" y="5348574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电子邮件、网络浏览、电子商务等。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计算机硬件系统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中央处理器是计算机的核心部件，负责执行指令和处理数据。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中央处理器，也称为CPU，是计算机硬件系统的核心部分。它负责执行存储在存储器中的指令，处理数据，并协调其他硬件组件的工作。CPU的性能决定了计算机的整体性能。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中央处理器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存储器是计算机中用于存储数据和程序的硬件设备。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存储器是计算机中用于存储数据和程序的硬件设备。根据存储速度和访问权限的不同，存储器可以分为不同的类型，如随机存取存储器（RAM）、只读存储器（ROM）和高速缓存（Cache）等。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输入输出设备是计算机中用于与外部环境进行交互的硬件设备。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输出设备是计算机中用于与外部环境进行交互的硬件设备。常见的输入设备包括键盘、鼠标、触摸屏等，而输出设备则包括显示器、打印机、音响等。这些设备负责将用户与计算机进行交互，实现信息的输入和输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输入输出设备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总线与接口是计算机中用于连接各个硬件组件的通信通道。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线与接口是计算机中用于连接各个硬件组件的通信通道。总线是连接各个硬件组件的数据传输通道，而接口则是实现硬件组件之间连接的物理接口。通过总线与接口，各个硬件组件可以相互通信和协作，实现计算机的整体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总线与接口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计算机软件系统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系统软件是计算机的基本软件，负责管理计算机的硬件资源，包括操作系统、设备驱动程序、系统工具等。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操作系统是系统软件的核心，负责管理计算机的硬件和软件资源，提供用户界面和应用程序接口，协调应用程序的运行。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设备驱动程序是操作系统的一部分，负责与计算机硬件设备交互，实现硬件设备的控制和数据传输。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系统工具包括系统备份、系统恢复、系统优化等软件，用于维护和管理计算机系统。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9635014" y="1550861"/>
            <a:ext cx="1434751" cy="1532668"/>
            <a:chOff x="9635014" y="1550861"/>
            <a:chExt cx="1434751" cy="1532668"/>
          </a:xfrm>
        </p:grpSpPr>
        <p:sp>
          <p:nvSpPr>
            <p:cNvPr id="12" name="Freeform 12"/>
            <p:cNvSpPr/>
            <p:nvPr/>
          </p:nvSpPr>
          <p:spPr>
            <a:xfrm>
              <a:off x="9635014" y="1550861"/>
              <a:ext cx="1434751" cy="1532668"/>
            </a:xfrm>
            <a:custGeom>
              <a:rect l="l" t="t" r="r" b="b"/>
              <a:pathLst>
                <a:path w="1537251" h="1642176">
                  <a:moveTo>
                    <a:pt x="0" y="0"/>
                  </a:moveTo>
                  <a:lnTo>
                    <a:pt x="1537251" y="0"/>
                  </a:lnTo>
                  <a:lnTo>
                    <a:pt x="1537251" y="1537251"/>
                  </a:lnTo>
                  <a:lnTo>
                    <a:pt x="829482" y="1537251"/>
                  </a:lnTo>
                  <a:lnTo>
                    <a:pt x="768625" y="1642176"/>
                  </a:lnTo>
                  <a:lnTo>
                    <a:pt x="707769" y="1537251"/>
                  </a:lnTo>
                  <a:lnTo>
                    <a:pt x="0" y="153725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8" name="Freeform 18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系统软件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应用软件是用于完成特定任务的软件，例如办公软件、图像处理软件、游戏等。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应用软件通常由专业的软件开发商开发，提供丰富的功能和工具，满足用户的需求。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应用软件可以通过各种方式获得，例如通过官方网站下载、通过应用商店购买等。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应用软件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软件开发需要遵循一定的规范和标准，以确保软件的质量和可维护性。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软件维护是指对已经完成的软件进行修改和完善的过程，以满足用户新的需求或修复软件的错误和漏洞。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软件开发是指根据用户需求和设计要求，编写计算机程序的过程。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软件开发与维护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计算机操作系统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https://d.book118.com/185141131100011042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2024-09-03T07:25:28.752</cp:lastPrinted>
  <dcterms:created xsi:type="dcterms:W3CDTF">2024-09-02T23:25:28Z</dcterms:created>
  <dcterms:modified xsi:type="dcterms:W3CDTF">2024-09-02T23:25:30Z</dcterms:modified>
</cp:coreProperties>
</file>