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6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60008-296F-45F6-8917-8A7B51B03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57272-6D2A-4BAA-AC0D-57F734B4B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DDFC9-E035-49BA-BE97-7AABEAA53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223A5-B817-4C1A-AD8F-F2EAF6660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990CFA-2FEE-438F-AFA6-D4638FBF4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4E4AB1-B46D-4AD9-95EC-0A3EE82F9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E95999-1654-480C-82D4-49FB9E96B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6F9E8-FFC7-41CA-83B0-F7050D471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DF22EF-3B05-42B5-B830-4B043FF27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625D4-C7AF-49CA-ACC7-5A682B01F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5D76C-5494-44AB-A9F8-757D33868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9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0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20010300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2495600" y="1484784"/>
            <a:ext cx="66602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 b="1">
                <a:latin typeface="华文行楷" panose="02010800040101010101" pitchFamily="2" charset="-122"/>
                <a:ea typeface="华文行楷" panose="02010800040101010101" pitchFamily="2" charset="-122"/>
              </a:rPr>
              <a:t>细微之处见真情</a:t>
            </a:r>
            <a:endParaRPr lang="zh-CN" altLang="en-US" sz="6600" b="1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575720" y="3011887"/>
            <a:ext cx="76403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latin typeface="华文行楷" panose="02010800040101010101" pitchFamily="2" charset="-122"/>
                <a:ea typeface="华文行楷" panose="02010800040101010101" pitchFamily="2" charset="-122"/>
              </a:rPr>
              <a:t>--</a:t>
            </a:r>
            <a:r>
              <a:rPr lang="zh-CN" altLang="en-US" sz="4000" b="1">
                <a:latin typeface="华文行楷" panose="02010800040101010101" pitchFamily="2" charset="-122"/>
                <a:ea typeface="华文行楷" panose="02010800040101010101" pitchFamily="2" charset="-122"/>
              </a:rPr>
              <a:t>五年级上册第六单元集体备课</a:t>
            </a:r>
            <a:endParaRPr lang="zh-CN" altLang="en-US" sz="4000" b="1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143672" y="4405281"/>
            <a:ext cx="468052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latin typeface="华文行楷" panose="02010800040101010101" pitchFamily="2" charset="-122"/>
                <a:ea typeface="华文行楷" panose="02010800040101010101" pitchFamily="2" charset="-122"/>
              </a:rPr>
              <a:t>学校语文组</a:t>
            </a:r>
            <a:endParaRPr lang="zh-CN" altLang="en-US" sz="4000" b="1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2567608" y="1905506"/>
            <a:ext cx="8520608" cy="378565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Aft>
                <a:spcPct val="0"/>
              </a:spcAft>
            </a:pPr>
            <a:r>
              <a:rPr lang="en-US" altLang="zh-CN" sz="6000" b="1" kern="100" smtClean="0">
                <a:cs typeface="Times New Roman" panose="02020603050405020304"/>
              </a:rPr>
              <a:t>1</a:t>
            </a:r>
            <a:r>
              <a:rPr lang="zh-CN" altLang="en-US" sz="6000" b="1" kern="100" smtClean="0">
                <a:cs typeface="Times New Roman" panose="02020603050405020304"/>
              </a:rPr>
              <a:t>、</a:t>
            </a:r>
            <a:r>
              <a:rPr lang="zh-CN" altLang="zh-CN" sz="6000" b="1" kern="100" smtClean="0">
                <a:cs typeface="Times New Roman" panose="02020603050405020304"/>
              </a:rPr>
              <a:t>研读</a:t>
            </a:r>
            <a:r>
              <a:rPr lang="zh-CN" altLang="zh-CN" sz="6000" b="1" kern="100">
                <a:cs typeface="Times New Roman" panose="02020603050405020304"/>
              </a:rPr>
              <a:t>课标，解析单元 </a:t>
            </a:r>
            <a:endParaRPr lang="zh-CN" altLang="zh-CN" sz="6000" b="1" kern="100">
              <a:cs typeface="Times New Roman" panose="02020603050405020304"/>
            </a:endParaRPr>
          </a:p>
          <a:p>
            <a:pPr algn="just">
              <a:spcAft>
                <a:spcPct val="0"/>
              </a:spcAft>
            </a:pPr>
            <a:r>
              <a:rPr lang="en-US" altLang="zh-CN" sz="6000" b="1" kern="100" smtClean="0">
                <a:cs typeface="Times New Roman" panose="02020603050405020304"/>
              </a:rPr>
              <a:t>2</a:t>
            </a:r>
            <a:r>
              <a:rPr lang="zh-CN" altLang="en-US" sz="6000" b="1" kern="100" smtClean="0">
                <a:cs typeface="Times New Roman" panose="02020603050405020304"/>
              </a:rPr>
              <a:t>、</a:t>
            </a:r>
            <a:r>
              <a:rPr lang="zh-CN" altLang="zh-CN" sz="6000" b="1" kern="100" smtClean="0">
                <a:cs typeface="Times New Roman" panose="02020603050405020304"/>
              </a:rPr>
              <a:t>联系</a:t>
            </a:r>
            <a:r>
              <a:rPr lang="zh-CN" altLang="zh-CN" sz="6000" b="1" kern="100">
                <a:cs typeface="Times New Roman" panose="02020603050405020304"/>
              </a:rPr>
              <a:t>要素，确定目标</a:t>
            </a:r>
            <a:endParaRPr lang="zh-CN" altLang="zh-CN" sz="6000" b="1" kern="100">
              <a:cs typeface="Times New Roman" panose="02020603050405020304"/>
            </a:endParaRPr>
          </a:p>
          <a:p>
            <a:pPr algn="just">
              <a:spcAft>
                <a:spcPct val="0"/>
              </a:spcAft>
            </a:pPr>
            <a:r>
              <a:rPr lang="en-US" altLang="zh-CN" sz="6000" b="1" kern="100" smtClean="0">
                <a:cs typeface="Times New Roman" panose="02020603050405020304"/>
              </a:rPr>
              <a:t>3</a:t>
            </a:r>
            <a:r>
              <a:rPr lang="zh-CN" altLang="en-US" sz="6000" b="1" kern="100" smtClean="0">
                <a:cs typeface="Times New Roman" panose="02020603050405020304"/>
              </a:rPr>
              <a:t>、</a:t>
            </a:r>
            <a:r>
              <a:rPr lang="zh-CN" altLang="zh-CN" sz="6000" b="1" kern="100" smtClean="0">
                <a:cs typeface="Times New Roman" panose="02020603050405020304"/>
              </a:rPr>
              <a:t>搭建</a:t>
            </a:r>
            <a:r>
              <a:rPr lang="zh-CN" altLang="zh-CN" sz="6000" b="1" kern="100">
                <a:cs typeface="Times New Roman" panose="02020603050405020304"/>
              </a:rPr>
              <a:t>支架，构建任务</a:t>
            </a:r>
            <a:endParaRPr lang="zh-CN" altLang="zh-CN" sz="6000" b="1" kern="100">
              <a:cs typeface="Times New Roman" panose="02020603050405020304"/>
            </a:endParaRPr>
          </a:p>
          <a:p>
            <a:pPr algn="just">
              <a:spcAft>
                <a:spcPct val="0"/>
              </a:spcAft>
            </a:pPr>
            <a:r>
              <a:rPr lang="en-US" altLang="zh-CN" sz="6000" b="1" kern="100" smtClean="0">
                <a:cs typeface="Times New Roman" panose="02020603050405020304"/>
              </a:rPr>
              <a:t>4</a:t>
            </a:r>
            <a:r>
              <a:rPr lang="zh-CN" altLang="en-US" sz="6000" b="1" kern="100" smtClean="0">
                <a:cs typeface="Times New Roman" panose="02020603050405020304"/>
              </a:rPr>
              <a:t>、</a:t>
            </a:r>
            <a:r>
              <a:rPr lang="zh-CN" altLang="zh-CN" sz="6000" b="1" kern="100" smtClean="0">
                <a:cs typeface="Times New Roman" panose="02020603050405020304"/>
              </a:rPr>
              <a:t>导向</a:t>
            </a:r>
            <a:r>
              <a:rPr lang="zh-CN" altLang="zh-CN" sz="6000" b="1" kern="100">
                <a:cs typeface="Times New Roman" panose="02020603050405020304"/>
              </a:rPr>
              <a:t>成果，学生实践</a:t>
            </a:r>
            <a:endParaRPr lang="zh-CN" altLang="zh-CN" sz="6000" b="1" kern="100"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329"/>
            <a:ext cx="12192000" cy="6858000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2540487" y="2921169"/>
            <a:ext cx="8520608" cy="10156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Aft>
                <a:spcPct val="0"/>
              </a:spcAft>
            </a:pPr>
            <a:r>
              <a:rPr lang="en-US" altLang="zh-CN" sz="6000" b="1" kern="100" smtClean="0">
                <a:cs typeface="Times New Roman" panose="02020603050405020304"/>
              </a:rPr>
              <a:t>1</a:t>
            </a:r>
            <a:r>
              <a:rPr lang="zh-CN" altLang="en-US" sz="6000" b="1" kern="100" smtClean="0">
                <a:cs typeface="Times New Roman" panose="02020603050405020304"/>
              </a:rPr>
              <a:t>、</a:t>
            </a:r>
            <a:r>
              <a:rPr lang="zh-CN" altLang="zh-CN" sz="6000" b="1" kern="100" smtClean="0">
                <a:cs typeface="Times New Roman" panose="02020603050405020304"/>
              </a:rPr>
              <a:t>研读</a:t>
            </a:r>
            <a:r>
              <a:rPr lang="zh-CN" altLang="zh-CN" sz="6000" b="1" kern="100">
                <a:cs typeface="Times New Roman" panose="02020603050405020304"/>
              </a:rPr>
              <a:t>课标，解析单元 </a:t>
            </a:r>
            <a:endParaRPr lang="zh-CN" altLang="zh-CN" sz="6000" b="1" kern="100"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263352" y="548680"/>
            <a:ext cx="54726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smtClean="0">
                <a:solidFill>
                  <a:srgbClr val="00B050"/>
                </a:solidFill>
              </a:rPr>
              <a:t>01</a:t>
            </a:r>
            <a:r>
              <a:rPr lang="zh-CN" altLang="en-US" sz="4800" b="1" smtClean="0">
                <a:solidFill>
                  <a:srgbClr val="00B050"/>
                </a:solidFill>
              </a:rPr>
              <a:t>、解析单元</a:t>
            </a:r>
            <a:endParaRPr lang="zh-CN" altLang="en-US" sz="4800" b="1">
              <a:solidFill>
                <a:srgbClr val="00B050"/>
              </a:solidFill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5187" y="0"/>
            <a:ext cx="4856813" cy="6858000"/>
          </a:xfrm>
          <a:prstGeom prst="rect">
            <a:avLst/>
          </a:prstGeom>
        </p:spPr>
      </p:pic>
      <p:sp>
        <p:nvSpPr>
          <p:cNvPr id="8" name="圆角矩形 7"/>
          <p:cNvSpPr/>
          <p:nvPr/>
        </p:nvSpPr>
        <p:spPr>
          <a:xfrm>
            <a:off x="7896200" y="964178"/>
            <a:ext cx="2520280" cy="736630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形标注 9"/>
          <p:cNvSpPr/>
          <p:nvPr/>
        </p:nvSpPr>
        <p:spPr>
          <a:xfrm>
            <a:off x="839416" y="3074722"/>
            <a:ext cx="5090864" cy="2088232"/>
          </a:xfrm>
          <a:prstGeom prst="wedgeEllipseCallout">
            <a:avLst>
              <a:gd name="adj1" fmla="val 89153"/>
              <a:gd name="adj2" fmla="val -110701"/>
            </a:avLst>
          </a:prstGeom>
          <a:solidFill>
            <a:srgbClr val="342BE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 smtClean="0">
                <a:solidFill>
                  <a:schemeClr val="bg1"/>
                </a:solidFill>
              </a:rPr>
              <a:t>人文主题：舐犊情深</a:t>
            </a:r>
            <a:endParaRPr lang="zh-CN" altLang="en-US" sz="4400" b="1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263352" y="548680"/>
            <a:ext cx="54726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smtClean="0">
                <a:solidFill>
                  <a:srgbClr val="00B050"/>
                </a:solidFill>
              </a:rPr>
              <a:t>01</a:t>
            </a:r>
            <a:r>
              <a:rPr lang="zh-CN" altLang="en-US" sz="4800" b="1" smtClean="0">
                <a:solidFill>
                  <a:srgbClr val="00B050"/>
                </a:solidFill>
              </a:rPr>
              <a:t>、解析单元</a:t>
            </a:r>
            <a:endParaRPr lang="zh-CN" altLang="en-US" sz="4800" b="1">
              <a:solidFill>
                <a:srgbClr val="00B050"/>
              </a:solidFill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457" y="1628800"/>
            <a:ext cx="3590853" cy="508518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223792" y="1772816"/>
            <a:ext cx="75608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Aft>
                <a:spcPct val="0"/>
              </a:spcAft>
            </a:pPr>
            <a:r>
              <a:rPr lang="en-US" altLang="zh-CN" sz="3200" kern="100" smtClean="0">
                <a:cs typeface="Times New Roman" panose="02020603050405020304"/>
              </a:rPr>
              <a:t>         </a:t>
            </a:r>
            <a:r>
              <a:rPr lang="zh-CN" altLang="zh-CN" sz="3200" kern="100" smtClean="0">
                <a:cs typeface="Times New Roman" panose="02020603050405020304"/>
              </a:rPr>
              <a:t>本</a:t>
            </a:r>
            <a:r>
              <a:rPr lang="zh-CN" altLang="zh-CN" sz="3200" kern="100">
                <a:cs typeface="Times New Roman" panose="02020603050405020304"/>
              </a:rPr>
              <a:t>单元的学习任务群属于“</a:t>
            </a:r>
            <a:r>
              <a:rPr lang="zh-CN" altLang="zh-CN" sz="3200" b="1" kern="100">
                <a:solidFill>
                  <a:srgbClr val="C00000"/>
                </a:solidFill>
                <a:cs typeface="Times New Roman" panose="02020603050405020304"/>
              </a:rPr>
              <a:t>文学阅读与创意表达”学习任务群</a:t>
            </a:r>
            <a:r>
              <a:rPr lang="zh-CN" altLang="zh-CN" sz="3200" kern="100">
                <a:cs typeface="Times New Roman" panose="02020603050405020304"/>
              </a:rPr>
              <a:t>，本学习任务群旨在引导学生在语文实践活动中，通过整体感知，联想想象，感受文学语言和形象的独特魅力，获得个性化的审美体验，了解文学作品的基本特点，欣赏和评价语言文字作品，提高审美品味。观察、感受自然与社会，表达自己独特的体验与思考，尝试创作文学作品。</a:t>
            </a:r>
            <a:endParaRPr lang="zh-CN" altLang="zh-CN" sz="3200" kern="100"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856813" cy="6858000"/>
          </a:xfrm>
          <a:prstGeom prst="rect">
            <a:avLst/>
          </a:prstGeom>
        </p:spPr>
      </p:pic>
      <p:sp>
        <p:nvSpPr>
          <p:cNvPr id="5" name="椭圆形标注 4"/>
          <p:cNvSpPr/>
          <p:nvPr/>
        </p:nvSpPr>
        <p:spPr>
          <a:xfrm>
            <a:off x="5978974" y="2852936"/>
            <a:ext cx="5090864" cy="2088232"/>
          </a:xfrm>
          <a:prstGeom prst="wedgeEllipseCallout">
            <a:avLst>
              <a:gd name="adj1" fmla="val -81225"/>
              <a:gd name="adj2" fmla="val 90099"/>
            </a:avLst>
          </a:prstGeom>
          <a:solidFill>
            <a:srgbClr val="342BE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 smtClean="0">
                <a:solidFill>
                  <a:schemeClr val="bg1"/>
                </a:solidFill>
              </a:rPr>
              <a:t>语文要素</a:t>
            </a:r>
            <a:endParaRPr lang="zh-CN" altLang="en-US" sz="4400" b="1">
              <a:solidFill>
                <a:schemeClr val="bg1"/>
              </a:solidFill>
            </a:endParaRPr>
          </a:p>
        </p:txBody>
      </p:sp>
      <p:sp>
        <p:nvSpPr>
          <p:cNvPr id="6" name="圆角矩形 5"/>
          <p:cNvSpPr/>
          <p:nvPr/>
        </p:nvSpPr>
        <p:spPr>
          <a:xfrm>
            <a:off x="1654297" y="5517232"/>
            <a:ext cx="2520280" cy="736630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178133" y="188640"/>
            <a:ext cx="39964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smtClean="0">
                <a:solidFill>
                  <a:srgbClr val="00B050"/>
                </a:solidFill>
              </a:rPr>
              <a:t>02</a:t>
            </a:r>
            <a:r>
              <a:rPr lang="zh-CN" altLang="en-US" sz="4800" b="1" smtClean="0">
                <a:solidFill>
                  <a:srgbClr val="00B050"/>
                </a:solidFill>
              </a:rPr>
              <a:t>、语文要素</a:t>
            </a:r>
            <a:endParaRPr lang="zh-CN" altLang="en-US" sz="4800" b="1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78133" y="188640"/>
            <a:ext cx="39964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smtClean="0">
                <a:solidFill>
                  <a:srgbClr val="00B050"/>
                </a:solidFill>
              </a:rPr>
              <a:t>02</a:t>
            </a:r>
            <a:r>
              <a:rPr lang="zh-CN" altLang="en-US" sz="4800" b="1" smtClean="0">
                <a:solidFill>
                  <a:srgbClr val="00B050"/>
                </a:solidFill>
              </a:rPr>
              <a:t>、语文要素</a:t>
            </a:r>
            <a:endParaRPr lang="zh-CN" altLang="en-US" sz="4800" b="1">
              <a:solidFill>
                <a:srgbClr val="00B050"/>
              </a:solidFill>
            </a:endParaRPr>
          </a:p>
        </p:txBody>
      </p:sp>
      <p:pic>
        <p:nvPicPr>
          <p:cNvPr id="8" name="图片 7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27448" y="1412776"/>
            <a:ext cx="9865096" cy="446449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78133" y="188640"/>
            <a:ext cx="39964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smtClean="0">
                <a:solidFill>
                  <a:srgbClr val="00B050"/>
                </a:solidFill>
              </a:rPr>
              <a:t>02</a:t>
            </a:r>
            <a:r>
              <a:rPr lang="zh-CN" altLang="en-US" sz="4800" b="1" smtClean="0">
                <a:solidFill>
                  <a:srgbClr val="00B050"/>
                </a:solidFill>
              </a:rPr>
              <a:t>、语文要素</a:t>
            </a:r>
            <a:endParaRPr lang="zh-CN" altLang="en-US" sz="4800" b="1">
              <a:solidFill>
                <a:srgbClr val="00B050"/>
              </a:solidFill>
            </a:endParaRPr>
          </a:p>
        </p:txBody>
      </p:sp>
      <p:pic>
        <p:nvPicPr>
          <p:cNvPr id="5" name="图片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52566" y="1628800"/>
            <a:ext cx="8856984" cy="446449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43408"/>
            <a:ext cx="12192000" cy="685800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91344" y="260648"/>
            <a:ext cx="54726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smtClean="0">
                <a:solidFill>
                  <a:srgbClr val="00B050"/>
                </a:solidFill>
              </a:rPr>
              <a:t>03</a:t>
            </a:r>
            <a:r>
              <a:rPr lang="zh-CN" altLang="en-US" sz="4800" b="1" smtClean="0">
                <a:solidFill>
                  <a:srgbClr val="00B050"/>
                </a:solidFill>
              </a:rPr>
              <a:t>、单元核心概念</a:t>
            </a:r>
            <a:endParaRPr lang="zh-CN" altLang="en-US" sz="4800" b="1">
              <a:solidFill>
                <a:srgbClr val="00B050"/>
              </a:solidFill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/>
        </p:nvGraphicFramePr>
        <p:xfrm>
          <a:off x="191344" y="1628800"/>
          <a:ext cx="11895425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9085"/>
                <a:gridCol w="2379085"/>
                <a:gridCol w="2379085"/>
                <a:gridCol w="2379085"/>
                <a:gridCol w="2379085"/>
              </a:tblGrid>
              <a:tr h="37084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400" smtClean="0">
                          <a:latin typeface="华文行楷" panose="02010800040101010101" pitchFamily="2" charset="-122"/>
                          <a:ea typeface="华文行楷" panose="02010800040101010101" pitchFamily="2" charset="-122"/>
                        </a:rPr>
                        <a:t>《</a:t>
                      </a:r>
                      <a:r>
                        <a:rPr lang="zh-CN" altLang="en-US" sz="2400" smtClean="0">
                          <a:latin typeface="华文行楷" panose="02010800040101010101" pitchFamily="2" charset="-122"/>
                          <a:ea typeface="华文行楷" panose="02010800040101010101" pitchFamily="2" charset="-122"/>
                        </a:rPr>
                        <a:t>慈母情深</a:t>
                      </a:r>
                      <a:r>
                        <a:rPr lang="en-US" altLang="zh-CN" sz="2400" smtClean="0">
                          <a:latin typeface="华文行楷" panose="02010800040101010101" pitchFamily="2" charset="-122"/>
                          <a:ea typeface="华文行楷" panose="02010800040101010101" pitchFamily="2" charset="-122"/>
                        </a:rPr>
                        <a:t>》</a:t>
                      </a:r>
                      <a:endParaRPr lang="zh-CN" altLang="en-US" sz="2400">
                        <a:latin typeface="华文行楷" panose="02010800040101010101" pitchFamily="2" charset="-122"/>
                        <a:ea typeface="华文行楷" panose="02010800040101010101" pitchFamily="2" charset="-122"/>
                      </a:endParaRPr>
                    </a:p>
                  </a:txBody>
                  <a:tcP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400" smtClean="0">
                          <a:latin typeface="华文行楷" panose="02010800040101010101" pitchFamily="2" charset="-122"/>
                          <a:ea typeface="华文行楷" panose="02010800040101010101" pitchFamily="2" charset="-122"/>
                        </a:rPr>
                        <a:t>《</a:t>
                      </a:r>
                      <a:r>
                        <a:rPr lang="zh-CN" altLang="en-US" sz="2400" smtClean="0">
                          <a:latin typeface="华文行楷" panose="02010800040101010101" pitchFamily="2" charset="-122"/>
                          <a:ea typeface="华文行楷" panose="02010800040101010101" pitchFamily="2" charset="-122"/>
                        </a:rPr>
                        <a:t>父爱之舟</a:t>
                      </a:r>
                      <a:r>
                        <a:rPr lang="en-US" altLang="zh-CN" sz="2400" smtClean="0">
                          <a:latin typeface="华文行楷" panose="02010800040101010101" pitchFamily="2" charset="-122"/>
                          <a:ea typeface="华文行楷" panose="02010800040101010101" pitchFamily="2" charset="-122"/>
                        </a:rPr>
                        <a:t>》</a:t>
                      </a:r>
                      <a:endParaRPr lang="zh-CN" altLang="en-US" sz="2400">
                        <a:latin typeface="华文行楷" panose="02010800040101010101" pitchFamily="2" charset="-122"/>
                        <a:ea typeface="华文行楷" panose="02010800040101010101" pitchFamily="2" charset="-122"/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400" smtClean="0">
                          <a:latin typeface="华文行楷" panose="02010800040101010101" pitchFamily="2" charset="-122"/>
                          <a:ea typeface="华文行楷" panose="02010800040101010101" pitchFamily="2" charset="-122"/>
                        </a:rPr>
                        <a:t>《</a:t>
                      </a:r>
                      <a:r>
                        <a:rPr lang="zh-CN" altLang="en-US" sz="2400" smtClean="0">
                          <a:latin typeface="华文行楷" panose="02010800040101010101" pitchFamily="2" charset="-122"/>
                          <a:ea typeface="华文行楷" panose="02010800040101010101" pitchFamily="2" charset="-122"/>
                        </a:rPr>
                        <a:t>“精彩极了”和“糟糕透了”</a:t>
                      </a:r>
                      <a:r>
                        <a:rPr lang="en-US" altLang="zh-CN" sz="2400" smtClean="0">
                          <a:latin typeface="华文行楷" panose="02010800040101010101" pitchFamily="2" charset="-122"/>
                          <a:ea typeface="华文行楷" panose="02010800040101010101" pitchFamily="2" charset="-122"/>
                        </a:rPr>
                        <a:t>》</a:t>
                      </a:r>
                      <a:endParaRPr lang="zh-CN" altLang="en-US" sz="2400">
                        <a:latin typeface="华文行楷" panose="02010800040101010101" pitchFamily="2" charset="-122"/>
                        <a:ea typeface="华文行楷" panose="02010800040101010101" pitchFamily="2" charset="-122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400" smtClean="0">
                          <a:latin typeface="华文行楷" panose="02010800040101010101" pitchFamily="2" charset="-122"/>
                          <a:ea typeface="华文行楷" panose="02010800040101010101" pitchFamily="2" charset="-122"/>
                        </a:rPr>
                        <a:t>《</a:t>
                      </a:r>
                      <a:r>
                        <a:rPr lang="zh-CN" altLang="en-US" sz="2400" smtClean="0">
                          <a:latin typeface="华文行楷" panose="02010800040101010101" pitchFamily="2" charset="-122"/>
                          <a:ea typeface="华文行楷" panose="02010800040101010101" pitchFamily="2" charset="-122"/>
                        </a:rPr>
                        <a:t>口语交际</a:t>
                      </a:r>
                      <a:r>
                        <a:rPr lang="en-US" altLang="zh-CN" sz="2400" smtClean="0">
                          <a:latin typeface="华文行楷" panose="02010800040101010101" pitchFamily="2" charset="-122"/>
                          <a:ea typeface="华文行楷" panose="02010800040101010101" pitchFamily="2" charset="-122"/>
                        </a:rPr>
                        <a:t>》</a:t>
                      </a:r>
                      <a:endParaRPr lang="zh-CN" altLang="en-US" sz="2400">
                        <a:latin typeface="华文行楷" panose="02010800040101010101" pitchFamily="2" charset="-122"/>
                        <a:ea typeface="华文行楷" panose="02010800040101010101" pitchFamily="2" charset="-122"/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400" smtClean="0">
                          <a:latin typeface="华文行楷" panose="02010800040101010101" pitchFamily="2" charset="-122"/>
                          <a:ea typeface="华文行楷" panose="02010800040101010101" pitchFamily="2" charset="-122"/>
                        </a:rPr>
                        <a:t>《</a:t>
                      </a:r>
                      <a:r>
                        <a:rPr lang="zh-CN" altLang="en-US" sz="2400" smtClean="0">
                          <a:latin typeface="华文行楷" panose="02010800040101010101" pitchFamily="2" charset="-122"/>
                          <a:ea typeface="华文行楷" panose="02010800040101010101" pitchFamily="2" charset="-122"/>
                        </a:rPr>
                        <a:t>习作：我想对你说</a:t>
                      </a:r>
                      <a:r>
                        <a:rPr lang="en-US" altLang="zh-CN" sz="2400" smtClean="0">
                          <a:latin typeface="华文行楷" panose="02010800040101010101" pitchFamily="2" charset="-122"/>
                          <a:ea typeface="华文行楷" panose="02010800040101010101" pitchFamily="2" charset="-122"/>
                        </a:rPr>
                        <a:t>》</a:t>
                      </a:r>
                      <a:endParaRPr lang="zh-CN" altLang="en-US" sz="2400">
                        <a:latin typeface="华文行楷" panose="02010800040101010101" pitchFamily="2" charset="-122"/>
                        <a:ea typeface="华文行楷" panose="02010800040101010101" pitchFamily="2" charset="-122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2000" smtClean="0">
                          <a:latin typeface="华文行楷" panose="02010800040101010101" pitchFamily="2" charset="-122"/>
                          <a:ea typeface="华文行楷" panose="02010800040101010101" pitchFamily="2" charset="-122"/>
                        </a:rPr>
                        <a:t>有感情地朗读和琢磨课文中的语言文字，体会作者描写的场景，细节中蕴含的感情。</a:t>
                      </a:r>
                      <a:endParaRPr lang="zh-CN" altLang="en-US" sz="2000">
                        <a:latin typeface="华文行楷" panose="02010800040101010101" pitchFamily="2" charset="-122"/>
                        <a:ea typeface="华文行楷" panose="02010800040101010101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 smtClean="0">
                          <a:latin typeface="华文行楷" panose="02010800040101010101" pitchFamily="2" charset="-122"/>
                          <a:ea typeface="华文行楷" panose="02010800040101010101" pitchFamily="2" charset="-122"/>
                        </a:rPr>
                        <a:t>从小舟入手，关注细节抓住关键词句，说说作者难忘的场景，感悟父爱。</a:t>
                      </a:r>
                      <a:endParaRPr lang="zh-CN" altLang="en-US" sz="2000">
                        <a:latin typeface="华文行楷" panose="02010800040101010101" pitchFamily="2" charset="-122"/>
                        <a:ea typeface="华文行楷" panose="02010800040101010101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 smtClean="0">
                          <a:latin typeface="华文行楷" panose="02010800040101010101" pitchFamily="2" charset="-122"/>
                          <a:ea typeface="华文行楷" panose="02010800040101010101" pitchFamily="2" charset="-122"/>
                        </a:rPr>
                        <a:t>通过朗读找出细节场景的描写，结合生活实际个人感受体会父母表达爱的不同。</a:t>
                      </a:r>
                      <a:endParaRPr lang="zh-CN" altLang="en-US" sz="2000">
                        <a:latin typeface="华文行楷" panose="02010800040101010101" pitchFamily="2" charset="-122"/>
                        <a:ea typeface="华文行楷" panose="02010800040101010101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 smtClean="0">
                          <a:latin typeface="华文行楷" panose="02010800040101010101" pitchFamily="2" charset="-122"/>
                          <a:ea typeface="华文行楷" panose="02010800040101010101" pitchFamily="2" charset="-122"/>
                        </a:rPr>
                        <a:t>用恰当的语言表达自己对父母爱的方式的看法和感受。</a:t>
                      </a:r>
                      <a:endParaRPr lang="zh-CN" altLang="en-US" sz="2000">
                        <a:latin typeface="华文行楷" panose="02010800040101010101" pitchFamily="2" charset="-122"/>
                        <a:ea typeface="华文行楷" panose="02010800040101010101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000" smtClean="0">
                          <a:latin typeface="华文行楷" panose="02010800040101010101" pitchFamily="2" charset="-122"/>
                          <a:ea typeface="华文行楷" panose="02010800040101010101" pitchFamily="2" charset="-122"/>
                        </a:rPr>
                        <a:t>联系生活实际，用恰当的语言以书信形式表达自己的看法和感受。</a:t>
                      </a:r>
                      <a:endParaRPr lang="zh-CN" altLang="en-US" sz="2000">
                        <a:latin typeface="华文行楷" panose="02010800040101010101" pitchFamily="2" charset="-122"/>
                        <a:ea typeface="华文行楷" panose="02010800040101010101" pitchFamily="2" charset="-122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圆角矩形 6"/>
          <p:cNvSpPr/>
          <p:nvPr/>
        </p:nvSpPr>
        <p:spPr>
          <a:xfrm>
            <a:off x="1703512" y="4437112"/>
            <a:ext cx="8280920" cy="20162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2800" smtClean="0"/>
              <a:t>        把握场景融情，细节见情。通过多种方式地读，找出场景和细节的描写，抓住关键词句、联系上下文，结合生活实际、个人感受，背景资料等，体会人物内心想法和情感态度。</a:t>
            </a:r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2567608" y="2564904"/>
            <a:ext cx="8520608" cy="10156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Aft>
                <a:spcPct val="0"/>
              </a:spcAft>
            </a:pPr>
            <a:r>
              <a:rPr lang="en-US" altLang="zh-CN" sz="6000" b="1" kern="100" smtClean="0">
                <a:cs typeface="Times New Roman" panose="02020603050405020304"/>
              </a:rPr>
              <a:t>2</a:t>
            </a:r>
            <a:r>
              <a:rPr lang="zh-CN" altLang="en-US" sz="6000" b="1" kern="100" smtClean="0">
                <a:cs typeface="Times New Roman" panose="02020603050405020304"/>
              </a:rPr>
              <a:t>、</a:t>
            </a:r>
            <a:r>
              <a:rPr lang="zh-CN" altLang="zh-CN" sz="6000" b="1" kern="100" smtClean="0">
                <a:cs typeface="Times New Roman" panose="02020603050405020304"/>
              </a:rPr>
              <a:t>联系</a:t>
            </a:r>
            <a:r>
              <a:rPr lang="zh-CN" altLang="zh-CN" sz="6000" b="1" kern="100">
                <a:cs typeface="Times New Roman" panose="02020603050405020304"/>
              </a:rPr>
              <a:t>要素，确定</a:t>
            </a:r>
            <a:r>
              <a:rPr lang="zh-CN" altLang="zh-CN" sz="6000" b="1" kern="100" smtClean="0">
                <a:cs typeface="Times New Roman" panose="02020603050405020304"/>
              </a:rPr>
              <a:t>目标</a:t>
            </a:r>
            <a:endParaRPr lang="zh-CN" altLang="zh-CN" sz="6000" b="1" kern="100"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91344" y="260648"/>
            <a:ext cx="54726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smtClean="0">
                <a:solidFill>
                  <a:srgbClr val="00B050"/>
                </a:solidFill>
              </a:rPr>
              <a:t>04</a:t>
            </a:r>
            <a:r>
              <a:rPr lang="zh-CN" altLang="en-US" sz="4800" b="1" smtClean="0">
                <a:solidFill>
                  <a:srgbClr val="00B050"/>
                </a:solidFill>
              </a:rPr>
              <a:t>、学情分析</a:t>
            </a:r>
            <a:endParaRPr lang="zh-CN" altLang="en-US" sz="4800" b="1">
              <a:solidFill>
                <a:srgbClr val="00B050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92360" y="2586695"/>
            <a:ext cx="2111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mtClean="0"/>
              <a:t>学生已有知识</a:t>
            </a:r>
            <a:endParaRPr lang="zh-CN" altLang="en-US" sz="2400"/>
          </a:p>
        </p:txBody>
      </p:sp>
      <p:sp>
        <p:nvSpPr>
          <p:cNvPr id="6" name="文本框 5"/>
          <p:cNvSpPr txBox="1"/>
          <p:nvPr/>
        </p:nvSpPr>
        <p:spPr>
          <a:xfrm>
            <a:off x="191344" y="5013176"/>
            <a:ext cx="2064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mtClean="0"/>
              <a:t>学习障碍点</a:t>
            </a:r>
            <a:endParaRPr lang="zh-CN" altLang="en-US" sz="2400"/>
          </a:p>
        </p:txBody>
      </p:sp>
      <p:sp>
        <p:nvSpPr>
          <p:cNvPr id="7" name="文本框 6"/>
          <p:cNvSpPr txBox="1"/>
          <p:nvPr/>
        </p:nvSpPr>
        <p:spPr>
          <a:xfrm>
            <a:off x="2135560" y="1844824"/>
            <a:ext cx="98650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smtClean="0"/>
              <a:t>1</a:t>
            </a:r>
            <a:r>
              <a:rPr lang="zh-CN" altLang="en-US" sz="2400" smtClean="0"/>
              <a:t>、展开想象，获得初步的情感体验。</a:t>
            </a:r>
            <a:endParaRPr lang="en-US" altLang="zh-CN" sz="2400" smtClean="0"/>
          </a:p>
          <a:p>
            <a:r>
              <a:rPr lang="en-US" altLang="zh-CN" sz="2400" smtClean="0"/>
              <a:t>2</a:t>
            </a:r>
            <a:r>
              <a:rPr lang="zh-CN" altLang="en-US" sz="2400" smtClean="0"/>
              <a:t>、借助关键词句理解和概括课文内容的能力。</a:t>
            </a:r>
            <a:endParaRPr lang="en-US" altLang="zh-CN" sz="2400" smtClean="0"/>
          </a:p>
          <a:p>
            <a:r>
              <a:rPr lang="en-US" altLang="zh-CN" sz="2400" smtClean="0"/>
              <a:t>3</a:t>
            </a:r>
            <a:r>
              <a:rPr lang="zh-CN" altLang="en-US" sz="2400" smtClean="0"/>
              <a:t>、通过人物动作、语言、神态感受人物品质特点，体会人物情感的能力。</a:t>
            </a:r>
            <a:endParaRPr lang="en-US" altLang="zh-CN" sz="2400" smtClean="0"/>
          </a:p>
          <a:p>
            <a:r>
              <a:rPr lang="en-US" altLang="zh-CN" sz="2400" smtClean="0"/>
              <a:t>4</a:t>
            </a:r>
            <a:r>
              <a:rPr lang="zh-CN" altLang="en-US" sz="2400" smtClean="0"/>
              <a:t>、能够体会课文表达的思想感情，以及作家是如何表达自己的感情的。</a:t>
            </a:r>
            <a:endParaRPr lang="en-US" altLang="zh-CN" sz="2400" smtClean="0"/>
          </a:p>
          <a:p>
            <a:r>
              <a:rPr lang="en-US" altLang="zh-CN" sz="2400" smtClean="0"/>
              <a:t>5</a:t>
            </a:r>
            <a:r>
              <a:rPr lang="zh-CN" altLang="en-US" sz="2400" smtClean="0"/>
              <a:t>、通过写一件事、某个喜爱的地方、一个事物，能表达出自己的感受。</a:t>
            </a:r>
            <a:endParaRPr lang="zh-CN" altLang="en-US" sz="2400"/>
          </a:p>
        </p:txBody>
      </p:sp>
      <p:sp>
        <p:nvSpPr>
          <p:cNvPr id="8" name="文本框 7"/>
          <p:cNvSpPr txBox="1"/>
          <p:nvPr/>
        </p:nvSpPr>
        <p:spPr>
          <a:xfrm>
            <a:off x="2135560" y="4351412"/>
            <a:ext cx="87369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zh-CN" altLang="en-US" sz="2400" smtClean="0"/>
              <a:t>阅读方面：在“体会作者描写的场景、细节中蕴含的感情”这个方面课文中的写作背景和学生的生活是有距离的，学生缺乏生活体验的支撑，切身感受并不是那么深刻。</a:t>
            </a:r>
            <a:endParaRPr lang="en-US" altLang="zh-CN" sz="2400" smtClean="0"/>
          </a:p>
          <a:p>
            <a:pPr marL="285750" indent="-285750">
              <a:buFont typeface="Arial" pitchFamily="34" charset="0"/>
              <a:buChar char="•"/>
            </a:pPr>
            <a:r>
              <a:rPr lang="zh-CN" altLang="en-US" sz="2400" smtClean="0"/>
              <a:t>表达方面：学生虽然学会了表达感情的方法，但选材和细节处展现情感的方法在运用时是有难度的。</a:t>
            </a:r>
            <a:endParaRPr lang="zh-CN" altLang="en-US" sz="24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457" y="1628800"/>
            <a:ext cx="3590853" cy="508518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990646" y="1939550"/>
            <a:ext cx="820135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smtClean="0"/>
              <a:t>       </a:t>
            </a:r>
            <a:r>
              <a:rPr lang="zh-CN" altLang="zh-CN" sz="4000" b="1" smtClean="0"/>
              <a:t>语文</a:t>
            </a:r>
            <a:r>
              <a:rPr lang="zh-CN" altLang="en-US" sz="4000" b="1" smtClean="0"/>
              <a:t>学科</a:t>
            </a:r>
            <a:r>
              <a:rPr lang="zh-CN" altLang="zh-CN" sz="4000" b="1" smtClean="0"/>
              <a:t>核心素养是</a:t>
            </a:r>
            <a:r>
              <a:rPr lang="zh-CN" altLang="zh-CN" sz="4000" b="1"/>
              <a:t>学生在积极的</a:t>
            </a:r>
            <a:r>
              <a:rPr lang="zh-CN" altLang="zh-CN" sz="4000" b="1">
                <a:solidFill>
                  <a:srgbClr val="FF0000"/>
                </a:solidFill>
              </a:rPr>
              <a:t>语文实践</a:t>
            </a:r>
            <a:r>
              <a:rPr lang="zh-CN" altLang="zh-CN" sz="4000" b="1"/>
              <a:t>活动中</a:t>
            </a:r>
            <a:r>
              <a:rPr lang="zh-CN" altLang="zh-CN" sz="4000" b="1" smtClean="0">
                <a:solidFill>
                  <a:srgbClr val="FF0000"/>
                </a:solidFill>
              </a:rPr>
              <a:t>积累</a:t>
            </a:r>
            <a:r>
              <a:rPr lang="zh-CN" altLang="en-US" sz="4000" b="1" smtClean="0"/>
              <a:t>和</a:t>
            </a:r>
            <a:r>
              <a:rPr lang="zh-CN" altLang="zh-CN" sz="4000" b="1" smtClean="0">
                <a:solidFill>
                  <a:srgbClr val="FF0000"/>
                </a:solidFill>
              </a:rPr>
              <a:t>构建</a:t>
            </a:r>
            <a:r>
              <a:rPr lang="zh-CN" altLang="en-US" sz="4000" b="1" smtClean="0"/>
              <a:t>起来，</a:t>
            </a:r>
            <a:r>
              <a:rPr lang="zh-CN" altLang="zh-CN" sz="4000" b="1" smtClean="0"/>
              <a:t>并</a:t>
            </a:r>
            <a:r>
              <a:rPr lang="zh-CN" altLang="zh-CN" sz="4000" b="1"/>
              <a:t>在</a:t>
            </a:r>
            <a:r>
              <a:rPr lang="zh-CN" altLang="zh-CN" sz="4000" b="1">
                <a:solidFill>
                  <a:srgbClr val="FF0000"/>
                </a:solidFill>
              </a:rPr>
              <a:t>真实的语言运用情境</a:t>
            </a:r>
            <a:r>
              <a:rPr lang="zh-CN" altLang="zh-CN" sz="4000" b="1"/>
              <a:t>中表现出来</a:t>
            </a:r>
            <a:r>
              <a:rPr lang="zh-CN" altLang="zh-CN" sz="4000" b="1" smtClean="0"/>
              <a:t>的</a:t>
            </a:r>
            <a:r>
              <a:rPr lang="zh-CN" altLang="en-US" sz="4000" b="1" smtClean="0"/>
              <a:t>语言能力及其品质：主要包括：“</a:t>
            </a:r>
            <a:r>
              <a:rPr lang="zh-CN" altLang="zh-CN" sz="4000" b="1" smtClean="0">
                <a:solidFill>
                  <a:srgbClr val="FF0000"/>
                </a:solidFill>
              </a:rPr>
              <a:t>语言运用</a:t>
            </a:r>
            <a:r>
              <a:rPr lang="zh-CN" altLang="en-US" sz="4000" b="1" smtClean="0"/>
              <a:t>”</a:t>
            </a:r>
            <a:r>
              <a:rPr lang="zh-CN" altLang="zh-CN" sz="4000" b="1" smtClean="0"/>
              <a:t> </a:t>
            </a:r>
            <a:r>
              <a:rPr lang="zh-CN" altLang="en-US" sz="4000" b="1" smtClean="0"/>
              <a:t>“</a:t>
            </a:r>
            <a:r>
              <a:rPr lang="zh-CN" altLang="zh-CN" sz="4000" b="1" smtClean="0">
                <a:solidFill>
                  <a:srgbClr val="FF0000"/>
                </a:solidFill>
              </a:rPr>
              <a:t>思维能力</a:t>
            </a:r>
            <a:r>
              <a:rPr lang="zh-CN" altLang="en-US" sz="4000" b="1" smtClean="0"/>
              <a:t>”“</a:t>
            </a:r>
            <a:r>
              <a:rPr lang="zh-CN" altLang="zh-CN" sz="4000" b="1" smtClean="0">
                <a:solidFill>
                  <a:srgbClr val="FF0000"/>
                </a:solidFill>
              </a:rPr>
              <a:t>审美创造</a:t>
            </a:r>
            <a:r>
              <a:rPr lang="zh-CN" altLang="en-US" sz="4000" b="1" smtClean="0"/>
              <a:t>”“</a:t>
            </a:r>
            <a:r>
              <a:rPr lang="zh-CN" altLang="zh-CN" sz="4000" b="1" smtClean="0">
                <a:solidFill>
                  <a:srgbClr val="FF0000"/>
                </a:solidFill>
              </a:rPr>
              <a:t>文化自信</a:t>
            </a:r>
            <a:r>
              <a:rPr lang="zh-CN" altLang="en-US" sz="4000" b="1" smtClean="0"/>
              <a:t>”四个方面 </a:t>
            </a:r>
            <a:r>
              <a:rPr lang="zh-CN" altLang="zh-CN" sz="4000" b="1" smtClean="0"/>
              <a:t>。</a:t>
            </a:r>
            <a:endParaRPr lang="zh-CN" altLang="zh-CN" sz="4000" b="1"/>
          </a:p>
        </p:txBody>
      </p:sp>
      <p:sp>
        <p:nvSpPr>
          <p:cNvPr id="5" name="文本框 6"/>
          <p:cNvSpPr txBox="1"/>
          <p:nvPr/>
        </p:nvSpPr>
        <p:spPr>
          <a:xfrm>
            <a:off x="178133" y="188640"/>
            <a:ext cx="39964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smtClean="0">
                <a:solidFill>
                  <a:srgbClr val="00B050"/>
                </a:solidFill>
              </a:rPr>
              <a:t>05</a:t>
            </a:r>
            <a:r>
              <a:rPr lang="zh-CN" altLang="en-US" sz="4800" b="1" smtClean="0">
                <a:solidFill>
                  <a:srgbClr val="00B050"/>
                </a:solidFill>
              </a:rPr>
              <a:t>、单元目标</a:t>
            </a:r>
            <a:endParaRPr lang="zh-CN" altLang="en-US" sz="4800" b="1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91344" y="260648"/>
            <a:ext cx="54726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smtClean="0">
                <a:solidFill>
                  <a:srgbClr val="00B050"/>
                </a:solidFill>
              </a:rPr>
              <a:t>05</a:t>
            </a:r>
            <a:r>
              <a:rPr lang="zh-CN" altLang="en-US" sz="4800" b="1" smtClean="0">
                <a:solidFill>
                  <a:srgbClr val="00B050"/>
                </a:solidFill>
              </a:rPr>
              <a:t>、单元目标</a:t>
            </a:r>
            <a:endParaRPr lang="zh-CN" altLang="en-US" sz="4800" b="1">
              <a:solidFill>
                <a:srgbClr val="00B050"/>
              </a:solidFill>
            </a:endParaRPr>
          </a:p>
        </p:txBody>
      </p:sp>
      <p:sp>
        <p:nvSpPr>
          <p:cNvPr id="12" name="圆角矩形 11"/>
          <p:cNvSpPr/>
          <p:nvPr/>
        </p:nvSpPr>
        <p:spPr>
          <a:xfrm>
            <a:off x="610544" y="1551874"/>
            <a:ext cx="10945216" cy="85692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400">
                <a:solidFill>
                  <a:prstClr val="black"/>
                </a:solidFill>
              </a:rPr>
              <a:t>1</a:t>
            </a:r>
            <a:r>
              <a:rPr lang="zh-CN" altLang="en-US" sz="2400">
                <a:solidFill>
                  <a:prstClr val="black"/>
                </a:solidFill>
              </a:rPr>
              <a:t>、认识“魄、抑”等</a:t>
            </a:r>
            <a:r>
              <a:rPr lang="en-US" altLang="zh-CN" sz="2400">
                <a:solidFill>
                  <a:prstClr val="black"/>
                </a:solidFill>
              </a:rPr>
              <a:t>32</a:t>
            </a:r>
            <a:r>
              <a:rPr lang="zh-CN" altLang="en-US" sz="2400">
                <a:solidFill>
                  <a:prstClr val="black"/>
                </a:solidFill>
              </a:rPr>
              <a:t>个生字，读准多音字“龟”，会写“辞、抑”等</a:t>
            </a:r>
            <a:r>
              <a:rPr lang="en-US" altLang="zh-CN" sz="2400">
                <a:solidFill>
                  <a:prstClr val="black"/>
                </a:solidFill>
              </a:rPr>
              <a:t>26</a:t>
            </a:r>
            <a:r>
              <a:rPr lang="zh-CN" altLang="en-US" sz="2400">
                <a:solidFill>
                  <a:prstClr val="black"/>
                </a:solidFill>
              </a:rPr>
              <a:t>个字，会写“连续、广播”等</a:t>
            </a:r>
            <a:r>
              <a:rPr lang="en-US" altLang="zh-CN" sz="2400">
                <a:solidFill>
                  <a:prstClr val="black"/>
                </a:solidFill>
              </a:rPr>
              <a:t>37</a:t>
            </a:r>
            <a:r>
              <a:rPr lang="zh-CN" altLang="en-US" sz="2400">
                <a:solidFill>
                  <a:prstClr val="black"/>
                </a:solidFill>
              </a:rPr>
              <a:t>个词语。背诵有关勤俭节约的名句。</a:t>
            </a:r>
            <a:endParaRPr lang="en-US" altLang="zh-CN" sz="2400">
              <a:solidFill>
                <a:prstClr val="black"/>
              </a:solidFill>
            </a:endParaRPr>
          </a:p>
        </p:txBody>
      </p:sp>
      <p:sp>
        <p:nvSpPr>
          <p:cNvPr id="13" name="圆角矩形 12"/>
          <p:cNvSpPr/>
          <p:nvPr/>
        </p:nvSpPr>
        <p:spPr>
          <a:xfrm>
            <a:off x="623392" y="3265730"/>
            <a:ext cx="10945216" cy="85692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chemeClr val="tx1"/>
                </a:solidFill>
              </a:rPr>
              <a:t>3</a:t>
            </a:r>
            <a:r>
              <a:rPr lang="zh-CN" altLang="en-US" sz="2400">
                <a:solidFill>
                  <a:schemeClr val="tx1"/>
                </a:solidFill>
              </a:rPr>
              <a:t>、理解题目和句子的含义，体会文中反复出现的词语的表达效果。</a:t>
            </a:r>
            <a:endParaRPr lang="en-US" altLang="zh-CN" sz="2400">
              <a:solidFill>
                <a:schemeClr val="tx1"/>
              </a:solidFill>
            </a:endParaRPr>
          </a:p>
        </p:txBody>
      </p:sp>
      <p:sp>
        <p:nvSpPr>
          <p:cNvPr id="14" name="圆角矩形 13"/>
          <p:cNvSpPr/>
          <p:nvPr/>
        </p:nvSpPr>
        <p:spPr>
          <a:xfrm>
            <a:off x="597102" y="2408802"/>
            <a:ext cx="10945216" cy="85692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chemeClr val="tx1"/>
                </a:solidFill>
              </a:rPr>
              <a:t>2</a:t>
            </a:r>
            <a:r>
              <a:rPr lang="zh-CN" altLang="en-US" sz="2400">
                <a:solidFill>
                  <a:schemeClr val="tx1"/>
                </a:solidFill>
              </a:rPr>
              <a:t>、默读课文，学习概括场景。通过课文描写的场景、细节体会蕴含的感情，感受父母与子女之前的爱。</a:t>
            </a:r>
            <a:endParaRPr lang="en-US" altLang="zh-CN" sz="2400">
              <a:solidFill>
                <a:schemeClr val="tx1"/>
              </a:solidFill>
            </a:endParaRPr>
          </a:p>
        </p:txBody>
      </p:sp>
      <p:sp>
        <p:nvSpPr>
          <p:cNvPr id="15" name="圆角矩形 14"/>
          <p:cNvSpPr/>
          <p:nvPr/>
        </p:nvSpPr>
        <p:spPr>
          <a:xfrm>
            <a:off x="623392" y="4142252"/>
            <a:ext cx="10945216" cy="85692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en-US" altLang="zh-CN" sz="2400" smtClean="0">
                <a:solidFill>
                  <a:schemeClr val="tx1"/>
                </a:solidFill>
              </a:rPr>
              <a:t>4</a:t>
            </a:r>
            <a:r>
              <a:rPr lang="zh-CN" altLang="en-US" sz="2400" smtClean="0">
                <a:solidFill>
                  <a:schemeClr val="tx1"/>
                </a:solidFill>
              </a:rPr>
              <a:t>、正确认识父母对孩子爱的不同表达方式，选择恰当的材料支持自己的观点。</a:t>
            </a:r>
            <a:endParaRPr lang="en-US" altLang="zh-CN" sz="2400">
              <a:solidFill>
                <a:schemeClr val="tx1"/>
              </a:solidFill>
            </a:endParaRPr>
          </a:p>
        </p:txBody>
      </p:sp>
      <p:sp>
        <p:nvSpPr>
          <p:cNvPr id="16" name="圆角矩形 15"/>
          <p:cNvSpPr/>
          <p:nvPr/>
        </p:nvSpPr>
        <p:spPr>
          <a:xfrm>
            <a:off x="623392" y="5856356"/>
            <a:ext cx="10945216" cy="85692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en-US" altLang="zh-CN" sz="2400" smtClean="0">
                <a:solidFill>
                  <a:schemeClr val="tx1"/>
                </a:solidFill>
              </a:rPr>
              <a:t>6</a:t>
            </a:r>
            <a:r>
              <a:rPr lang="zh-CN" altLang="en-US" sz="2400" smtClean="0">
                <a:solidFill>
                  <a:schemeClr val="tx1"/>
                </a:solidFill>
              </a:rPr>
              <a:t>、用书信的方式表达对父母的感恩之情。</a:t>
            </a:r>
            <a:endParaRPr lang="en-US" altLang="zh-CN" sz="2400">
              <a:solidFill>
                <a:schemeClr val="tx1"/>
              </a:solidFill>
            </a:endParaRPr>
          </a:p>
        </p:txBody>
      </p:sp>
      <p:sp>
        <p:nvSpPr>
          <p:cNvPr id="17" name="圆角矩形 16"/>
          <p:cNvSpPr/>
          <p:nvPr/>
        </p:nvSpPr>
        <p:spPr>
          <a:xfrm>
            <a:off x="629382" y="4979586"/>
            <a:ext cx="10945216" cy="85692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en-US" altLang="zh-CN" sz="2400" smtClean="0">
                <a:solidFill>
                  <a:schemeClr val="tx1"/>
                </a:solidFill>
              </a:rPr>
              <a:t>5</a:t>
            </a:r>
            <a:r>
              <a:rPr lang="zh-CN" altLang="en-US" sz="2400" smtClean="0">
                <a:solidFill>
                  <a:schemeClr val="tx1"/>
                </a:solidFill>
              </a:rPr>
              <a:t>、联系生活实际，写出自己“鼻子一酸”的经历，用恰当的语言表达自己的看法和感受。</a:t>
            </a:r>
            <a:endParaRPr lang="en-US" altLang="zh-CN" sz="24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矩形 2"/>
          <p:cNvSpPr/>
          <p:nvPr/>
        </p:nvSpPr>
        <p:spPr>
          <a:xfrm>
            <a:off x="2567608" y="2708920"/>
            <a:ext cx="8520608" cy="10156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Aft>
                <a:spcPct val="0"/>
              </a:spcAft>
            </a:pPr>
            <a:r>
              <a:rPr lang="en-US" altLang="zh-CN" sz="6000" b="1" kern="100" smtClean="0">
                <a:cs typeface="Times New Roman" panose="02020603050405020304"/>
              </a:rPr>
              <a:t>3</a:t>
            </a:r>
            <a:r>
              <a:rPr lang="zh-CN" altLang="en-US" sz="6000" b="1" kern="100" smtClean="0">
                <a:cs typeface="Times New Roman" panose="02020603050405020304"/>
              </a:rPr>
              <a:t>、</a:t>
            </a:r>
            <a:r>
              <a:rPr lang="zh-CN" altLang="zh-CN" sz="6000" b="1" kern="100" smtClean="0">
                <a:cs typeface="Times New Roman" panose="02020603050405020304"/>
              </a:rPr>
              <a:t>搭建</a:t>
            </a:r>
            <a:r>
              <a:rPr lang="zh-CN" altLang="zh-CN" sz="6000" b="1" kern="100">
                <a:cs typeface="Times New Roman" panose="02020603050405020304"/>
              </a:rPr>
              <a:t>支架，构建</a:t>
            </a:r>
            <a:r>
              <a:rPr lang="zh-CN" altLang="zh-CN" sz="6000" b="1" kern="100" smtClean="0">
                <a:cs typeface="Times New Roman" panose="02020603050405020304"/>
              </a:rPr>
              <a:t>任务</a:t>
            </a:r>
            <a:endParaRPr lang="zh-CN" altLang="zh-CN" sz="6000" b="1" kern="100"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8" y="-4564"/>
            <a:ext cx="12192000" cy="685800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91344" y="260648"/>
            <a:ext cx="6984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smtClean="0">
                <a:solidFill>
                  <a:srgbClr val="00B050"/>
                </a:solidFill>
              </a:rPr>
              <a:t>01</a:t>
            </a:r>
            <a:r>
              <a:rPr lang="zh-CN" altLang="en-US" sz="4800" b="1" smtClean="0">
                <a:solidFill>
                  <a:srgbClr val="00B050"/>
                </a:solidFill>
              </a:rPr>
              <a:t>、主题设定与任务构建</a:t>
            </a:r>
            <a:endParaRPr lang="zh-CN" altLang="en-US" sz="4800" b="1">
              <a:solidFill>
                <a:srgbClr val="00B050"/>
              </a:solidFill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1348034"/>
            <a:ext cx="3890809" cy="5509966"/>
          </a:xfrm>
          <a:prstGeom prst="rect">
            <a:avLst/>
          </a:prstGeom>
        </p:spPr>
      </p:pic>
      <p:sp>
        <p:nvSpPr>
          <p:cNvPr id="7" name="横卷形 6"/>
          <p:cNvSpPr/>
          <p:nvPr/>
        </p:nvSpPr>
        <p:spPr>
          <a:xfrm>
            <a:off x="4330848" y="1470324"/>
            <a:ext cx="6984776" cy="1963902"/>
          </a:xfrm>
          <a:prstGeom prst="horizontalScroll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4799856" y="1916832"/>
            <a:ext cx="61926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mtClean="0"/>
              <a:t>        要围绕特定学习主题，确定具有内在逻辑关联的语文实践活动。</a:t>
            </a:r>
            <a:endParaRPr lang="zh-CN" altLang="en-US" sz="2800"/>
          </a:p>
        </p:txBody>
      </p:sp>
      <p:sp>
        <p:nvSpPr>
          <p:cNvPr id="18" name="横卷形 17"/>
          <p:cNvSpPr/>
          <p:nvPr/>
        </p:nvSpPr>
        <p:spPr>
          <a:xfrm>
            <a:off x="4306104" y="3397061"/>
            <a:ext cx="6984776" cy="2558979"/>
          </a:xfrm>
          <a:prstGeom prst="horizontalScroll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TextBox 4"/>
          <p:cNvSpPr txBox="1"/>
          <p:nvPr/>
        </p:nvSpPr>
        <p:spPr>
          <a:xfrm>
            <a:off x="4670618" y="3717032"/>
            <a:ext cx="64511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mtClean="0"/>
              <a:t>        综合考虑教材内容和学生情况，设计不同类型的学习任务，依托学习任务整合学习情境、学习内容、学习方法和学习资源，安排连贯的语文实践活动。</a:t>
            </a:r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0574" y="-11358"/>
            <a:ext cx="12192000" cy="685800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2037519" y="212169"/>
            <a:ext cx="9793088" cy="57606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</a:rPr>
              <a:t>字里行间都是爱，纸短情长话感恩</a:t>
            </a:r>
            <a:endParaRPr lang="zh-CN" altLang="en-US" sz="2800" b="1">
              <a:solidFill>
                <a:schemeClr val="tx1"/>
              </a:solidFill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65311" y="212169"/>
            <a:ext cx="1872208" cy="57606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</a:rPr>
              <a:t>单元主题</a:t>
            </a:r>
            <a:endParaRPr lang="zh-CN" altLang="en-US" sz="2800" b="1">
              <a:solidFill>
                <a:schemeClr val="tx1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191309" y="788233"/>
            <a:ext cx="1872208" cy="552535"/>
          </a:xfrm>
          <a:prstGeom prst="rect">
            <a:avLst/>
          </a:prstGeom>
          <a:solidFill>
            <a:srgbClr val="BE4EA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学习任务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2423592" y="788233"/>
            <a:ext cx="2376264" cy="552535"/>
          </a:xfrm>
          <a:prstGeom prst="rect">
            <a:avLst/>
          </a:prstGeom>
          <a:solidFill>
            <a:srgbClr val="BE4EA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任务一：爱的品鉴会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5995426" y="829409"/>
            <a:ext cx="2376264" cy="552535"/>
          </a:xfrm>
          <a:prstGeom prst="rect">
            <a:avLst/>
          </a:prstGeom>
          <a:solidFill>
            <a:srgbClr val="BE4EA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任务二：有温度的爱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9192344" y="792493"/>
            <a:ext cx="2232248" cy="552535"/>
          </a:xfrm>
          <a:prstGeom prst="rect">
            <a:avLst/>
          </a:prstGeom>
          <a:solidFill>
            <a:srgbClr val="BE4EA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任务三：见字如面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202567" y="1340768"/>
            <a:ext cx="1872208" cy="136815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学习活动</a:t>
            </a:r>
            <a:endParaRPr lang="zh-CN" altLang="en-US" b="1">
              <a:solidFill>
                <a:schemeClr val="tx1"/>
              </a:solidFill>
            </a:endParaRPr>
          </a:p>
        </p:txBody>
      </p:sp>
      <p:cxnSp>
        <p:nvCxnSpPr>
          <p:cNvPr id="17" name="直接连接符 16"/>
          <p:cNvCxnSpPr/>
          <p:nvPr/>
        </p:nvCxnSpPr>
        <p:spPr>
          <a:xfrm flipH="1">
            <a:off x="3611724" y="1268760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/>
        </p:nvCxnSpPr>
        <p:spPr>
          <a:xfrm flipH="1">
            <a:off x="2711624" y="152896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/>
        </p:nvCxnSpPr>
        <p:spPr>
          <a:xfrm flipH="1">
            <a:off x="2698236" y="1602262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 flipH="1">
            <a:off x="4511824" y="1556792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圆角矩形 28"/>
          <p:cNvSpPr/>
          <p:nvPr/>
        </p:nvSpPr>
        <p:spPr>
          <a:xfrm>
            <a:off x="2338821" y="1844824"/>
            <a:ext cx="1188132" cy="9001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活动一</a:t>
            </a:r>
            <a:endParaRPr lang="en-US" altLang="zh-CN" sz="1400" smtClean="0"/>
          </a:p>
          <a:p>
            <a:pPr algn="ctr"/>
            <a:r>
              <a:rPr lang="zh-CN" altLang="en-US" sz="1400" smtClean="0"/>
              <a:t>爱的初体验（口语交际）</a:t>
            </a:r>
            <a:endParaRPr lang="zh-CN" altLang="en-US" sz="1400"/>
          </a:p>
        </p:txBody>
      </p:sp>
      <p:sp>
        <p:nvSpPr>
          <p:cNvPr id="30" name="圆角矩形 29"/>
          <p:cNvSpPr/>
          <p:nvPr/>
        </p:nvSpPr>
        <p:spPr>
          <a:xfrm>
            <a:off x="3791744" y="1855846"/>
            <a:ext cx="1656184" cy="9001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/>
              <a:t>活动</a:t>
            </a:r>
            <a:r>
              <a:rPr lang="zh-CN" altLang="en-US" sz="1400" smtClean="0"/>
              <a:t>二</a:t>
            </a:r>
            <a:endParaRPr lang="en-US" altLang="zh-CN" sz="1400" smtClean="0"/>
          </a:p>
          <a:p>
            <a:pPr algn="ctr"/>
            <a:r>
              <a:rPr lang="zh-CN" altLang="en-US" sz="1400" smtClean="0"/>
              <a:t>爱的丰富感</a:t>
            </a:r>
            <a:r>
              <a:rPr lang="en-US" altLang="zh-CN" sz="1400" smtClean="0"/>
              <a:t>《</a:t>
            </a:r>
            <a:r>
              <a:rPr lang="zh-CN" altLang="en-US" sz="1400" smtClean="0"/>
              <a:t>“精彩极了”和“糟糕透了”</a:t>
            </a:r>
            <a:r>
              <a:rPr lang="en-US" altLang="zh-CN" sz="1400" smtClean="0"/>
              <a:t>》</a:t>
            </a:r>
            <a:endParaRPr lang="zh-CN" altLang="en-US" sz="1400"/>
          </a:p>
        </p:txBody>
      </p:sp>
      <p:cxnSp>
        <p:nvCxnSpPr>
          <p:cNvPr id="31" name="直接连接符 30"/>
          <p:cNvCxnSpPr/>
          <p:nvPr/>
        </p:nvCxnSpPr>
        <p:spPr>
          <a:xfrm flipH="1">
            <a:off x="7190691" y="134076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 flipH="1">
            <a:off x="10307558" y="134502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 flipH="1">
            <a:off x="6342282" y="1628800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 flipH="1">
            <a:off x="9408368" y="1619774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圆角矩形 35"/>
          <p:cNvSpPr/>
          <p:nvPr/>
        </p:nvSpPr>
        <p:spPr>
          <a:xfrm>
            <a:off x="5717958" y="1832756"/>
            <a:ext cx="1188132" cy="9001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/>
              <a:t>活动</a:t>
            </a:r>
            <a:r>
              <a:rPr lang="zh-CN" altLang="en-US" sz="1400" smtClean="0"/>
              <a:t>一</a:t>
            </a:r>
            <a:endParaRPr lang="en-US" altLang="zh-CN" sz="1400" smtClean="0"/>
          </a:p>
          <a:p>
            <a:pPr algn="ctr"/>
            <a:r>
              <a:rPr lang="zh-CN" altLang="en-US" sz="1400" smtClean="0"/>
              <a:t>寸草春晖</a:t>
            </a:r>
            <a:r>
              <a:rPr lang="en-US" altLang="zh-CN" sz="1400" smtClean="0"/>
              <a:t>《</a:t>
            </a:r>
            <a:r>
              <a:rPr lang="zh-CN" altLang="en-US" sz="1400" smtClean="0"/>
              <a:t>慈母情深</a:t>
            </a:r>
            <a:r>
              <a:rPr lang="en-US" altLang="zh-CN" sz="1400" smtClean="0"/>
              <a:t>》</a:t>
            </a:r>
            <a:endParaRPr lang="zh-CN" altLang="en-US" sz="1400"/>
          </a:p>
        </p:txBody>
      </p:sp>
      <p:cxnSp>
        <p:nvCxnSpPr>
          <p:cNvPr id="37" name="直接连接符 36"/>
          <p:cNvCxnSpPr/>
          <p:nvPr/>
        </p:nvCxnSpPr>
        <p:spPr>
          <a:xfrm flipH="1">
            <a:off x="6360673" y="1611189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/>
        </p:nvCxnSpPr>
        <p:spPr>
          <a:xfrm flipH="1">
            <a:off x="8120678" y="1672410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38"/>
          <p:cNvCxnSpPr/>
          <p:nvPr/>
        </p:nvCxnSpPr>
        <p:spPr>
          <a:xfrm flipH="1">
            <a:off x="9408368" y="1688740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连接符 39"/>
          <p:cNvCxnSpPr/>
          <p:nvPr/>
        </p:nvCxnSpPr>
        <p:spPr>
          <a:xfrm flipH="1">
            <a:off x="11208568" y="1672410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圆角矩形 40"/>
          <p:cNvSpPr/>
          <p:nvPr/>
        </p:nvSpPr>
        <p:spPr>
          <a:xfrm>
            <a:off x="10694032" y="1915752"/>
            <a:ext cx="1188132" cy="9001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活动二</a:t>
            </a:r>
            <a:endParaRPr lang="en-US" altLang="zh-CN" sz="1400" smtClean="0"/>
          </a:p>
          <a:p>
            <a:pPr algn="ctr"/>
            <a:r>
              <a:rPr lang="zh-CN" altLang="en-US" sz="1400" smtClean="0"/>
              <a:t>爱的分享会</a:t>
            </a:r>
            <a:endParaRPr lang="zh-CN" altLang="en-US" sz="1400"/>
          </a:p>
        </p:txBody>
      </p:sp>
      <p:sp>
        <p:nvSpPr>
          <p:cNvPr id="42" name="圆角矩形 41"/>
          <p:cNvSpPr/>
          <p:nvPr/>
        </p:nvSpPr>
        <p:spPr>
          <a:xfrm>
            <a:off x="7225107" y="1859802"/>
            <a:ext cx="1425589" cy="9001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/>
              <a:t>活动</a:t>
            </a:r>
            <a:r>
              <a:rPr lang="zh-CN" altLang="en-US" sz="1400" smtClean="0"/>
              <a:t>二</a:t>
            </a:r>
            <a:endParaRPr lang="en-US" altLang="zh-CN" sz="1400" smtClean="0"/>
          </a:p>
          <a:p>
            <a:pPr algn="ctr"/>
            <a:r>
              <a:rPr lang="zh-CN" altLang="en-US" sz="1400" smtClean="0"/>
              <a:t>润物无声</a:t>
            </a:r>
            <a:endParaRPr lang="en-US" altLang="zh-CN" sz="1400" smtClean="0"/>
          </a:p>
          <a:p>
            <a:pPr algn="ctr"/>
            <a:r>
              <a:rPr lang="en-US" altLang="zh-CN" sz="1400" smtClean="0"/>
              <a:t>《</a:t>
            </a:r>
            <a:r>
              <a:rPr lang="zh-CN" altLang="en-US" sz="1400" smtClean="0"/>
              <a:t>父爱之舟</a:t>
            </a:r>
            <a:r>
              <a:rPr lang="en-US" altLang="zh-CN" sz="1400" smtClean="0"/>
              <a:t>》</a:t>
            </a:r>
            <a:endParaRPr lang="zh-CN" altLang="en-US" sz="1400"/>
          </a:p>
        </p:txBody>
      </p:sp>
      <p:sp>
        <p:nvSpPr>
          <p:cNvPr id="43" name="圆角矩形 42"/>
          <p:cNvSpPr/>
          <p:nvPr/>
        </p:nvSpPr>
        <p:spPr>
          <a:xfrm>
            <a:off x="8987307" y="1899322"/>
            <a:ext cx="1656184" cy="9001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/>
              <a:t>活动一</a:t>
            </a:r>
            <a:endParaRPr lang="en-US" altLang="zh-CN" sz="1400" smtClean="0"/>
          </a:p>
          <a:p>
            <a:pPr algn="ctr"/>
            <a:r>
              <a:rPr lang="zh-CN" altLang="en-US" sz="1400" smtClean="0"/>
              <a:t>见字如面吐真情</a:t>
            </a:r>
            <a:r>
              <a:rPr lang="en-US" altLang="zh-CN" sz="1400" smtClean="0"/>
              <a:t>《</a:t>
            </a:r>
            <a:r>
              <a:rPr lang="zh-CN" altLang="en-US" sz="1400" smtClean="0"/>
              <a:t>习作：我想对你说</a:t>
            </a:r>
            <a:r>
              <a:rPr lang="en-US" altLang="zh-CN" sz="1400" smtClean="0"/>
              <a:t>》</a:t>
            </a:r>
            <a:endParaRPr lang="zh-CN" altLang="en-US" sz="1400"/>
          </a:p>
        </p:txBody>
      </p:sp>
      <p:sp>
        <p:nvSpPr>
          <p:cNvPr id="44" name="矩形 43"/>
          <p:cNvSpPr/>
          <p:nvPr/>
        </p:nvSpPr>
        <p:spPr>
          <a:xfrm>
            <a:off x="219672" y="2740360"/>
            <a:ext cx="1872208" cy="136815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学生语言</a:t>
            </a:r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实践</a:t>
            </a:r>
            <a:r>
              <a:rPr lang="zh-CN" altLang="en-US" b="1">
                <a:solidFill>
                  <a:schemeClr val="tx1"/>
                </a:solidFill>
              </a:rPr>
              <a:t>活动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45" name="圆角矩形 44"/>
          <p:cNvSpPr/>
          <p:nvPr/>
        </p:nvSpPr>
        <p:spPr>
          <a:xfrm>
            <a:off x="2206425" y="2815852"/>
            <a:ext cx="1452923" cy="1292660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solidFill>
                  <a:schemeClr val="tx1"/>
                </a:solidFill>
              </a:rPr>
              <a:t>在交流与沟通中理解什么是真正的父爱、母爱，并能联系实际与父母交流</a:t>
            </a:r>
            <a:endParaRPr lang="zh-CN" altLang="en-US" sz="1400" b="1">
              <a:solidFill>
                <a:schemeClr val="tx1"/>
              </a:solidFill>
            </a:endParaRPr>
          </a:p>
        </p:txBody>
      </p:sp>
      <p:sp>
        <p:nvSpPr>
          <p:cNvPr id="46" name="圆角矩形 45"/>
          <p:cNvSpPr/>
          <p:nvPr/>
        </p:nvSpPr>
        <p:spPr>
          <a:xfrm>
            <a:off x="3964857" y="2815852"/>
            <a:ext cx="1452923" cy="1292660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schemeClr val="tx1"/>
                </a:solidFill>
              </a:rPr>
              <a:t>选择恰当的材料支持自己的观点，发表自己的见解</a:t>
            </a:r>
            <a:endParaRPr lang="zh-CN" altLang="en-US" sz="1400" b="1">
              <a:solidFill>
                <a:schemeClr val="tx1"/>
              </a:solidFill>
            </a:endParaRPr>
          </a:p>
        </p:txBody>
      </p:sp>
      <p:sp>
        <p:nvSpPr>
          <p:cNvPr id="47" name="圆角矩形 46"/>
          <p:cNvSpPr/>
          <p:nvPr/>
        </p:nvSpPr>
        <p:spPr>
          <a:xfrm>
            <a:off x="5634211" y="2836745"/>
            <a:ext cx="1452923" cy="1292660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zh-CN" sz="1400" b="1">
                <a:solidFill>
                  <a:schemeClr val="tx1"/>
                </a:solidFill>
              </a:rPr>
              <a:t>体会作者描写场景细节当中，蕴含的感情</a:t>
            </a:r>
            <a:r>
              <a:rPr lang="zh-CN" altLang="zh-CN" sz="1200" smtClean="0">
                <a:solidFill>
                  <a:schemeClr val="tx1"/>
                </a:solidFill>
              </a:rPr>
              <a:t>。</a:t>
            </a:r>
            <a:endParaRPr lang="zh-CN" altLang="en-US"/>
          </a:p>
        </p:txBody>
      </p:sp>
      <p:sp>
        <p:nvSpPr>
          <p:cNvPr id="48" name="圆角矩形 47"/>
          <p:cNvSpPr/>
          <p:nvPr/>
        </p:nvSpPr>
        <p:spPr>
          <a:xfrm>
            <a:off x="7270578" y="2835933"/>
            <a:ext cx="1452923" cy="1292660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zh-CN" sz="1400" b="1">
                <a:solidFill>
                  <a:schemeClr val="tx1"/>
                </a:solidFill>
              </a:rPr>
              <a:t>说说在我的梦里出现了哪些难忘的场景。哪个场景给你留下的印象最深。</a:t>
            </a:r>
            <a:endParaRPr lang="zh-CN" altLang="en-US" sz="1400" b="1">
              <a:solidFill>
                <a:schemeClr val="tx1"/>
              </a:solidFill>
            </a:endParaRPr>
          </a:p>
        </p:txBody>
      </p:sp>
      <p:sp>
        <p:nvSpPr>
          <p:cNvPr id="50" name="圆角矩形 49"/>
          <p:cNvSpPr/>
          <p:nvPr/>
        </p:nvSpPr>
        <p:spPr>
          <a:xfrm>
            <a:off x="8987308" y="2870214"/>
            <a:ext cx="3122236" cy="1292660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400"/>
          </a:p>
        </p:txBody>
      </p:sp>
      <p:sp>
        <p:nvSpPr>
          <p:cNvPr id="51" name="矩形 50"/>
          <p:cNvSpPr/>
          <p:nvPr/>
        </p:nvSpPr>
        <p:spPr>
          <a:xfrm>
            <a:off x="219672" y="4171393"/>
            <a:ext cx="1872208" cy="55253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落实人文主题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52" name="矩形 51"/>
          <p:cNvSpPr/>
          <p:nvPr/>
        </p:nvSpPr>
        <p:spPr>
          <a:xfrm>
            <a:off x="2206424" y="4171393"/>
            <a:ext cx="3211355" cy="55253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不同方式的爱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53" name="矩形 52"/>
          <p:cNvSpPr/>
          <p:nvPr/>
        </p:nvSpPr>
        <p:spPr>
          <a:xfrm>
            <a:off x="5551232" y="4156959"/>
            <a:ext cx="1632326" cy="55253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无私的母爱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54" name="矩形 53"/>
          <p:cNvSpPr/>
          <p:nvPr/>
        </p:nvSpPr>
        <p:spPr>
          <a:xfrm>
            <a:off x="7270578" y="4171393"/>
            <a:ext cx="1452923" cy="55253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深沉的父爱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55" name="矩形 54"/>
          <p:cNvSpPr/>
          <p:nvPr/>
        </p:nvSpPr>
        <p:spPr>
          <a:xfrm>
            <a:off x="9088937" y="4186609"/>
            <a:ext cx="3058600" cy="55253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字里行间表达爱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56" name="矩形 55"/>
          <p:cNvSpPr/>
          <p:nvPr/>
        </p:nvSpPr>
        <p:spPr>
          <a:xfrm>
            <a:off x="226296" y="4739144"/>
            <a:ext cx="1872208" cy="55253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落实</a:t>
            </a:r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语文要素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57" name="矩形 56"/>
          <p:cNvSpPr/>
          <p:nvPr/>
        </p:nvSpPr>
        <p:spPr>
          <a:xfrm>
            <a:off x="2206425" y="4739144"/>
            <a:ext cx="3211355" cy="55253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能尊重别人的观点，</a:t>
            </a:r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对别人的发言给予支持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58" name="矩形 57"/>
          <p:cNvSpPr/>
          <p:nvPr/>
        </p:nvSpPr>
        <p:spPr>
          <a:xfrm>
            <a:off x="5561981" y="4739144"/>
            <a:ext cx="1632326" cy="55253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1200" b="1" smtClean="0">
                <a:solidFill>
                  <a:schemeClr val="tx1"/>
                </a:solidFill>
              </a:rPr>
              <a:t>边读边想象描写的场景、细节，体会字里行间的母爱。</a:t>
            </a:r>
            <a:endParaRPr lang="zh-CN" altLang="en-US" sz="1200" b="1">
              <a:solidFill>
                <a:schemeClr val="tx1"/>
              </a:solidFill>
            </a:endParaRPr>
          </a:p>
        </p:txBody>
      </p:sp>
      <p:sp>
        <p:nvSpPr>
          <p:cNvPr id="59" name="矩形 58"/>
          <p:cNvSpPr/>
          <p:nvPr/>
        </p:nvSpPr>
        <p:spPr>
          <a:xfrm>
            <a:off x="7297960" y="4739144"/>
            <a:ext cx="1452923" cy="55253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1200" b="1" smtClean="0">
                <a:solidFill>
                  <a:schemeClr val="tx1"/>
                </a:solidFill>
              </a:rPr>
              <a:t>说说作者难忘的场景，体会深切的父爱。</a:t>
            </a:r>
            <a:endParaRPr lang="zh-CN" altLang="en-US" sz="1200" b="1">
              <a:solidFill>
                <a:schemeClr val="tx1"/>
              </a:solidFill>
            </a:endParaRPr>
          </a:p>
        </p:txBody>
      </p:sp>
      <p:sp>
        <p:nvSpPr>
          <p:cNvPr id="60" name="矩形 59"/>
          <p:cNvSpPr/>
          <p:nvPr/>
        </p:nvSpPr>
        <p:spPr>
          <a:xfrm>
            <a:off x="9095800" y="4739144"/>
            <a:ext cx="3058600" cy="55253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用恰当的语言表达自己的看法和感受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61" name="矩形 60"/>
          <p:cNvSpPr/>
          <p:nvPr/>
        </p:nvSpPr>
        <p:spPr>
          <a:xfrm>
            <a:off x="226296" y="5371974"/>
            <a:ext cx="1872208" cy="136815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作业设计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62" name="矩形 61"/>
          <p:cNvSpPr/>
          <p:nvPr/>
        </p:nvSpPr>
        <p:spPr>
          <a:xfrm>
            <a:off x="2235351" y="5371974"/>
            <a:ext cx="3182427" cy="136815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回家后与父母真诚交流，用恰当的语气，合适的方法表达感恩之情和自己的期望。</a:t>
            </a:r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推荐阅读</a:t>
            </a:r>
            <a:r>
              <a:rPr lang="en-US" altLang="zh-CN" b="1" smtClean="0">
                <a:solidFill>
                  <a:schemeClr val="tx1"/>
                </a:solidFill>
              </a:rPr>
              <a:t>《</a:t>
            </a:r>
            <a:r>
              <a:rPr lang="zh-CN" altLang="en-US" b="1" smtClean="0">
                <a:solidFill>
                  <a:schemeClr val="tx1"/>
                </a:solidFill>
              </a:rPr>
              <a:t>母爱似海</a:t>
            </a:r>
            <a:r>
              <a:rPr lang="en-US" altLang="zh-CN" b="1" smtClean="0">
                <a:solidFill>
                  <a:schemeClr val="tx1"/>
                </a:solidFill>
              </a:rPr>
              <a:t>》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63" name="矩形 62"/>
          <p:cNvSpPr/>
          <p:nvPr/>
        </p:nvSpPr>
        <p:spPr>
          <a:xfrm>
            <a:off x="5551232" y="5406876"/>
            <a:ext cx="1691150" cy="136815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课后练笔，推荐阅读，整本书阅读</a:t>
            </a:r>
            <a:r>
              <a:rPr lang="en-US" altLang="zh-CN" b="1" smtClean="0">
                <a:solidFill>
                  <a:schemeClr val="tx1"/>
                </a:solidFill>
              </a:rPr>
              <a:t>《</a:t>
            </a:r>
            <a:r>
              <a:rPr lang="zh-CN" altLang="en-US" b="1" smtClean="0">
                <a:solidFill>
                  <a:schemeClr val="tx1"/>
                </a:solidFill>
              </a:rPr>
              <a:t>母亲</a:t>
            </a:r>
            <a:r>
              <a:rPr lang="en-US" altLang="zh-CN" b="1" smtClean="0">
                <a:solidFill>
                  <a:schemeClr val="tx1"/>
                </a:solidFill>
              </a:rPr>
              <a:t>》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64" name="矩形 63"/>
          <p:cNvSpPr/>
          <p:nvPr/>
        </p:nvSpPr>
        <p:spPr>
          <a:xfrm>
            <a:off x="7333017" y="5376069"/>
            <a:ext cx="1417866" cy="136815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chemeClr val="tx1"/>
                </a:solidFill>
              </a:rPr>
              <a:t>课内拓展，对比阅读</a:t>
            </a:r>
            <a:r>
              <a:rPr lang="en-US" altLang="zh-CN" sz="1400" b="1" smtClean="0">
                <a:solidFill>
                  <a:schemeClr val="tx1"/>
                </a:solidFill>
              </a:rPr>
              <a:t>《</a:t>
            </a:r>
            <a:r>
              <a:rPr lang="zh-CN" altLang="en-US" sz="1400" b="1" smtClean="0">
                <a:solidFill>
                  <a:schemeClr val="tx1"/>
                </a:solidFill>
              </a:rPr>
              <a:t>背景</a:t>
            </a:r>
            <a:r>
              <a:rPr lang="en-US" altLang="zh-CN" sz="1400" b="1" smtClean="0">
                <a:solidFill>
                  <a:schemeClr val="tx1"/>
                </a:solidFill>
              </a:rPr>
              <a:t>》</a:t>
            </a:r>
            <a:r>
              <a:rPr lang="zh-CN" altLang="en-US" sz="1400" b="1" smtClean="0">
                <a:solidFill>
                  <a:schemeClr val="tx1"/>
                </a:solidFill>
              </a:rPr>
              <a:t>，课外拓展，推荐阅读</a:t>
            </a:r>
            <a:r>
              <a:rPr lang="en-US" altLang="zh-CN" sz="1400" b="1" smtClean="0">
                <a:solidFill>
                  <a:schemeClr val="tx1"/>
                </a:solidFill>
              </a:rPr>
              <a:t>《</a:t>
            </a:r>
            <a:r>
              <a:rPr lang="zh-CN" altLang="en-US" sz="1400" b="1" smtClean="0">
                <a:solidFill>
                  <a:schemeClr val="tx1"/>
                </a:solidFill>
              </a:rPr>
              <a:t>父爱如山</a:t>
            </a:r>
            <a:r>
              <a:rPr lang="en-US" altLang="zh-CN" sz="1400" b="1" smtClean="0">
                <a:solidFill>
                  <a:schemeClr val="tx1"/>
                </a:solidFill>
              </a:rPr>
              <a:t>》</a:t>
            </a:r>
            <a:endParaRPr lang="zh-CN" altLang="en-US" sz="1400" b="1">
              <a:solidFill>
                <a:schemeClr val="tx1"/>
              </a:solidFill>
            </a:endParaRPr>
          </a:p>
        </p:txBody>
      </p:sp>
      <p:sp>
        <p:nvSpPr>
          <p:cNvPr id="65" name="矩形 64"/>
          <p:cNvSpPr/>
          <p:nvPr/>
        </p:nvSpPr>
        <p:spPr>
          <a:xfrm>
            <a:off x="9088937" y="5376069"/>
            <a:ext cx="3020606" cy="136815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用合适的方式把信交给父母</a:t>
            </a:r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r>
              <a:rPr lang="zh-CN" altLang="en-US" sz="1400" b="1" smtClean="0">
                <a:solidFill>
                  <a:schemeClr val="tx1"/>
                </a:solidFill>
              </a:rPr>
              <a:t>联系生活实际，用恰当的语言以书信的形式表达自己的看法和感受。在写信的过程中感受父母的爱，表达自己的真情实感，懂得写作是为了自我表达和与人交流。</a:t>
            </a:r>
            <a:endParaRPr lang="en-US" altLang="zh-CN" sz="1400" b="1" smtClean="0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r>
              <a:rPr lang="zh-CN" altLang="en-US" b="1">
                <a:solidFill>
                  <a:schemeClr val="tx1"/>
                </a:solidFill>
              </a:rPr>
              <a:t>用合适的方式把信交给父母</a:t>
            </a:r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zh-CN" altLang="en-US" b="1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2098504" y="951924"/>
            <a:ext cx="9793088" cy="57606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</a:rPr>
              <a:t>字里行间都是爱，纸短情长话感恩</a:t>
            </a:r>
            <a:endParaRPr lang="zh-CN" altLang="en-US" sz="2800" b="1">
              <a:solidFill>
                <a:schemeClr val="tx1"/>
              </a:solidFill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226296" y="940057"/>
            <a:ext cx="1872208" cy="57606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</a:rPr>
              <a:t>单元主题</a:t>
            </a:r>
            <a:endParaRPr lang="zh-CN" altLang="en-US" sz="2800" b="1">
              <a:solidFill>
                <a:schemeClr val="tx1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226296" y="1527989"/>
            <a:ext cx="1872208" cy="552535"/>
          </a:xfrm>
          <a:prstGeom prst="rect">
            <a:avLst/>
          </a:prstGeom>
          <a:solidFill>
            <a:srgbClr val="BE4EA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学习任务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2329471" y="1527989"/>
            <a:ext cx="2994186" cy="552535"/>
          </a:xfrm>
          <a:prstGeom prst="rect">
            <a:avLst/>
          </a:prstGeom>
          <a:solidFill>
            <a:srgbClr val="BE4EA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爱的品鉴会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5501565" y="1556014"/>
            <a:ext cx="3045408" cy="552535"/>
          </a:xfrm>
          <a:prstGeom prst="rect">
            <a:avLst/>
          </a:prstGeom>
          <a:solidFill>
            <a:srgbClr val="BE4EA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有温度的爱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8750883" y="1527988"/>
            <a:ext cx="3033749" cy="552535"/>
          </a:xfrm>
          <a:prstGeom prst="rect">
            <a:avLst/>
          </a:prstGeom>
          <a:solidFill>
            <a:srgbClr val="BE4EA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见字如面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226296" y="2080524"/>
            <a:ext cx="1872208" cy="207643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学习活动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51" name="矩形 50"/>
          <p:cNvSpPr/>
          <p:nvPr/>
        </p:nvSpPr>
        <p:spPr>
          <a:xfrm>
            <a:off x="226296" y="4156958"/>
            <a:ext cx="1872208" cy="55253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课时安排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52" name="矩形 51"/>
          <p:cNvSpPr/>
          <p:nvPr/>
        </p:nvSpPr>
        <p:spPr>
          <a:xfrm>
            <a:off x="2206424" y="4171393"/>
            <a:ext cx="3211355" cy="552535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 smtClean="0">
                <a:solidFill>
                  <a:schemeClr val="tx1"/>
                </a:solidFill>
              </a:rPr>
              <a:t>2</a:t>
            </a:r>
            <a:endParaRPr lang="zh-CN" altLang="en-US" sz="2800" b="1">
              <a:solidFill>
                <a:schemeClr val="tx1"/>
              </a:solidFill>
            </a:endParaRPr>
          </a:p>
        </p:txBody>
      </p:sp>
      <p:sp>
        <p:nvSpPr>
          <p:cNvPr id="53" name="矩形 52"/>
          <p:cNvSpPr/>
          <p:nvPr/>
        </p:nvSpPr>
        <p:spPr>
          <a:xfrm>
            <a:off x="5573157" y="4138803"/>
            <a:ext cx="2975304" cy="552535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solidFill>
                  <a:schemeClr val="tx1"/>
                </a:solidFill>
              </a:rPr>
              <a:t>5</a:t>
            </a:r>
            <a:endParaRPr lang="zh-CN" altLang="en-US" sz="2800" b="1">
              <a:solidFill>
                <a:schemeClr val="tx1"/>
              </a:solidFill>
            </a:endParaRPr>
          </a:p>
        </p:txBody>
      </p:sp>
      <p:sp>
        <p:nvSpPr>
          <p:cNvPr id="54" name="矩形 53"/>
          <p:cNvSpPr/>
          <p:nvPr/>
        </p:nvSpPr>
        <p:spPr>
          <a:xfrm>
            <a:off x="8750884" y="4186609"/>
            <a:ext cx="3033748" cy="552535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 smtClean="0">
                <a:solidFill>
                  <a:schemeClr val="tx1"/>
                </a:solidFill>
              </a:rPr>
              <a:t>3</a:t>
            </a:r>
            <a:endParaRPr lang="zh-CN" altLang="en-US" sz="2800" b="1">
              <a:solidFill>
                <a:schemeClr val="tx1"/>
              </a:solidFill>
            </a:endParaRPr>
          </a:p>
        </p:txBody>
      </p:sp>
      <p:sp>
        <p:nvSpPr>
          <p:cNvPr id="56" name="矩形 55"/>
          <p:cNvSpPr/>
          <p:nvPr/>
        </p:nvSpPr>
        <p:spPr>
          <a:xfrm>
            <a:off x="226296" y="4739144"/>
            <a:ext cx="1872208" cy="55253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作业设计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57" name="矩形 56"/>
          <p:cNvSpPr/>
          <p:nvPr/>
        </p:nvSpPr>
        <p:spPr>
          <a:xfrm>
            <a:off x="2206425" y="4739144"/>
            <a:ext cx="9578207" cy="55253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舐犊情深  见字如面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61" name="矩形 60"/>
          <p:cNvSpPr/>
          <p:nvPr/>
        </p:nvSpPr>
        <p:spPr>
          <a:xfrm>
            <a:off x="226296" y="5371974"/>
            <a:ext cx="1872208" cy="136815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作业设计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62" name="矩形 61"/>
          <p:cNvSpPr/>
          <p:nvPr/>
        </p:nvSpPr>
        <p:spPr>
          <a:xfrm>
            <a:off x="2235351" y="5371974"/>
            <a:ext cx="3182427" cy="136815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过程性评价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63" name="矩形 62"/>
          <p:cNvSpPr/>
          <p:nvPr/>
        </p:nvSpPr>
        <p:spPr>
          <a:xfrm>
            <a:off x="5551232" y="5406876"/>
            <a:ext cx="6233400" cy="136815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表现性评价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49" name="文本框 2"/>
          <p:cNvSpPr txBox="1"/>
          <p:nvPr/>
        </p:nvSpPr>
        <p:spPr>
          <a:xfrm>
            <a:off x="175725" y="124779"/>
            <a:ext cx="6984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smtClean="0">
                <a:solidFill>
                  <a:srgbClr val="00B050"/>
                </a:solidFill>
              </a:rPr>
              <a:t>02</a:t>
            </a:r>
            <a:r>
              <a:rPr lang="zh-CN" altLang="en-US" sz="4800" b="1" smtClean="0">
                <a:solidFill>
                  <a:srgbClr val="00B050"/>
                </a:solidFill>
              </a:rPr>
              <a:t>、分析教材   整合教学</a:t>
            </a:r>
            <a:endParaRPr lang="zh-CN" altLang="en-US" sz="4800" b="1">
              <a:solidFill>
                <a:srgbClr val="00B050"/>
              </a:solidFill>
            </a:endParaRPr>
          </a:p>
        </p:txBody>
      </p:sp>
      <p:sp>
        <p:nvSpPr>
          <p:cNvPr id="3" name="圆角矩形 2"/>
          <p:cNvSpPr/>
          <p:nvPr/>
        </p:nvSpPr>
        <p:spPr>
          <a:xfrm>
            <a:off x="2341810" y="2098678"/>
            <a:ext cx="2994186" cy="20582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mtClean="0">
                <a:solidFill>
                  <a:schemeClr val="tx1"/>
                </a:solidFill>
              </a:rPr>
              <a:t>口语交际</a:t>
            </a:r>
            <a:endParaRPr lang="en-US" altLang="zh-CN" sz="2000" b="1" smtClean="0">
              <a:solidFill>
                <a:schemeClr val="tx1"/>
              </a:solidFill>
            </a:endParaRPr>
          </a:p>
          <a:p>
            <a:pPr algn="ctr"/>
            <a:r>
              <a:rPr lang="zh-CN" altLang="en-US" sz="2000" b="1" smtClean="0">
                <a:solidFill>
                  <a:schemeClr val="tx1"/>
                </a:solidFill>
              </a:rPr>
              <a:t>亲子交流卡</a:t>
            </a:r>
            <a:endParaRPr lang="en-US" altLang="zh-CN" sz="2000" b="1" smtClean="0">
              <a:solidFill>
                <a:schemeClr val="tx1"/>
              </a:solidFill>
            </a:endParaRPr>
          </a:p>
          <a:p>
            <a:pPr algn="ctr"/>
            <a:endParaRPr lang="en-US" altLang="zh-CN" sz="2000" b="1" smtClean="0">
              <a:solidFill>
                <a:schemeClr val="tx1"/>
              </a:solidFill>
            </a:endParaRPr>
          </a:p>
          <a:p>
            <a:pPr algn="ctr"/>
            <a:r>
              <a:rPr lang="zh-CN" altLang="en-US" sz="2000" b="1" smtClean="0">
                <a:solidFill>
                  <a:schemeClr val="tx1"/>
                </a:solidFill>
              </a:rPr>
              <a:t>活动一：爱的初体验</a:t>
            </a:r>
            <a:endParaRPr lang="en-US" altLang="zh-CN" sz="2000" b="1" smtClean="0">
              <a:solidFill>
                <a:schemeClr val="tx1"/>
              </a:solidFill>
            </a:endParaRPr>
          </a:p>
          <a:p>
            <a:pPr algn="ctr"/>
            <a:r>
              <a:rPr lang="zh-CN" altLang="en-US" sz="2000" b="1" smtClean="0">
                <a:solidFill>
                  <a:schemeClr val="tx1"/>
                </a:solidFill>
              </a:rPr>
              <a:t>活动二：爱的丰富感</a:t>
            </a:r>
            <a:endParaRPr lang="zh-CN" altLang="en-US" sz="2000" b="1">
              <a:solidFill>
                <a:schemeClr val="tx1"/>
              </a:solidFill>
            </a:endParaRPr>
          </a:p>
        </p:txBody>
      </p:sp>
      <p:sp>
        <p:nvSpPr>
          <p:cNvPr id="66" name="圆角矩形 65"/>
          <p:cNvSpPr/>
          <p:nvPr/>
        </p:nvSpPr>
        <p:spPr>
          <a:xfrm>
            <a:off x="5503053" y="2080523"/>
            <a:ext cx="3045408" cy="20582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语文园地</a:t>
            </a:r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日积月累  课外</a:t>
            </a:r>
            <a:endParaRPr lang="en-US" altLang="zh-CN" b="1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r>
              <a:rPr lang="zh-CN" altLang="en-US" b="1">
                <a:solidFill>
                  <a:schemeClr val="tx1"/>
                </a:solidFill>
              </a:rPr>
              <a:t>活动一</a:t>
            </a:r>
            <a:r>
              <a:rPr lang="zh-CN" altLang="en-US" b="1" smtClean="0">
                <a:solidFill>
                  <a:schemeClr val="tx1"/>
                </a:solidFill>
              </a:rPr>
              <a:t>：寸草春晖</a:t>
            </a:r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活动</a:t>
            </a:r>
            <a:r>
              <a:rPr lang="zh-CN" altLang="en-US" b="1">
                <a:solidFill>
                  <a:schemeClr val="tx1"/>
                </a:solidFill>
              </a:rPr>
              <a:t>二</a:t>
            </a:r>
            <a:r>
              <a:rPr lang="zh-CN" altLang="en-US" b="1" smtClean="0">
                <a:solidFill>
                  <a:schemeClr val="tx1"/>
                </a:solidFill>
              </a:rPr>
              <a:t>：润物无声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67" name="圆角矩形 66"/>
          <p:cNvSpPr/>
          <p:nvPr/>
        </p:nvSpPr>
        <p:spPr>
          <a:xfrm>
            <a:off x="8750884" y="2107501"/>
            <a:ext cx="3033748" cy="20582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r>
              <a:rPr lang="zh-CN" altLang="en-US" b="1">
                <a:solidFill>
                  <a:schemeClr val="tx1"/>
                </a:solidFill>
              </a:rPr>
              <a:t>活动一</a:t>
            </a:r>
            <a:r>
              <a:rPr lang="zh-CN" altLang="en-US" b="1" smtClean="0">
                <a:solidFill>
                  <a:schemeClr val="tx1"/>
                </a:solidFill>
              </a:rPr>
              <a:t>：</a:t>
            </a:r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r>
              <a:rPr lang="zh-CN" altLang="en-US" b="1">
                <a:solidFill>
                  <a:schemeClr val="tx1"/>
                </a:solidFill>
              </a:rPr>
              <a:t>见字</a:t>
            </a:r>
            <a:r>
              <a:rPr lang="zh-CN" altLang="en-US" b="1" smtClean="0">
                <a:solidFill>
                  <a:schemeClr val="tx1"/>
                </a:solidFill>
              </a:rPr>
              <a:t>如面诉衷情</a:t>
            </a:r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endParaRPr lang="en-US" altLang="zh-CN" b="1">
              <a:solidFill>
                <a:schemeClr val="tx1"/>
              </a:solidFill>
            </a:endParaRPr>
          </a:p>
          <a:p>
            <a:pPr algn="ctr"/>
            <a:r>
              <a:rPr lang="zh-CN" altLang="en-US" b="1">
                <a:solidFill>
                  <a:schemeClr val="tx1"/>
                </a:solidFill>
              </a:rPr>
              <a:t>活动二</a:t>
            </a:r>
            <a:r>
              <a:rPr lang="zh-CN" altLang="en-US" b="1" smtClean="0">
                <a:solidFill>
                  <a:schemeClr val="tx1"/>
                </a:solidFill>
              </a:rPr>
              <a:t>：</a:t>
            </a:r>
            <a:endParaRPr lang="en-US" altLang="zh-CN" b="1" smtClean="0">
              <a:solidFill>
                <a:schemeClr val="tx1"/>
              </a:solidFill>
            </a:endParaRPr>
          </a:p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爱的分享会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5" name="圆角矩形 4"/>
          <p:cNvSpPr/>
          <p:nvPr/>
        </p:nvSpPr>
        <p:spPr>
          <a:xfrm>
            <a:off x="2855640" y="2108549"/>
            <a:ext cx="1944216" cy="1001114"/>
          </a:xfrm>
          <a:prstGeom prst="round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8" name="圆角矩形 67"/>
          <p:cNvSpPr/>
          <p:nvPr/>
        </p:nvSpPr>
        <p:spPr>
          <a:xfrm>
            <a:off x="6052161" y="2126704"/>
            <a:ext cx="1944216" cy="1001114"/>
          </a:xfrm>
          <a:prstGeom prst="round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9" name="文本框 2"/>
          <p:cNvSpPr txBox="1"/>
          <p:nvPr/>
        </p:nvSpPr>
        <p:spPr>
          <a:xfrm>
            <a:off x="226296" y="0"/>
            <a:ext cx="9182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smtClean="0">
                <a:solidFill>
                  <a:srgbClr val="00B050"/>
                </a:solidFill>
              </a:rPr>
              <a:t>03</a:t>
            </a:r>
            <a:r>
              <a:rPr lang="zh-CN" altLang="en-US" sz="4800" b="1" smtClean="0">
                <a:solidFill>
                  <a:srgbClr val="00B050"/>
                </a:solidFill>
              </a:rPr>
              <a:t>、单元学习任务的设计与实施</a:t>
            </a:r>
            <a:endParaRPr lang="zh-CN" altLang="en-US" sz="4800" b="1">
              <a:solidFill>
                <a:srgbClr val="00B050"/>
              </a:solidFill>
            </a:endParaRPr>
          </a:p>
        </p:txBody>
      </p:sp>
      <p:sp>
        <p:nvSpPr>
          <p:cNvPr id="6" name="椭圆 5"/>
          <p:cNvSpPr/>
          <p:nvPr/>
        </p:nvSpPr>
        <p:spPr>
          <a:xfrm>
            <a:off x="1055440" y="2204864"/>
            <a:ext cx="3312368" cy="309634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/>
        </p:nvSpPr>
        <p:spPr>
          <a:xfrm>
            <a:off x="1235460" y="2369772"/>
            <a:ext cx="2952328" cy="2787419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/>
        </p:nvSpPr>
        <p:spPr>
          <a:xfrm>
            <a:off x="1667508" y="2780928"/>
            <a:ext cx="2088232" cy="20162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rgbClr val="FF0000"/>
                </a:solidFill>
              </a:rPr>
              <a:t>任务一：</a:t>
            </a:r>
            <a:endParaRPr lang="en-US" altLang="zh-CN" sz="2800" b="1" smtClean="0">
              <a:solidFill>
                <a:srgbClr val="FF0000"/>
              </a:solidFill>
            </a:endParaRPr>
          </a:p>
          <a:p>
            <a:pPr algn="ctr"/>
            <a:r>
              <a:rPr lang="zh-CN" altLang="en-US" sz="2800" b="1" smtClean="0">
                <a:solidFill>
                  <a:srgbClr val="FF0000"/>
                </a:solidFill>
              </a:rPr>
              <a:t>爱的品鉴会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20" name="圆角矩形 19"/>
          <p:cNvSpPr/>
          <p:nvPr/>
        </p:nvSpPr>
        <p:spPr>
          <a:xfrm>
            <a:off x="4837481" y="2891475"/>
            <a:ext cx="1998748" cy="504056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</a:rPr>
              <a:t>活动一</a:t>
            </a:r>
            <a:endParaRPr lang="zh-CN" altLang="en-US" sz="2800" b="1">
              <a:solidFill>
                <a:schemeClr val="tx1"/>
              </a:solidFill>
            </a:endParaRPr>
          </a:p>
        </p:txBody>
      </p:sp>
      <p:sp>
        <p:nvSpPr>
          <p:cNvPr id="33" name="圆角矩形 32"/>
          <p:cNvSpPr/>
          <p:nvPr/>
        </p:nvSpPr>
        <p:spPr>
          <a:xfrm>
            <a:off x="4871017" y="4005064"/>
            <a:ext cx="1998748" cy="504056"/>
          </a:xfrm>
          <a:prstGeom prst="round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</a:rPr>
              <a:t>活动二</a:t>
            </a:r>
            <a:endParaRPr lang="zh-CN" altLang="en-US" sz="2800" b="1">
              <a:solidFill>
                <a:schemeClr val="tx1"/>
              </a:solidFill>
            </a:endParaRPr>
          </a:p>
        </p:txBody>
      </p:sp>
      <p:sp>
        <p:nvSpPr>
          <p:cNvPr id="21" name="右箭头 20"/>
          <p:cNvSpPr/>
          <p:nvPr/>
        </p:nvSpPr>
        <p:spPr>
          <a:xfrm>
            <a:off x="7032104" y="3014192"/>
            <a:ext cx="864096" cy="252028"/>
          </a:xfrm>
          <a:prstGeom prst="rightArrow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右箭头 34"/>
          <p:cNvSpPr/>
          <p:nvPr/>
        </p:nvSpPr>
        <p:spPr>
          <a:xfrm>
            <a:off x="7083085" y="4131078"/>
            <a:ext cx="864096" cy="252028"/>
          </a:xfrm>
          <a:prstGeom prst="rightArrow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圆角矩形 35"/>
          <p:cNvSpPr/>
          <p:nvPr/>
        </p:nvSpPr>
        <p:spPr>
          <a:xfrm>
            <a:off x="8112224" y="2924944"/>
            <a:ext cx="2592288" cy="504056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</a:rPr>
              <a:t>爱的初体验</a:t>
            </a:r>
            <a:endParaRPr lang="zh-CN" altLang="en-US" sz="2800" b="1">
              <a:solidFill>
                <a:schemeClr val="tx1"/>
              </a:solidFill>
            </a:endParaRPr>
          </a:p>
        </p:txBody>
      </p:sp>
      <p:sp>
        <p:nvSpPr>
          <p:cNvPr id="37" name="圆角矩形 36"/>
          <p:cNvSpPr/>
          <p:nvPr/>
        </p:nvSpPr>
        <p:spPr>
          <a:xfrm>
            <a:off x="8134806" y="4119380"/>
            <a:ext cx="2569705" cy="504056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</a:rPr>
              <a:t>爱的丰富感</a:t>
            </a:r>
            <a:endParaRPr lang="zh-CN" altLang="en-US" sz="2800" b="1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1488" y="-17076"/>
            <a:ext cx="12192000" cy="6858000"/>
          </a:xfrm>
          <a:prstGeom prst="rect">
            <a:avLst/>
          </a:prstGeom>
        </p:spPr>
      </p:pic>
      <p:sp>
        <p:nvSpPr>
          <p:cNvPr id="49" name="文本框 2"/>
          <p:cNvSpPr txBox="1"/>
          <p:nvPr/>
        </p:nvSpPr>
        <p:spPr>
          <a:xfrm>
            <a:off x="3071664" y="456675"/>
            <a:ext cx="45910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mtClean="0"/>
              <a:t>活动一：爱的初体验</a:t>
            </a:r>
            <a:endParaRPr lang="zh-CN" altLang="en-US" sz="3600" b="1"/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65" y="1935999"/>
            <a:ext cx="3194277" cy="4510438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3359696" y="1359935"/>
            <a:ext cx="5472608" cy="41288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</a:rPr>
              <a:t>亲子交流卡</a:t>
            </a:r>
            <a:endParaRPr lang="zh-CN" altLang="en-US" sz="2800" b="1">
              <a:solidFill>
                <a:schemeClr val="tx1"/>
              </a:solidFill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3359696" y="1772817"/>
            <a:ext cx="5472608" cy="93610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1600" b="1" smtClean="0">
                <a:solidFill>
                  <a:schemeClr val="tx1"/>
                </a:solidFill>
              </a:rPr>
              <a:t>前置任务小提示：回忆父母关爱自己的事例，填写亲子交流卡，任意选择书信、演讲、图文并茂等自己喜欢的形式，表达对父母的爱，形成作品</a:t>
            </a:r>
            <a:endParaRPr lang="zh-CN" altLang="en-US" sz="1600" b="1">
              <a:solidFill>
                <a:schemeClr val="tx1"/>
              </a:solidFill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3362705" y="2708920"/>
            <a:ext cx="5472608" cy="43204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chemeClr val="tx1"/>
                </a:solidFill>
              </a:rPr>
              <a:t>姓名                           日期</a:t>
            </a:r>
            <a:endParaRPr lang="zh-CN" altLang="en-US" sz="2800" b="1">
              <a:solidFill>
                <a:schemeClr val="tx1"/>
              </a:solidFill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3359696" y="3140968"/>
            <a:ext cx="5472608" cy="43204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</a:rPr>
              <a:t>我想对父母说的一句话</a:t>
            </a:r>
            <a:endParaRPr lang="zh-CN" altLang="en-US" sz="2800" b="1">
              <a:solidFill>
                <a:schemeClr val="tx1"/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3362705" y="3573016"/>
            <a:ext cx="5472608" cy="43204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 sz="2800" b="1">
              <a:solidFill>
                <a:schemeClr val="tx1"/>
              </a:solidFill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3362705" y="3984777"/>
            <a:ext cx="5472608" cy="41288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</a:rPr>
              <a:t>典型事件介绍</a:t>
            </a:r>
            <a:endParaRPr lang="zh-CN" altLang="en-US" sz="2800" b="1">
              <a:solidFill>
                <a:schemeClr val="tx1"/>
              </a:solidFill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3384000" y="4397658"/>
            <a:ext cx="5459391" cy="43204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chemeClr val="tx1"/>
                </a:solidFill>
              </a:rPr>
              <a:t>发生的时间                      地点</a:t>
            </a:r>
            <a:endParaRPr lang="zh-CN" altLang="en-US" sz="2800" b="1">
              <a:solidFill>
                <a:schemeClr val="tx1"/>
              </a:solidFill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3384001" y="4856749"/>
            <a:ext cx="5472608" cy="41288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</a:rPr>
              <a:t>在场的人物</a:t>
            </a:r>
            <a:endParaRPr lang="zh-CN" altLang="en-US" sz="2800" b="1">
              <a:solidFill>
                <a:schemeClr val="tx1"/>
              </a:solidFill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3375922" y="5712780"/>
            <a:ext cx="5472608" cy="41288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</a:rPr>
              <a:t>父母的话</a:t>
            </a:r>
            <a:endParaRPr lang="zh-CN" altLang="en-US" sz="2800" b="1">
              <a:solidFill>
                <a:schemeClr val="tx1"/>
              </a:solidFill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3414932" y="5269630"/>
            <a:ext cx="5459391" cy="43204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chemeClr val="tx1"/>
                </a:solidFill>
              </a:rPr>
              <a:t>具体事例</a:t>
            </a:r>
            <a:endParaRPr lang="zh-CN" altLang="en-US" sz="2800" b="1">
              <a:solidFill>
                <a:schemeClr val="tx1"/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8626" y="1944747"/>
            <a:ext cx="3181886" cy="449294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880759" y="2276872"/>
            <a:ext cx="691276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smtClean="0">
                <a:solidFill>
                  <a:schemeClr val="accent4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“精彩极了”和“糟糕透了”</a:t>
            </a:r>
            <a:endParaRPr lang="en-US" altLang="zh-CN" sz="4000" smtClean="0">
              <a:solidFill>
                <a:schemeClr val="accent4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r>
              <a:rPr lang="en-US" altLang="zh-CN" sz="2800" smtClean="0">
                <a:solidFill>
                  <a:schemeClr val="accent4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                                                                 </a:t>
            </a:r>
            <a:endParaRPr lang="en-US" altLang="zh-CN" sz="2800" smtClean="0">
              <a:solidFill>
                <a:schemeClr val="accent4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  <a:p>
            <a:r>
              <a:rPr lang="en-US" altLang="zh-CN" sz="2800">
                <a:solidFill>
                  <a:schemeClr val="accent4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</a:t>
            </a:r>
            <a:r>
              <a:rPr lang="en-US" altLang="zh-CN" sz="2800" smtClean="0">
                <a:solidFill>
                  <a:schemeClr val="accent4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                              </a:t>
            </a:r>
            <a:r>
              <a:rPr lang="en-US" altLang="zh-CN" sz="3200" smtClean="0">
                <a:solidFill>
                  <a:schemeClr val="accent4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------</a:t>
            </a:r>
            <a:r>
              <a:rPr lang="zh-CN" altLang="en-US" sz="3200" smtClean="0">
                <a:solidFill>
                  <a:schemeClr val="accent4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课例解说</a:t>
            </a:r>
            <a:endParaRPr lang="zh-CN" altLang="en-US" sz="3200">
              <a:solidFill>
                <a:schemeClr val="accent4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91344" y="260648"/>
            <a:ext cx="6984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smtClean="0">
                <a:solidFill>
                  <a:srgbClr val="00B050"/>
                </a:solidFill>
              </a:rPr>
              <a:t>01</a:t>
            </a:r>
            <a:r>
              <a:rPr lang="zh-CN" altLang="en-US" sz="4800" b="1" smtClean="0">
                <a:solidFill>
                  <a:srgbClr val="00B050"/>
                </a:solidFill>
              </a:rPr>
              <a:t>、教材分析</a:t>
            </a:r>
            <a:endParaRPr lang="zh-CN" altLang="en-US" sz="4800" b="1">
              <a:solidFill>
                <a:srgbClr val="00B050"/>
              </a:solidFill>
            </a:endParaRPr>
          </a:p>
        </p:txBody>
      </p:sp>
      <p:sp>
        <p:nvSpPr>
          <p:cNvPr id="2" name="矩形 1"/>
          <p:cNvSpPr/>
          <p:nvPr/>
        </p:nvSpPr>
        <p:spPr>
          <a:xfrm>
            <a:off x="2076560" y="2904167"/>
            <a:ext cx="7416824" cy="1656184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2400" smtClean="0">
                <a:solidFill>
                  <a:schemeClr val="tx1"/>
                </a:solidFill>
              </a:rPr>
              <a:t>        默写课文，想想父亲和母亲对巴迪的诗为什么会有不同的看法。巴迪长大后，又是如何看待这件事的？联系生活实际，说说我如何看待巴迪父母表达爱的方式。</a:t>
            </a:r>
            <a:endParaRPr lang="zh-CN" altLang="en-US" sz="2400">
              <a:solidFill>
                <a:schemeClr val="tx1"/>
              </a:solidFill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1631504" y="1568962"/>
            <a:ext cx="360040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目的是引导学生关注场景抓住细节，描写体会父母不同的看法。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371364" y="5013176"/>
            <a:ext cx="3312368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chemeClr val="tx1"/>
                </a:solidFill>
              </a:rPr>
              <a:t>通过了解作者长大后对这件事的认识，体会父母表达爱的不同方式。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12" name="圆角矩形 11"/>
          <p:cNvSpPr/>
          <p:nvPr/>
        </p:nvSpPr>
        <p:spPr>
          <a:xfrm>
            <a:off x="7190893" y="5042148"/>
            <a:ext cx="3312368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chemeClr val="tx1"/>
                </a:solidFill>
              </a:rPr>
              <a:t>指向用恰当的语言表达自己的看法和感受。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6" name="云形标注 5"/>
          <p:cNvSpPr/>
          <p:nvPr/>
        </p:nvSpPr>
        <p:spPr>
          <a:xfrm>
            <a:off x="6096000" y="1268761"/>
            <a:ext cx="2664296" cy="900680"/>
          </a:xfrm>
          <a:prstGeom prst="cloudCallout">
            <a:avLst>
              <a:gd name="adj1" fmla="val -38292"/>
              <a:gd name="adj2" fmla="val 107403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</a:rPr>
              <a:t>语文要素</a:t>
            </a:r>
            <a:endParaRPr lang="zh-CN" altLang="en-US" sz="2800" b="1">
              <a:solidFill>
                <a:schemeClr val="tx1"/>
              </a:solidFill>
            </a:endParaRPr>
          </a:p>
        </p:txBody>
      </p:sp>
      <p:sp>
        <p:nvSpPr>
          <p:cNvPr id="7" name="云形标注 6"/>
          <p:cNvSpPr/>
          <p:nvPr/>
        </p:nvSpPr>
        <p:spPr>
          <a:xfrm>
            <a:off x="4055096" y="5373215"/>
            <a:ext cx="2544960" cy="897195"/>
          </a:xfrm>
          <a:prstGeom prst="cloudCallout">
            <a:avLst>
              <a:gd name="adj1" fmla="val 38233"/>
              <a:gd name="adj2" fmla="val -13101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smtClean="0">
                <a:solidFill>
                  <a:schemeClr val="tx1"/>
                </a:solidFill>
              </a:rPr>
              <a:t>人文主题</a:t>
            </a:r>
            <a:endParaRPr lang="zh-CN" altLang="en-US" sz="2800">
              <a:solidFill>
                <a:schemeClr val="tx1"/>
              </a:solidFill>
            </a:endParaRPr>
          </a:p>
        </p:txBody>
      </p:sp>
      <p:cxnSp>
        <p:nvCxnSpPr>
          <p:cNvPr id="18" name="直接箭头连接符 17"/>
          <p:cNvCxnSpPr/>
          <p:nvPr/>
        </p:nvCxnSpPr>
        <p:spPr>
          <a:xfrm flipH="1" flipV="1">
            <a:off x="4691844" y="2295166"/>
            <a:ext cx="396044" cy="508022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箭头连接符 20"/>
          <p:cNvCxnSpPr/>
          <p:nvPr/>
        </p:nvCxnSpPr>
        <p:spPr>
          <a:xfrm flipH="1">
            <a:off x="3339946" y="4558868"/>
            <a:ext cx="484590" cy="418355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箭头连接符 24"/>
          <p:cNvCxnSpPr/>
          <p:nvPr/>
        </p:nvCxnSpPr>
        <p:spPr>
          <a:xfrm>
            <a:off x="7968208" y="4598666"/>
            <a:ext cx="576064" cy="37855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2711624" y="3284984"/>
            <a:ext cx="640871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 flipV="1">
            <a:off x="2135560" y="3681028"/>
            <a:ext cx="2088232" cy="1853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4255008" y="3681028"/>
            <a:ext cx="486532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>
            <a:off x="2135560" y="4077072"/>
            <a:ext cx="698477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>
            <a:off x="2135560" y="4437112"/>
            <a:ext cx="312663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2179300" y="11277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6" grpId="0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879" y="16511"/>
            <a:ext cx="12192000" cy="6858000"/>
          </a:xfrm>
          <a:prstGeom prst="rect">
            <a:avLst/>
          </a:prstGeom>
          <a:ln>
            <a:solidFill>
              <a:srgbClr val="00B0F0"/>
            </a:solidFill>
          </a:ln>
        </p:spPr>
      </p:pic>
      <p:sp>
        <p:nvSpPr>
          <p:cNvPr id="3" name="文本框 2"/>
          <p:cNvSpPr txBox="1"/>
          <p:nvPr/>
        </p:nvSpPr>
        <p:spPr>
          <a:xfrm>
            <a:off x="191344" y="260648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smtClean="0">
                <a:solidFill>
                  <a:srgbClr val="00B050"/>
                </a:solidFill>
              </a:rPr>
              <a:t>02</a:t>
            </a:r>
            <a:r>
              <a:rPr lang="zh-CN" altLang="en-US" sz="4800" b="1" smtClean="0">
                <a:solidFill>
                  <a:srgbClr val="00B050"/>
                </a:solidFill>
              </a:rPr>
              <a:t>、教学目标</a:t>
            </a:r>
            <a:endParaRPr lang="zh-CN" altLang="en-US" sz="4800" b="1">
              <a:solidFill>
                <a:srgbClr val="00B050"/>
              </a:solidFill>
            </a:endParaRPr>
          </a:p>
        </p:txBody>
      </p:sp>
      <p:sp>
        <p:nvSpPr>
          <p:cNvPr id="8" name="泪滴形 7"/>
          <p:cNvSpPr/>
          <p:nvPr/>
        </p:nvSpPr>
        <p:spPr>
          <a:xfrm rot="8160823">
            <a:off x="1384180" y="1659845"/>
            <a:ext cx="859153" cy="878974"/>
          </a:xfrm>
          <a:prstGeom prst="teardrop">
            <a:avLst>
              <a:gd name="adj" fmla="val 100504"/>
            </a:avLst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泪滴形 19"/>
          <p:cNvSpPr/>
          <p:nvPr/>
        </p:nvSpPr>
        <p:spPr>
          <a:xfrm rot="8160823">
            <a:off x="4120485" y="1624591"/>
            <a:ext cx="859153" cy="878974"/>
          </a:xfrm>
          <a:prstGeom prst="teardrop">
            <a:avLst>
              <a:gd name="adj" fmla="val 10050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泪滴形 21"/>
          <p:cNvSpPr/>
          <p:nvPr/>
        </p:nvSpPr>
        <p:spPr>
          <a:xfrm rot="8160823">
            <a:off x="6938919" y="1659846"/>
            <a:ext cx="859153" cy="878974"/>
          </a:xfrm>
          <a:prstGeom prst="teardrop">
            <a:avLst>
              <a:gd name="adj" fmla="val 100504"/>
            </a:avLst>
          </a:prstGeom>
          <a:solidFill>
            <a:srgbClr val="A26A9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泪滴形 22"/>
          <p:cNvSpPr/>
          <p:nvPr/>
        </p:nvSpPr>
        <p:spPr>
          <a:xfrm rot="8160823">
            <a:off x="9881125" y="1659845"/>
            <a:ext cx="859153" cy="878974"/>
          </a:xfrm>
          <a:prstGeom prst="teardrop">
            <a:avLst>
              <a:gd name="adj" fmla="val 100504"/>
            </a:avLst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燕尾形 9"/>
          <p:cNvSpPr/>
          <p:nvPr/>
        </p:nvSpPr>
        <p:spPr>
          <a:xfrm>
            <a:off x="839416" y="2996952"/>
            <a:ext cx="1800200" cy="432048"/>
          </a:xfrm>
          <a:prstGeom prst="chevron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chemeClr val="tx1"/>
                </a:solidFill>
              </a:rPr>
              <a:t>一</a:t>
            </a:r>
            <a:endParaRPr lang="zh-CN" altLang="en-US" sz="2400" b="1">
              <a:solidFill>
                <a:schemeClr val="tx1"/>
              </a:solidFill>
            </a:endParaRPr>
          </a:p>
        </p:txBody>
      </p:sp>
      <p:sp>
        <p:nvSpPr>
          <p:cNvPr id="24" name="燕尾形 23"/>
          <p:cNvSpPr/>
          <p:nvPr/>
        </p:nvSpPr>
        <p:spPr>
          <a:xfrm>
            <a:off x="3649961" y="3012508"/>
            <a:ext cx="1800200" cy="432048"/>
          </a:xfrm>
          <a:prstGeom prst="chevr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二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26" name="燕尾形 25"/>
          <p:cNvSpPr/>
          <p:nvPr/>
        </p:nvSpPr>
        <p:spPr>
          <a:xfrm>
            <a:off x="6460506" y="3025084"/>
            <a:ext cx="1800200" cy="432048"/>
          </a:xfrm>
          <a:prstGeom prst="chevron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三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27" name="燕尾形 26"/>
          <p:cNvSpPr/>
          <p:nvPr/>
        </p:nvSpPr>
        <p:spPr>
          <a:xfrm>
            <a:off x="9410601" y="3012508"/>
            <a:ext cx="1800200" cy="432048"/>
          </a:xfrm>
          <a:prstGeom prst="chevr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四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1633736" y="191466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/>
              <a:t>1</a:t>
            </a:r>
            <a:endParaRPr lang="zh-CN" altLang="en-US"/>
          </a:p>
        </p:txBody>
      </p:sp>
      <p:sp>
        <p:nvSpPr>
          <p:cNvPr id="28" name="文本框 27"/>
          <p:cNvSpPr txBox="1"/>
          <p:nvPr/>
        </p:nvSpPr>
        <p:spPr>
          <a:xfrm>
            <a:off x="4363525" y="191466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/>
              <a:t>2</a:t>
            </a:r>
            <a:endParaRPr lang="zh-CN" altLang="en-US"/>
          </a:p>
        </p:txBody>
      </p:sp>
      <p:sp>
        <p:nvSpPr>
          <p:cNvPr id="29" name="文本框 28"/>
          <p:cNvSpPr txBox="1"/>
          <p:nvPr/>
        </p:nvSpPr>
        <p:spPr>
          <a:xfrm>
            <a:off x="7185894" y="1914666"/>
            <a:ext cx="349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/>
              <a:t>3</a:t>
            </a:r>
            <a:endParaRPr lang="zh-CN" altLang="en-US"/>
          </a:p>
        </p:txBody>
      </p:sp>
      <p:sp>
        <p:nvSpPr>
          <p:cNvPr id="32" name="文本框 31"/>
          <p:cNvSpPr txBox="1"/>
          <p:nvPr/>
        </p:nvSpPr>
        <p:spPr>
          <a:xfrm>
            <a:off x="10130681" y="191466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/>
              <a:t>4</a:t>
            </a:r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839416" y="3712071"/>
            <a:ext cx="1800200" cy="2381225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chemeClr val="tx1"/>
                </a:solidFill>
              </a:rPr>
              <a:t>        会认“誉、励”等</a:t>
            </a:r>
            <a:r>
              <a:rPr lang="en-US" altLang="zh-CN" b="1" smtClean="0">
                <a:solidFill>
                  <a:schemeClr val="tx1"/>
                </a:solidFill>
              </a:rPr>
              <a:t>6</a:t>
            </a:r>
            <a:r>
              <a:rPr lang="zh-CN" altLang="en-US" b="1" smtClean="0">
                <a:solidFill>
                  <a:schemeClr val="tx1"/>
                </a:solidFill>
              </a:rPr>
              <a:t>个生字，正确认读“腼腆、谨慎”等词语，联系上下文，“腼腆、得意扬扬”等词语的理解。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3643445" y="3712071"/>
            <a:ext cx="1800200" cy="2381225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chemeClr val="tx1"/>
                </a:solidFill>
              </a:rPr>
              <a:t>        朗读课文，做到读准字音，读通句子，在理解的基础上读出不同人物的语气和情感上的变化。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36" name="矩形 35"/>
          <p:cNvSpPr/>
          <p:nvPr/>
        </p:nvSpPr>
        <p:spPr>
          <a:xfrm>
            <a:off x="6432814" y="3712072"/>
            <a:ext cx="2039449" cy="2412336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矩形 37"/>
          <p:cNvSpPr/>
          <p:nvPr/>
        </p:nvSpPr>
        <p:spPr>
          <a:xfrm>
            <a:off x="9382842" y="3743183"/>
            <a:ext cx="1800200" cy="2381225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chemeClr val="tx1"/>
                </a:solidFill>
              </a:rPr>
              <a:t>        结合生活实际，通过小练笔表达自己对父母之爱的理解。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6394848" y="3784480"/>
            <a:ext cx="2077416" cy="224676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/>
              <a:t>        通过品读感悟和交流探究，说说父亲和母亲对巴迪的诗为什么有不同的看法。通过抓住描写动作、语言和心理活动的语句，体会作者是怎样逐渐理解父母两种不同评价中饱含的爱，谈谈对爱的不同表达方式的理解。</a:t>
            </a:r>
            <a:endParaRPr lang="zh-CN" altLang="en-US" sz="1400" b="1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>
            <a:solidFill>
              <a:srgbClr val="00B0F0"/>
            </a:solidFill>
          </a:ln>
        </p:spPr>
      </p:pic>
      <p:sp>
        <p:nvSpPr>
          <p:cNvPr id="3" name="文本框 2"/>
          <p:cNvSpPr txBox="1"/>
          <p:nvPr/>
        </p:nvSpPr>
        <p:spPr>
          <a:xfrm>
            <a:off x="191344" y="260648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smtClean="0">
                <a:solidFill>
                  <a:srgbClr val="00B050"/>
                </a:solidFill>
              </a:rPr>
              <a:t>03</a:t>
            </a:r>
            <a:r>
              <a:rPr lang="zh-CN" altLang="en-US" sz="4800" b="1" smtClean="0">
                <a:solidFill>
                  <a:srgbClr val="00B050"/>
                </a:solidFill>
              </a:rPr>
              <a:t>、教学设计</a:t>
            </a:r>
            <a:endParaRPr lang="zh-CN" altLang="en-US" sz="4800" b="1">
              <a:solidFill>
                <a:srgbClr val="00B050"/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1464" y="2564903"/>
            <a:ext cx="9242118" cy="3096344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191344" y="1566664"/>
            <a:ext cx="4752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/>
              <a:t>活动一、解题导入  激发情感</a:t>
            </a:r>
            <a:endParaRPr lang="zh-CN" altLang="en-US" sz="2800" b="1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>
            <a:solidFill>
              <a:srgbClr val="00B0F0"/>
            </a:solidFill>
          </a:ln>
        </p:spPr>
      </p:pic>
      <p:sp>
        <p:nvSpPr>
          <p:cNvPr id="3" name="文本框 2"/>
          <p:cNvSpPr txBox="1"/>
          <p:nvPr/>
        </p:nvSpPr>
        <p:spPr>
          <a:xfrm>
            <a:off x="191344" y="260648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smtClean="0">
                <a:solidFill>
                  <a:srgbClr val="00B050"/>
                </a:solidFill>
              </a:rPr>
              <a:t>03</a:t>
            </a:r>
            <a:r>
              <a:rPr lang="zh-CN" altLang="en-US" sz="4800" b="1" smtClean="0">
                <a:solidFill>
                  <a:srgbClr val="00B050"/>
                </a:solidFill>
              </a:rPr>
              <a:t>、教学设计</a:t>
            </a:r>
            <a:endParaRPr lang="zh-CN" altLang="en-US" sz="4800" b="1">
              <a:solidFill>
                <a:srgbClr val="00B050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91344" y="1566664"/>
            <a:ext cx="4752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/>
              <a:t>活动二、问题探究  以读促悟</a:t>
            </a:r>
            <a:endParaRPr lang="zh-CN" altLang="en-US" sz="2800" b="1"/>
          </a:p>
        </p:txBody>
      </p:sp>
      <p:sp>
        <p:nvSpPr>
          <p:cNvPr id="7" name="圆角矩形 6"/>
          <p:cNvSpPr/>
          <p:nvPr/>
        </p:nvSpPr>
        <p:spPr>
          <a:xfrm>
            <a:off x="479376" y="2564904"/>
            <a:ext cx="3312368" cy="360040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chemeClr val="tx1"/>
                </a:solidFill>
              </a:rPr>
              <a:t>        说说父亲和母亲对巴迪的诗为什么有不同的看法。抓住动作、语言和心理活动的语句，体会作者是怎样逐渐理解了父母两种不同评价中饱含的爱，谈谈对爱的不同表达方式的理解。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6" name="上凸带形 5"/>
          <p:cNvSpPr/>
          <p:nvPr/>
        </p:nvSpPr>
        <p:spPr>
          <a:xfrm>
            <a:off x="983432" y="2348879"/>
            <a:ext cx="2304256" cy="432048"/>
          </a:xfrm>
          <a:prstGeom prst="ribbon2">
            <a:avLst/>
          </a:prstGeom>
          <a:solidFill>
            <a:srgbClr val="BE4EA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</a:rPr>
              <a:t>学习单</a:t>
            </a:r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9" name="云形标注 8"/>
          <p:cNvSpPr/>
          <p:nvPr/>
        </p:nvSpPr>
        <p:spPr>
          <a:xfrm rot="900177">
            <a:off x="6146716" y="2586034"/>
            <a:ext cx="4070194" cy="2372808"/>
          </a:xfrm>
          <a:prstGeom prst="cloudCallout">
            <a:avLst>
              <a:gd name="adj1" fmla="val -42073"/>
              <a:gd name="adj2" fmla="val 8713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/>
              <a:t>核心素养：抓住关键词句，结合生活实际，个人感受等，体会人物内心想法和情感态度。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>
            <a:solidFill>
              <a:srgbClr val="00B0F0"/>
            </a:solidFill>
          </a:ln>
        </p:spPr>
      </p:pic>
      <p:sp>
        <p:nvSpPr>
          <p:cNvPr id="3" name="文本框 2"/>
          <p:cNvSpPr txBox="1"/>
          <p:nvPr/>
        </p:nvSpPr>
        <p:spPr>
          <a:xfrm>
            <a:off x="191344" y="260648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smtClean="0">
                <a:solidFill>
                  <a:srgbClr val="00B050"/>
                </a:solidFill>
              </a:rPr>
              <a:t>03</a:t>
            </a:r>
            <a:r>
              <a:rPr lang="zh-CN" altLang="en-US" sz="4800" b="1" smtClean="0">
                <a:solidFill>
                  <a:srgbClr val="00B050"/>
                </a:solidFill>
              </a:rPr>
              <a:t>、教学设计</a:t>
            </a:r>
            <a:endParaRPr lang="zh-CN" altLang="en-US" sz="4800" b="1">
              <a:solidFill>
                <a:srgbClr val="00B050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91344" y="1566664"/>
            <a:ext cx="4752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/>
              <a:t>活动三、联系生活 拓展文本</a:t>
            </a:r>
            <a:endParaRPr lang="zh-CN" altLang="en-US" sz="2800" b="1"/>
          </a:p>
        </p:txBody>
      </p:sp>
      <p:sp>
        <p:nvSpPr>
          <p:cNvPr id="8" name="矩形 7"/>
          <p:cNvSpPr/>
          <p:nvPr/>
        </p:nvSpPr>
        <p:spPr>
          <a:xfrm>
            <a:off x="1847528" y="2420888"/>
            <a:ext cx="7560840" cy="302433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chemeClr val="tx1"/>
                </a:solidFill>
              </a:rPr>
              <a:t>设计意图</a:t>
            </a:r>
            <a:endParaRPr lang="en-US" altLang="zh-CN" sz="2800" b="1" smtClean="0">
              <a:solidFill>
                <a:schemeClr val="tx1"/>
              </a:solidFill>
            </a:endParaRPr>
          </a:p>
          <a:p>
            <a:r>
              <a:rPr lang="zh-CN" altLang="en-US" sz="2800" b="1" smtClean="0">
                <a:solidFill>
                  <a:schemeClr val="tx1"/>
                </a:solidFill>
              </a:rPr>
              <a:t>        在了解作者的过程中，引导学生感受父母之爱对作者成长的巨大影响。在拓展的过程中，通过课堂学习与生活实际的联系，引导学生感受父母之爱，正确看待他人评价，并在这一过程中将学习到的表达方法运用到自己的习作中。</a:t>
            </a:r>
            <a:endParaRPr lang="zh-CN" altLang="en-US" sz="2800" b="1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>
            <a:solidFill>
              <a:srgbClr val="00B0F0"/>
            </a:solidFill>
          </a:ln>
        </p:spPr>
      </p:pic>
      <p:sp>
        <p:nvSpPr>
          <p:cNvPr id="3" name="文本框 2"/>
          <p:cNvSpPr txBox="1"/>
          <p:nvPr/>
        </p:nvSpPr>
        <p:spPr>
          <a:xfrm>
            <a:off x="191344" y="260648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 smtClean="0">
                <a:solidFill>
                  <a:srgbClr val="00B050"/>
                </a:solidFill>
              </a:rPr>
              <a:t>03</a:t>
            </a:r>
            <a:r>
              <a:rPr lang="zh-CN" altLang="en-US" sz="4800" b="1" smtClean="0">
                <a:solidFill>
                  <a:srgbClr val="00B050"/>
                </a:solidFill>
              </a:rPr>
              <a:t>、教学设计</a:t>
            </a:r>
            <a:endParaRPr lang="zh-CN" altLang="en-US" sz="4800" b="1">
              <a:solidFill>
                <a:srgbClr val="00B050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91344" y="1566664"/>
            <a:ext cx="4752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/>
              <a:t>活动四、总结全文  拓展阅读</a:t>
            </a:r>
            <a:endParaRPr lang="zh-CN" altLang="en-US" sz="2800" b="1"/>
          </a:p>
        </p:txBody>
      </p:sp>
      <p:sp>
        <p:nvSpPr>
          <p:cNvPr id="2" name="圆角矩形 1"/>
          <p:cNvSpPr/>
          <p:nvPr/>
        </p:nvSpPr>
        <p:spPr>
          <a:xfrm>
            <a:off x="1991544" y="2420888"/>
            <a:ext cx="7848872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3600" b="1" smtClean="0"/>
              <a:t>推荐阅读：</a:t>
            </a:r>
            <a:endParaRPr lang="en-US" altLang="zh-CN" sz="3600" b="1" smtClean="0"/>
          </a:p>
          <a:p>
            <a:r>
              <a:rPr lang="en-US" altLang="zh-CN" sz="3600" b="1" smtClean="0"/>
              <a:t>《</a:t>
            </a:r>
            <a:r>
              <a:rPr lang="zh-CN" altLang="en-US" sz="3600" b="1" smtClean="0"/>
              <a:t>孩子 ，我为什么打你</a:t>
            </a:r>
            <a:r>
              <a:rPr lang="en-US" altLang="zh-CN" sz="3600" b="1" smtClean="0"/>
              <a:t>》      </a:t>
            </a:r>
            <a:r>
              <a:rPr lang="zh-CN" altLang="en-US" sz="3600" b="1" smtClean="0"/>
              <a:t>毕淑敏</a:t>
            </a:r>
            <a:endParaRPr lang="en-US" altLang="zh-CN" sz="3600" b="1" smtClean="0"/>
          </a:p>
          <a:p>
            <a:r>
              <a:rPr lang="en-US" altLang="zh-CN" sz="3600" b="1" smtClean="0"/>
              <a:t>《</a:t>
            </a:r>
            <a:r>
              <a:rPr lang="zh-CN" altLang="en-US" sz="3600" b="1" smtClean="0"/>
              <a:t>最幸福的一晚</a:t>
            </a:r>
            <a:r>
              <a:rPr lang="en-US" altLang="zh-CN" sz="3600" b="1" smtClean="0"/>
              <a:t>》    </a:t>
            </a:r>
            <a:r>
              <a:rPr lang="zh-CN" altLang="en-US" sz="3600" b="1" smtClean="0"/>
              <a:t>邱红波</a:t>
            </a:r>
            <a:endParaRPr lang="en-US" altLang="zh-CN" sz="3600" b="1" smtClean="0"/>
          </a:p>
          <a:p>
            <a:r>
              <a:rPr lang="en-US" altLang="zh-CN" sz="3600" b="1" smtClean="0"/>
              <a:t>《</a:t>
            </a:r>
            <a:r>
              <a:rPr lang="zh-CN" altLang="en-US" sz="3600" b="1" smtClean="0"/>
              <a:t>拐弯处的回头</a:t>
            </a:r>
            <a:r>
              <a:rPr lang="en-US" altLang="zh-CN" sz="3600" b="1" smtClean="0"/>
              <a:t>》    </a:t>
            </a:r>
            <a:r>
              <a:rPr lang="zh-CN" altLang="en-US" sz="3600" b="1" smtClean="0"/>
              <a:t>陈果</a:t>
            </a:r>
            <a:endParaRPr lang="zh-CN" altLang="en-US" sz="3600" b="1"/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https://d.book118.com/185200103004011040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175</Paragraphs>
  <Slides>27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3">
      <vt:lpstr>Arial</vt:lpstr>
      <vt:lpstr>Calibri</vt:lpstr>
      <vt:lpstr>宋体</vt:lpstr>
      <vt:lpstr>华文行楷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2024-08-30T20:52:23.256</cp:lastPrinted>
  <dcterms:created xsi:type="dcterms:W3CDTF">2024-08-30T12:52:23Z</dcterms:created>
  <dcterms:modified xsi:type="dcterms:W3CDTF">2024-08-30T12:52:25Z</dcterms:modified>
</cp:coreProperties>
</file>