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8" r:id="rId2"/>
    <p:sldMasterId id="2147483764"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7" r:id="rId37"/>
  </p:sldIdLst>
  <p:sldSz cx="9144000" cy="6858000"/>
  <p:notesSz cx="6858000" cy="9144000"/>
  <p:custDataLst>
    <p:tags r:id="rId3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slideMaster" Target="slideMasters/slideMaster3.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tags" Target="tags/tag2.xml" /><Relationship Id="rId39" Type="http://schemas.openxmlformats.org/officeDocument/2006/relationships/presProps" Target="presProps.xml" /><Relationship Id="rId4" Type="http://schemas.openxmlformats.org/officeDocument/2006/relationships/slide" Target="slides/slide1.xml" /><Relationship Id="rId40" Type="http://schemas.openxmlformats.org/officeDocument/2006/relationships/viewProps" Target="viewProps.xml" /><Relationship Id="rId41" Type="http://schemas.openxmlformats.org/officeDocument/2006/relationships/theme" Target="theme/theme1.xml" /><Relationship Id="rId42"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5D1A98-C263-4CC7-BF86-F213F0BDB0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DE84C5-6F3C-416E-AE96-AE6AA4A6C4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6CC80B-BEB3-4089-B6FE-1AF43E8B92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1E75EE-24C3-4984-846D-5CA13B92FD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A45653-9286-4CE4-BA82-092CA30D70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829C80-65AA-48AA-855A-40CF322797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D5AB20-5AB7-4679-A6CF-894CD46F69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A700F0-9BD9-4C93-8B8A-8FC6F4B32C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90C75C-721F-45B9-98E0-2748E3D186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E63ED9-CC77-4939-83E6-5117DF5652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5CB6A4-F5B2-49C1-A1CE-DDABEB9402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smtClean="0"/>
              <a:t>单击此处编辑母版副标题样式</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FFC9DFD-DCD1-4458-8B0E-9E07CCAE7DEC}"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FFC9DFD-DCD1-4458-8B0E-9E07CCAE7DEC}"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FFC9DFD-DCD1-4458-8B0E-9E07CCAE7DEC}"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54296"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FFC9DFD-DCD1-4458-8B0E-9E07CCAE7DEC}"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7"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9"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FFC9DFD-DCD1-4458-8B0E-9E07CCAE7DEC}"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4"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5"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FFC9DFD-DCD1-4458-8B0E-9E07CCAE7DEC}"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3"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4"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FFC9DFD-DCD1-4458-8B0E-9E07CCAE7DEC}"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FFC9DFD-DCD1-4458-8B0E-9E07CCAE7DEC}"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FFC9DFD-DCD1-4458-8B0E-9E07CCAE7DEC}"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FFC9DFD-DCD1-4458-8B0E-9E07CCAE7DEC}"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52930" cy="5851525"/>
          </a:xfrm>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FFC9DFD-DCD1-4458-8B0E-9E07CCAE7DEC}"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4" name="Rectangle 5"/>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b="0">
              <a:latin typeface="Times New Roman" panose="02020603050405020304" pitchFamily="18" charset="0"/>
              <a:ea typeface="宋体" panose="02010600030101010101" pitchFamily="2" charset="-122"/>
            </a:endParaRPr>
          </a:p>
        </p:txBody>
      </p:sp>
      <p:sp>
        <p:nvSpPr>
          <p:cNvPr id="5" name="Rectangle 6"/>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b="0">
              <a:latin typeface="Times New Roman" panose="02020603050405020304" pitchFamily="18" charset="0"/>
              <a:ea typeface="宋体" panose="02010600030101010101" pitchFamily="2" charset="-122"/>
            </a:endParaRPr>
          </a:p>
        </p:txBody>
      </p:sp>
      <p:sp>
        <p:nvSpPr>
          <p:cNvPr id="6" name="Rectangle 7"/>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06AACA7-6F0C-4543-9FFC-C297E1577A2D}" type="slidenum">
              <a:rPr lang="zh-CN" altLang="en-US" sz="1400" b="0">
                <a:latin typeface="Times New Roman" panose="02020603050405020304" pitchFamily="18" charset="0"/>
                <a:ea typeface="宋体" panose="02010600030101010101" pitchFamily="2" charset="-122"/>
              </a:rPr>
              <a:t/>
            </a:fld>
            <a:endParaRPr lang="en-US" altLang="zh-CN" sz="1400" b="0">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5"/>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b="0">
              <a:latin typeface="Times New Roman" panose="02020603050405020304" pitchFamily="18" charset="0"/>
              <a:ea typeface="宋体" panose="02010600030101010101" pitchFamily="2" charset="-122"/>
            </a:endParaRPr>
          </a:p>
        </p:txBody>
      </p:sp>
      <p:sp>
        <p:nvSpPr>
          <p:cNvPr id="5" name="Rectangle 6"/>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b="0">
              <a:latin typeface="Times New Roman" panose="02020603050405020304" pitchFamily="18" charset="0"/>
              <a:ea typeface="宋体" panose="02010600030101010101" pitchFamily="2" charset="-122"/>
            </a:endParaRPr>
          </a:p>
        </p:txBody>
      </p:sp>
      <p:sp>
        <p:nvSpPr>
          <p:cNvPr id="6" name="Rectangle 7"/>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06AACA7-6F0C-4543-9FFC-C297E1577A2D}" type="slidenum">
              <a:rPr lang="zh-CN" altLang="en-US" sz="1400" b="0">
                <a:latin typeface="Times New Roman" panose="02020603050405020304" pitchFamily="18" charset="0"/>
                <a:ea typeface="宋体" panose="02010600030101010101" pitchFamily="2" charset="-122"/>
              </a:rPr>
              <a:t/>
            </a:fld>
            <a:endParaRPr lang="en-US" altLang="zh-CN" sz="1400" b="0">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Rectangle 5"/>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b="0">
              <a:latin typeface="Times New Roman" panose="02020603050405020304" pitchFamily="18" charset="0"/>
              <a:ea typeface="宋体" panose="02010600030101010101" pitchFamily="2" charset="-122"/>
            </a:endParaRPr>
          </a:p>
        </p:txBody>
      </p:sp>
      <p:sp>
        <p:nvSpPr>
          <p:cNvPr id="5" name="Rectangle 6"/>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b="0">
              <a:latin typeface="Times New Roman" panose="02020603050405020304" pitchFamily="18" charset="0"/>
              <a:ea typeface="宋体" panose="02010600030101010101" pitchFamily="2" charset="-122"/>
            </a:endParaRPr>
          </a:p>
        </p:txBody>
      </p:sp>
      <p:sp>
        <p:nvSpPr>
          <p:cNvPr id="6" name="Rectangle 7"/>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06AACA7-6F0C-4543-9FFC-C297E1577A2D}" type="slidenum">
              <a:rPr lang="zh-CN" altLang="en-US" sz="1400" b="0">
                <a:latin typeface="Times New Roman" panose="02020603050405020304" pitchFamily="18" charset="0"/>
                <a:ea typeface="宋体" panose="02010600030101010101" pitchFamily="2" charset="-122"/>
              </a:rPr>
              <a:t/>
            </a:fld>
            <a:endParaRPr lang="en-US" altLang="zh-CN" sz="1400" b="0">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84213" y="1989138"/>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6613" y="1989138"/>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5"/>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b="0">
              <a:latin typeface="Times New Roman" panose="02020603050405020304" pitchFamily="18" charset="0"/>
              <a:ea typeface="宋体" panose="02010600030101010101" pitchFamily="2" charset="-122"/>
            </a:endParaRPr>
          </a:p>
        </p:txBody>
      </p:sp>
      <p:sp>
        <p:nvSpPr>
          <p:cNvPr id="6" name="Rectangle 6"/>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b="0">
              <a:latin typeface="Times New Roman" panose="02020603050405020304" pitchFamily="18" charset="0"/>
              <a:ea typeface="宋体" panose="02010600030101010101" pitchFamily="2" charset="-122"/>
            </a:endParaRPr>
          </a:p>
        </p:txBody>
      </p:sp>
      <p:sp>
        <p:nvSpPr>
          <p:cNvPr id="7" name="Rectangle 7"/>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06AACA7-6F0C-4543-9FFC-C297E1577A2D}" type="slidenum">
              <a:rPr lang="zh-CN" altLang="en-US" sz="1400" b="0">
                <a:latin typeface="Times New Roman" panose="02020603050405020304" pitchFamily="18" charset="0"/>
                <a:ea typeface="宋体" panose="02010600030101010101" pitchFamily="2" charset="-122"/>
              </a:rPr>
              <a:t/>
            </a:fld>
            <a:endParaRPr lang="en-US" altLang="zh-CN" sz="1400" b="0">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5"/>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b="0">
              <a:latin typeface="Times New Roman" panose="02020603050405020304" pitchFamily="18" charset="0"/>
              <a:ea typeface="宋体" panose="02010600030101010101" pitchFamily="2" charset="-122"/>
            </a:endParaRPr>
          </a:p>
        </p:txBody>
      </p:sp>
      <p:sp>
        <p:nvSpPr>
          <p:cNvPr id="8" name="Rectangle 6"/>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b="0">
              <a:latin typeface="Times New Roman" panose="02020603050405020304" pitchFamily="18" charset="0"/>
              <a:ea typeface="宋体" panose="02010600030101010101" pitchFamily="2" charset="-122"/>
            </a:endParaRPr>
          </a:p>
        </p:txBody>
      </p:sp>
      <p:sp>
        <p:nvSpPr>
          <p:cNvPr id="9" name="Rectangle 7"/>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06AACA7-6F0C-4543-9FFC-C297E1577A2D}" type="slidenum">
              <a:rPr lang="zh-CN" altLang="en-US" sz="1400" b="0">
                <a:latin typeface="Times New Roman" panose="02020603050405020304" pitchFamily="18" charset="0"/>
                <a:ea typeface="宋体" panose="02010600030101010101" pitchFamily="2" charset="-122"/>
              </a:rPr>
              <a:t/>
            </a:fld>
            <a:endParaRPr lang="en-US" altLang="zh-CN" sz="1400" b="0">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5"/>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b="0">
              <a:latin typeface="Times New Roman" panose="02020603050405020304" pitchFamily="18" charset="0"/>
              <a:ea typeface="宋体" panose="02010600030101010101" pitchFamily="2" charset="-122"/>
            </a:endParaRPr>
          </a:p>
        </p:txBody>
      </p:sp>
      <p:sp>
        <p:nvSpPr>
          <p:cNvPr id="4" name="Rectangle 6"/>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b="0">
              <a:latin typeface="Times New Roman" panose="02020603050405020304" pitchFamily="18" charset="0"/>
              <a:ea typeface="宋体" panose="02010600030101010101" pitchFamily="2" charset="-122"/>
            </a:endParaRPr>
          </a:p>
        </p:txBody>
      </p:sp>
      <p:sp>
        <p:nvSpPr>
          <p:cNvPr id="5" name="Rectangle 7"/>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06AACA7-6F0C-4543-9FFC-C297E1577A2D}" type="slidenum">
              <a:rPr lang="zh-CN" altLang="en-US" sz="1400" b="0">
                <a:latin typeface="Times New Roman" panose="02020603050405020304" pitchFamily="18" charset="0"/>
                <a:ea typeface="宋体" panose="02010600030101010101" pitchFamily="2" charset="-122"/>
              </a:rPr>
              <a:t/>
            </a:fld>
            <a:endParaRPr lang="en-US" altLang="zh-CN" sz="1400" b="0">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5"/>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b="0">
              <a:latin typeface="Times New Roman" panose="02020603050405020304" pitchFamily="18" charset="0"/>
              <a:ea typeface="宋体" panose="02010600030101010101" pitchFamily="2" charset="-122"/>
            </a:endParaRPr>
          </a:p>
        </p:txBody>
      </p:sp>
      <p:sp>
        <p:nvSpPr>
          <p:cNvPr id="3" name="Rectangle 6"/>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b="0">
              <a:latin typeface="Times New Roman" panose="02020603050405020304" pitchFamily="18" charset="0"/>
              <a:ea typeface="宋体" panose="02010600030101010101" pitchFamily="2" charset="-122"/>
            </a:endParaRPr>
          </a:p>
        </p:txBody>
      </p:sp>
      <p:sp>
        <p:nvSpPr>
          <p:cNvPr id="4" name="Rectangle 7"/>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06AACA7-6F0C-4543-9FFC-C297E1577A2D}" type="slidenum">
              <a:rPr lang="zh-CN" altLang="en-US" sz="1400" b="0">
                <a:latin typeface="Times New Roman" panose="02020603050405020304" pitchFamily="18" charset="0"/>
                <a:ea typeface="宋体" panose="02010600030101010101" pitchFamily="2" charset="-122"/>
              </a:rPr>
              <a:t/>
            </a:fld>
            <a:endParaRPr lang="en-US" altLang="zh-CN" sz="1400" b="0">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5"/>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b="0">
              <a:latin typeface="Times New Roman" panose="02020603050405020304" pitchFamily="18" charset="0"/>
              <a:ea typeface="宋体" panose="02010600030101010101" pitchFamily="2" charset="-122"/>
            </a:endParaRPr>
          </a:p>
        </p:txBody>
      </p:sp>
      <p:sp>
        <p:nvSpPr>
          <p:cNvPr id="6" name="Rectangle 6"/>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b="0">
              <a:latin typeface="Times New Roman" panose="02020603050405020304" pitchFamily="18" charset="0"/>
              <a:ea typeface="宋体" panose="02010600030101010101" pitchFamily="2" charset="-122"/>
            </a:endParaRPr>
          </a:p>
        </p:txBody>
      </p:sp>
      <p:sp>
        <p:nvSpPr>
          <p:cNvPr id="7" name="Rectangle 7"/>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06AACA7-6F0C-4543-9FFC-C297E1577A2D}" type="slidenum">
              <a:rPr lang="zh-CN" altLang="en-US" sz="1400" b="0">
                <a:latin typeface="Times New Roman" panose="02020603050405020304" pitchFamily="18" charset="0"/>
                <a:ea typeface="宋体" panose="02010600030101010101" pitchFamily="2" charset="-122"/>
              </a:rPr>
              <a:t/>
            </a:fld>
            <a:endParaRPr lang="en-US" altLang="zh-CN" sz="1400" b="0">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rgbClr val="FF0000"/>
              </a:buClr>
              <a:buSzTx/>
              <a:buFont typeface="Wingdings" panose="05000000000000000000" pitchFamily="2" charset="2"/>
              <a:buNone/>
              <a:defRPr/>
            </a:pPr>
            <a:endParaRPr kumimoji="0" lang="zh-CN" altLang="en-US" sz="3200" b="1" i="0" u="none" strike="noStrike" kern="0" cap="none" spc="0" normalizeH="0" baseline="0" noProof="0" smtClean="0">
              <a:ln>
                <a:noFill/>
              </a:ln>
              <a:solidFill>
                <a:srgbClr val="333399"/>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5"/>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b="0">
              <a:latin typeface="Times New Roman" panose="02020603050405020304" pitchFamily="18" charset="0"/>
              <a:ea typeface="宋体" panose="02010600030101010101" pitchFamily="2" charset="-122"/>
            </a:endParaRPr>
          </a:p>
        </p:txBody>
      </p:sp>
      <p:sp>
        <p:nvSpPr>
          <p:cNvPr id="6" name="Rectangle 6"/>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b="0">
              <a:latin typeface="Times New Roman" panose="02020603050405020304" pitchFamily="18" charset="0"/>
              <a:ea typeface="宋体" panose="02010600030101010101" pitchFamily="2" charset="-122"/>
            </a:endParaRPr>
          </a:p>
        </p:txBody>
      </p:sp>
      <p:sp>
        <p:nvSpPr>
          <p:cNvPr id="7" name="Rectangle 7"/>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06AACA7-6F0C-4543-9FFC-C297E1577A2D}" type="slidenum">
              <a:rPr lang="zh-CN" altLang="en-US" sz="1400" b="0">
                <a:latin typeface="Times New Roman" panose="02020603050405020304" pitchFamily="18" charset="0"/>
                <a:ea typeface="宋体" panose="02010600030101010101" pitchFamily="2" charset="-122"/>
              </a:rPr>
              <a:t/>
            </a:fld>
            <a:endParaRPr lang="en-US" altLang="zh-CN" sz="1400" b="0">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5"/>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b="0">
              <a:latin typeface="Times New Roman" panose="02020603050405020304" pitchFamily="18" charset="0"/>
              <a:ea typeface="宋体" panose="02010600030101010101" pitchFamily="2" charset="-122"/>
            </a:endParaRPr>
          </a:p>
        </p:txBody>
      </p:sp>
      <p:sp>
        <p:nvSpPr>
          <p:cNvPr id="5" name="Rectangle 6"/>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b="0">
              <a:latin typeface="Times New Roman" panose="02020603050405020304" pitchFamily="18" charset="0"/>
              <a:ea typeface="宋体" panose="02010600030101010101" pitchFamily="2" charset="-122"/>
            </a:endParaRPr>
          </a:p>
        </p:txBody>
      </p:sp>
      <p:sp>
        <p:nvSpPr>
          <p:cNvPr id="6" name="Rectangle 7"/>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06AACA7-6F0C-4543-9FFC-C297E1577A2D}" type="slidenum">
              <a:rPr lang="zh-CN" altLang="en-US" sz="1400" b="0">
                <a:latin typeface="Times New Roman" panose="02020603050405020304" pitchFamily="18" charset="0"/>
                <a:ea typeface="宋体" panose="02010600030101010101" pitchFamily="2" charset="-122"/>
              </a:rPr>
              <a:t/>
            </a:fld>
            <a:endParaRPr lang="en-US" altLang="zh-CN" sz="1400" b="0">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515100" y="609600"/>
            <a:ext cx="1943100" cy="54943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84213" y="609600"/>
            <a:ext cx="5678487" cy="5494338"/>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5"/>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b="0">
              <a:latin typeface="Times New Roman" panose="02020603050405020304" pitchFamily="18" charset="0"/>
              <a:ea typeface="宋体" panose="02010600030101010101" pitchFamily="2" charset="-122"/>
            </a:endParaRPr>
          </a:p>
        </p:txBody>
      </p:sp>
      <p:sp>
        <p:nvSpPr>
          <p:cNvPr id="5" name="Rectangle 6"/>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b="0">
              <a:latin typeface="Times New Roman" panose="02020603050405020304" pitchFamily="18" charset="0"/>
              <a:ea typeface="宋体" panose="02010600030101010101" pitchFamily="2" charset="-122"/>
            </a:endParaRPr>
          </a:p>
        </p:txBody>
      </p:sp>
      <p:sp>
        <p:nvSpPr>
          <p:cNvPr id="6" name="Rectangle 7"/>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06AACA7-6F0C-4543-9FFC-C297E1577A2D}" type="slidenum">
              <a:rPr lang="zh-CN" altLang="en-US" sz="1400" b="0">
                <a:latin typeface="Times New Roman" panose="02020603050405020304" pitchFamily="18" charset="0"/>
                <a:ea typeface="宋体" panose="02010600030101010101" pitchFamily="2" charset="-122"/>
              </a:rPr>
              <a:t/>
            </a:fld>
            <a:endParaRPr lang="en-US" altLang="zh-CN" sz="1400" b="0">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verTx" preserve="1">
  <p:cSld name="标题和内容在文本之上">
    <p:spTree>
      <p:nvGrpSpPr>
        <p:cNvPr id="1" name=""/>
        <p:cNvGrpSpPr/>
        <p:nvPr/>
      </p:nvGrpSpPr>
      <p:grpSpPr>
        <a:xfrm>
          <a:off x="0" y="0"/>
          <a:ext cx="0" cy="0"/>
        </a:xfrm>
      </p:grpSpPr>
      <p:sp>
        <p:nvSpPr>
          <p:cNvPr id="2" name="标题 1"/>
          <p:cNvSpPr>
            <a:spLocks noGrp="1"/>
          </p:cNvSpPr>
          <p:nvPr>
            <p:ph type="title"/>
          </p:nvPr>
        </p:nvSpPr>
        <p:spPr>
          <a:xfrm>
            <a:off x="685800" y="609600"/>
            <a:ext cx="7772400" cy="1143000"/>
          </a:xfrm>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84213" y="1989138"/>
            <a:ext cx="7772400" cy="1981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684213" y="4122738"/>
            <a:ext cx="7772400" cy="1981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5"/>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b="0">
              <a:latin typeface="Times New Roman" panose="02020603050405020304" pitchFamily="18" charset="0"/>
              <a:ea typeface="宋体" panose="02010600030101010101" pitchFamily="2" charset="-122"/>
            </a:endParaRPr>
          </a:p>
        </p:txBody>
      </p:sp>
      <p:sp>
        <p:nvSpPr>
          <p:cNvPr id="6" name="Rectangle 6"/>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b="0">
              <a:latin typeface="Times New Roman" panose="02020603050405020304" pitchFamily="18" charset="0"/>
              <a:ea typeface="宋体" panose="02010600030101010101" pitchFamily="2" charset="-122"/>
            </a:endParaRPr>
          </a:p>
        </p:txBody>
      </p:sp>
      <p:sp>
        <p:nvSpPr>
          <p:cNvPr id="7" name="Rectangle 7"/>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06AACA7-6F0C-4543-9FFC-C297E1577A2D}" type="slidenum">
              <a:rPr lang="zh-CN" altLang="en-US" sz="1400" b="0">
                <a:latin typeface="Times New Roman" panose="02020603050405020304" pitchFamily="18" charset="0"/>
                <a:ea typeface="宋体" panose="02010600030101010101" pitchFamily="2" charset="-122"/>
              </a:rPr>
              <a:t/>
            </a:fld>
            <a:endParaRPr lang="en-US" altLang="zh-CN" sz="1400" b="0">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dgm" preserve="1">
  <p:cSld name="标题和图示或组织结构图">
    <p:spTree>
      <p:nvGrpSpPr>
        <p:cNvPr id="1" name=""/>
        <p:cNvGrpSpPr/>
        <p:nvPr/>
      </p:nvGrpSpPr>
      <p:grpSpPr>
        <a:xfrm>
          <a:off x="0" y="0"/>
          <a:ext cx="0" cy="0"/>
        </a:xfrm>
      </p:grpSpPr>
      <p:sp>
        <p:nvSpPr>
          <p:cNvPr id="2" name="标题 1"/>
          <p:cNvSpPr>
            <a:spLocks noGrp="1"/>
          </p:cNvSpPr>
          <p:nvPr>
            <p:ph type="title"/>
          </p:nvPr>
        </p:nvSpPr>
        <p:spPr>
          <a:xfrm>
            <a:off x="685800" y="609600"/>
            <a:ext cx="7772400" cy="1143000"/>
          </a:xfrm>
        </p:spPr>
        <p:txBody>
          <a:bodyPr/>
          <a:lstStyle/>
          <a:p>
            <a:r>
              <a:rPr lang="zh-CN" altLang="en-US" smtClean="0"/>
              <a:t>单击此处编辑母版标题样式</a:t>
            </a:r>
            <a:endParaRPr lang="zh-CN" altLang="en-US"/>
          </a:p>
        </p:txBody>
      </p:sp>
      <p:sp>
        <p:nvSpPr>
          <p:cNvPr id="3" name="SmartArt 占位符 2"/>
          <p:cNvSpPr>
            <a:spLocks noGrp="1"/>
          </p:cNvSpPr>
          <p:nvPr>
            <p:ph type="pic" idx="1"/>
          </p:nvPr>
        </p:nvSpPr>
        <p:spPr>
          <a:xfrm>
            <a:off x="684213" y="1989138"/>
            <a:ext cx="7772400" cy="4114800"/>
          </a:xfrm>
        </p:spPr>
        <p:txBody>
          <a:bodyPr vert="horz" wrap="square" lIns="91440" tIns="45720" rIns="91440" bIns="45720" numCol="1" anchor="t" anchorCtr="0" compatLnSpc="1"/>
          <a:lstStyle/>
          <a:p>
            <a:pPr marL="342900" marR="0" lvl="0" indent="-342900" algn="l" defTabSz="914400" rtl="0" eaLnBrk="0" fontAlgn="base" latinLnBrk="0" hangingPunct="0">
              <a:lnSpc>
                <a:spcPct val="100000"/>
              </a:lnSpc>
              <a:spcBef>
                <a:spcPct val="20000"/>
              </a:spcBef>
              <a:spcAft>
                <a:spcPct val="0"/>
              </a:spcAft>
              <a:buClr>
                <a:srgbClr val="FF0000"/>
              </a:buClr>
              <a:buSzTx/>
              <a:buFont typeface="Wingdings" panose="05000000000000000000" pitchFamily="2" charset="2"/>
              <a:buChar char="Ø"/>
              <a:defRPr/>
            </a:pPr>
            <a:endParaRPr kumimoji="0" lang="zh-CN" altLang="en-US" sz="3200" b="1" i="0" u="none" strike="noStrike" kern="0" cap="none" spc="0" normalizeH="0" baseline="0" noProof="0" smtClean="0">
              <a:ln>
                <a:noFill/>
              </a:ln>
              <a:solidFill>
                <a:srgbClr val="333399"/>
              </a:solidFill>
              <a:effectLst/>
              <a:uLnTx/>
              <a:uFillTx/>
              <a:latin typeface="+mn-lt"/>
              <a:ea typeface="+mn-ea"/>
              <a:cs typeface="+mn-cs"/>
            </a:endParaRPr>
          </a:p>
        </p:txBody>
      </p:sp>
      <p:sp>
        <p:nvSpPr>
          <p:cNvPr id="4" name="Rectangle 5"/>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b="0">
              <a:latin typeface="Times New Roman" panose="02020603050405020304" pitchFamily="18" charset="0"/>
              <a:ea typeface="宋体" panose="02010600030101010101" pitchFamily="2" charset="-122"/>
            </a:endParaRPr>
          </a:p>
        </p:txBody>
      </p:sp>
      <p:sp>
        <p:nvSpPr>
          <p:cNvPr id="5" name="Rectangle 6"/>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b="0">
              <a:latin typeface="Times New Roman" panose="02020603050405020304" pitchFamily="18" charset="0"/>
              <a:ea typeface="宋体" panose="02010600030101010101" pitchFamily="2" charset="-122"/>
            </a:endParaRPr>
          </a:p>
        </p:txBody>
      </p:sp>
      <p:sp>
        <p:nvSpPr>
          <p:cNvPr id="6" name="Rectangle 7"/>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06AACA7-6F0C-4543-9FFC-C297E1577A2D}" type="slidenum">
              <a:rPr lang="zh-CN" altLang="en-US" sz="1400" b="0">
                <a:latin typeface="Times New Roman" panose="02020603050405020304" pitchFamily="18" charset="0"/>
                <a:ea typeface="宋体" panose="02010600030101010101" pitchFamily="2" charset="-122"/>
              </a:rPr>
              <a:t/>
            </a:fld>
            <a:endParaRPr lang="en-US" altLang="zh-CN" sz="1400" b="0">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spTree>
      <p:nvGrpSpPr>
        <p:cNvPr id="1" name=""/>
        <p:cNvGrpSpPr/>
        <p:nvPr/>
      </p:nvGrpSpPr>
      <p:grpSpPr>
        <a:xfrm>
          <a:off x="0" y="0"/>
          <a:ext cx="0" cy="0"/>
        </a:xfrm>
      </p:grpSpPr>
      <p:sp>
        <p:nvSpPr>
          <p:cNvPr id="2" name="标题 1"/>
          <p:cNvSpPr>
            <a:spLocks noGrp="1"/>
          </p:cNvSpPr>
          <p:nvPr>
            <p:ph type="title"/>
          </p:nvPr>
        </p:nvSpPr>
        <p:spPr>
          <a:xfrm>
            <a:off x="685800" y="609600"/>
            <a:ext cx="7772400" cy="1143000"/>
          </a:xfrm>
        </p:spPr>
        <p:txBody>
          <a:bodyPr/>
          <a:lstStyle/>
          <a:p>
            <a:r>
              <a:rPr lang="zh-CN" altLang="en-US" smtClean="0"/>
              <a:t>单击此处编辑母版标题样式</a:t>
            </a:r>
            <a:endParaRPr lang="zh-CN" altLang="en-US"/>
          </a:p>
        </p:txBody>
      </p:sp>
      <p:sp>
        <p:nvSpPr>
          <p:cNvPr id="3" name="表格占位符 2"/>
          <p:cNvSpPr>
            <a:spLocks noGrp="1"/>
          </p:cNvSpPr>
          <p:nvPr>
            <p:ph type="tbl" idx="1"/>
          </p:nvPr>
        </p:nvSpPr>
        <p:spPr>
          <a:xfrm>
            <a:off x="684213" y="1989138"/>
            <a:ext cx="7772400" cy="4114800"/>
          </a:xfrm>
        </p:spPr>
        <p:txBody>
          <a:bodyPr vert="horz" wrap="square" lIns="91440" tIns="45720" rIns="91440" bIns="45720" numCol="1" anchor="t" anchorCtr="0" compatLnSpc="1"/>
          <a:lstStyle/>
          <a:p>
            <a:pPr marL="342900" marR="0" lvl="0" indent="-342900" algn="l" defTabSz="914400" rtl="0" eaLnBrk="0" fontAlgn="base" latinLnBrk="0" hangingPunct="0">
              <a:lnSpc>
                <a:spcPct val="100000"/>
              </a:lnSpc>
              <a:spcBef>
                <a:spcPct val="20000"/>
              </a:spcBef>
              <a:spcAft>
                <a:spcPct val="0"/>
              </a:spcAft>
              <a:buClr>
                <a:srgbClr val="FF0000"/>
              </a:buClr>
              <a:buSzTx/>
              <a:buFont typeface="Wingdings" panose="05000000000000000000" pitchFamily="2" charset="2"/>
              <a:buChar char="Ø"/>
              <a:defRPr/>
            </a:pPr>
            <a:endParaRPr kumimoji="0" lang="zh-CN" altLang="en-US" sz="3200" b="1" i="0" u="none" strike="noStrike" kern="0" cap="none" spc="0" normalizeH="0" baseline="0" noProof="0" smtClean="0">
              <a:ln>
                <a:noFill/>
              </a:ln>
              <a:solidFill>
                <a:srgbClr val="333399"/>
              </a:solidFill>
              <a:effectLst/>
              <a:uLnTx/>
              <a:uFillTx/>
              <a:latin typeface="+mn-lt"/>
              <a:ea typeface="+mn-ea"/>
              <a:cs typeface="+mn-cs"/>
            </a:endParaRPr>
          </a:p>
        </p:txBody>
      </p:sp>
      <p:sp>
        <p:nvSpPr>
          <p:cNvPr id="4" name="Rectangle 5"/>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b="0">
              <a:latin typeface="Times New Roman" panose="02020603050405020304" pitchFamily="18" charset="0"/>
              <a:ea typeface="宋体" panose="02010600030101010101" pitchFamily="2" charset="-122"/>
            </a:endParaRPr>
          </a:p>
        </p:txBody>
      </p:sp>
      <p:sp>
        <p:nvSpPr>
          <p:cNvPr id="5" name="Rectangle 6"/>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b="0">
              <a:latin typeface="Times New Roman" panose="02020603050405020304" pitchFamily="18" charset="0"/>
              <a:ea typeface="宋体" panose="02010600030101010101" pitchFamily="2" charset="-122"/>
            </a:endParaRPr>
          </a:p>
        </p:txBody>
      </p:sp>
      <p:sp>
        <p:nvSpPr>
          <p:cNvPr id="6" name="Rectangle 7"/>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06AACA7-6F0C-4543-9FFC-C297E1577A2D}" type="slidenum">
              <a:rPr lang="zh-CN" altLang="en-US" sz="1400" b="0">
                <a:latin typeface="Times New Roman" panose="02020603050405020304" pitchFamily="18" charset="0"/>
                <a:ea typeface="宋体" panose="02010600030101010101" pitchFamily="2" charset="-122"/>
              </a:rPr>
              <a:t/>
            </a:fld>
            <a:endParaRPr lang="en-US" altLang="zh-CN" sz="1400" b="0">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标题，文本与内容">
    <p:spTree>
      <p:nvGrpSpPr>
        <p:cNvPr id="1" name=""/>
        <p:cNvGrpSpPr/>
        <p:nvPr/>
      </p:nvGrpSpPr>
      <p:grpSpPr>
        <a:xfrm>
          <a:off x="0" y="0"/>
          <a:ext cx="0" cy="0"/>
        </a:xfrm>
      </p:grpSpPr>
      <p:sp>
        <p:nvSpPr>
          <p:cNvPr id="2" name="标题 1"/>
          <p:cNvSpPr>
            <a:spLocks noGrp="1"/>
          </p:cNvSpPr>
          <p:nvPr>
            <p:ph type="title"/>
          </p:nvPr>
        </p:nvSpPr>
        <p:spPr>
          <a:xfrm>
            <a:off x="685800" y="609600"/>
            <a:ext cx="777240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684213" y="1989138"/>
            <a:ext cx="3810000" cy="41148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6613" y="1989138"/>
            <a:ext cx="3810000" cy="41148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5"/>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b="0">
              <a:latin typeface="Times New Roman" panose="02020603050405020304" pitchFamily="18" charset="0"/>
              <a:ea typeface="宋体" panose="02010600030101010101" pitchFamily="2" charset="-122"/>
            </a:endParaRPr>
          </a:p>
        </p:txBody>
      </p:sp>
      <p:sp>
        <p:nvSpPr>
          <p:cNvPr id="6" name="Rectangle 6"/>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b="0">
              <a:latin typeface="Times New Roman" panose="02020603050405020304" pitchFamily="18" charset="0"/>
              <a:ea typeface="宋体" panose="02010600030101010101" pitchFamily="2" charset="-122"/>
            </a:endParaRPr>
          </a:p>
        </p:txBody>
      </p:sp>
      <p:sp>
        <p:nvSpPr>
          <p:cNvPr id="7" name="Rectangle 7"/>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06AACA7-6F0C-4543-9FFC-C297E1577A2D}" type="slidenum">
              <a:rPr lang="zh-CN" altLang="en-US" sz="1400" b="0">
                <a:latin typeface="Times New Roman" panose="02020603050405020304" pitchFamily="18" charset="0"/>
                <a:ea typeface="宋体" panose="02010600030101010101" pitchFamily="2" charset="-122"/>
              </a:rPr>
              <a:t/>
            </a:fld>
            <a:endParaRPr lang="en-US" altLang="zh-CN" sz="1400" b="0">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image" Target="../media/image1.jpeg" /><Relationship Id="rId17" Type="http://schemas.openxmlformats.org/officeDocument/2006/relationships/image" Target="../media/image2.jpeg" /><Relationship Id="rId18" Type="http://schemas.openxmlformats.org/officeDocument/2006/relationships/image" Target="../media/image3.jpeg" /><Relationship Id="rId19" Type="http://schemas.openxmlformats.org/officeDocument/2006/relationships/image" Target="../media/image4.jpeg" /><Relationship Id="rId2" Type="http://schemas.openxmlformats.org/officeDocument/2006/relationships/slideLayout" Target="../slideLayouts/slideLayout24.xml" /><Relationship Id="rId20" Type="http://schemas.openxmlformats.org/officeDocument/2006/relationships/image" Target="../media/image5.png" /><Relationship Id="rId21"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8194" name="标题 1025"/>
          <p:cNvSpPr/>
          <p:nvPr>
            <p:ph type="title" idx="4294967295"/>
          </p:nvPr>
        </p:nvSpPr>
        <p:spPr>
          <a:xfrm>
            <a:off x="457200" y="274638"/>
            <a:ext cx="8229600" cy="1143000"/>
          </a:xfrm>
          <a:prstGeom prst="rect">
            <a:avLst/>
          </a:prstGeom>
          <a:noFill/>
          <a:ln>
            <a:noFill/>
            <a:miter lim="800000"/>
          </a:ln>
        </p:spPr>
        <p:txBody>
          <a:bodyPr anchor="ctr" anchorCtr="0"/>
          <a:lstStyle>
            <a:lvl1pPr marL="0" lvl="0" indent="0" algn="ctr" defTabSz="914400" rtl="0" eaLnBrk="1" fontAlgn="base" latinLnBrk="0" hangingPunct="1">
              <a:lnSpc>
                <a:spcPct val="100000"/>
              </a:lnSpc>
              <a:spcBef>
                <a:spcPct val="0"/>
              </a:spcBef>
              <a:spcAft>
                <a:spcPct val="0"/>
              </a:spcAft>
              <a:buClrTx/>
              <a:buSzTx/>
              <a:buFontTx/>
              <a:buNone/>
              <a:defRPr lang="ru-RU" altLang="en-US" sz="4400" b="0" i="0" u="none" kern="1200">
                <a:solidFill>
                  <a:schemeClr val="tx2"/>
                </a:solidFill>
                <a:latin typeface="+mj-lt"/>
                <a:ea typeface="+mj-ea"/>
                <a:cs typeface="+mj-cs"/>
              </a:defRPr>
            </a:lvl1pPr>
          </a:lstStyle>
          <a:p>
            <a:pPr lvl="0"/>
            <a:r>
              <a:t>单击此处编辑母版标题样式</a:t>
            </a:r>
          </a:p>
        </p:txBody>
      </p:sp>
      <p:sp>
        <p:nvSpPr>
          <p:cNvPr id="8195" name="文本占位符 1026"/>
          <p:cNvSpPr/>
          <p:nvPr>
            <p:ph type="body"/>
          </p:nvPr>
        </p:nvSpPr>
        <p:spPr>
          <a:xfrm>
            <a:off x="457200" y="1600200"/>
            <a:ext cx="8229600" cy="4525962"/>
          </a:xfrm>
          <a:prstGeom prst="rect">
            <a:avLst/>
          </a:prstGeom>
          <a:noFill/>
          <a:ln>
            <a:noFill/>
            <a:miter lim="800000"/>
          </a:ln>
        </p:spPr>
        <p:txBody>
          <a:bodyPr anchor="t" anchorCtr="0"/>
          <a:lstStyle>
            <a:lvl1pPr marL="342900" lvl="0" indent="-342900" algn="l" defTabSz="914400" rtl="0" eaLnBrk="1" fontAlgn="base" latinLnBrk="0" hangingPunct="1">
              <a:lnSpc>
                <a:spcPct val="100000"/>
              </a:lnSpc>
              <a:spcBef>
                <a:spcPct val="20000"/>
              </a:spcBef>
              <a:spcAft>
                <a:spcPct val="0"/>
              </a:spcAft>
              <a:buClrTx/>
              <a:buSzTx/>
              <a:buFontTx/>
              <a:buChar char="•"/>
              <a:defRPr lang="ru-RU" altLang="en-US" sz="3200" b="0" i="0" u="none" kern="1200">
                <a:solidFill>
                  <a:schemeClr val="tx1"/>
                </a:solidFill>
                <a:latin typeface="+mn-lt"/>
                <a:ea typeface="+mn-ea"/>
                <a:cs typeface="+mn-cs"/>
              </a:defRPr>
            </a:lvl1pPr>
            <a:lvl2pPr marL="742950" lvl="1" indent="-285750" algn="l" rtl="0" eaLnBrk="1" fontAlgn="base" latinLnBrk="0" hangingPunct="1">
              <a:lnSpc>
                <a:spcPct val="100000"/>
              </a:lnSpc>
              <a:spcBef>
                <a:spcPct val="20000"/>
              </a:spcBef>
              <a:spcAft>
                <a:spcPct val="0"/>
              </a:spcAft>
              <a:buClrTx/>
              <a:buSzTx/>
              <a:buFontTx/>
              <a:buChar char="–"/>
              <a:defRPr lang="ru-RU" altLang="en-US" sz="2800" b="0" i="0" u="none" kern="1200">
                <a:solidFill>
                  <a:schemeClr val="tx1"/>
                </a:solidFill>
                <a:latin typeface="Arial" pitchFamily="34" charset="0"/>
                <a:ea typeface="宋体" panose="02010600030101010101" pitchFamily="2" charset="-122"/>
                <a:cs typeface="+mn-cs"/>
              </a:defRPr>
            </a:lvl2pPr>
            <a:lvl3pPr marL="1143000" lvl="2" indent="-228600" algn="l" rtl="0" eaLnBrk="1" fontAlgn="base" latinLnBrk="0" hangingPunct="1">
              <a:lnSpc>
                <a:spcPct val="100000"/>
              </a:lnSpc>
              <a:spcBef>
                <a:spcPct val="20000"/>
              </a:spcBef>
              <a:spcAft>
                <a:spcPct val="0"/>
              </a:spcAft>
              <a:buClrTx/>
              <a:buSzTx/>
              <a:buFontTx/>
              <a:buChar char="•"/>
              <a:defRPr lang="ru-RU" altLang="en-US" sz="2400" b="0" i="0" u="none" kern="1200">
                <a:solidFill>
                  <a:schemeClr val="tx1"/>
                </a:solidFill>
                <a:latin typeface="Arial" pitchFamily="34" charset="0"/>
                <a:ea typeface="宋体" panose="02010600030101010101" pitchFamily="2" charset="-122"/>
                <a:cs typeface="+mn-cs"/>
              </a:defRPr>
            </a:lvl3pPr>
            <a:lvl4pPr marL="1600200" lvl="3"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4pPr>
            <a:lvl5pPr marL="2057400" lvl="4"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9pPr>
          </a:lstStyle>
          <a:p>
            <a:pPr marL="342900" lvl="0" indent="-342900"/>
            <a:r>
              <a:t>单击此处编辑母版文本样式</a:t>
            </a:r>
          </a:p>
          <a:p>
            <a:pPr marL="742950" lvl="1" indent="-285750"/>
            <a:r>
              <a:t>第二级</a:t>
            </a:r>
          </a:p>
          <a:p>
            <a:pPr marL="1143000" lvl="2" indent="-228600"/>
            <a:r>
              <a:t>第三级</a:t>
            </a:r>
          </a:p>
          <a:p>
            <a:pPr marL="1600200" lvl="3" indent="-228600"/>
            <a:r>
              <a:t>第四级</a:t>
            </a:r>
          </a:p>
          <a:p>
            <a:pPr marL="2057400" lvl="4" indent="-228600"/>
            <a:r>
              <a:t>第五级</a:t>
            </a:r>
          </a:p>
        </p:txBody>
      </p:sp>
      <p:sp>
        <p:nvSpPr>
          <p:cNvPr id="8196" name="日期占位符 1"/>
          <p:cNvSpPr>
            <a:spLocks noGrp="1"/>
          </p:cNvSpPr>
          <p:nvPr>
            <p:ph type="dt" sz="half" idx="2"/>
          </p:nvPr>
        </p:nvSpPr>
        <p:spPr>
          <a:xfrm>
            <a:off x="457200" y="6245225"/>
            <a:ext cx="2133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197" name="页脚占位符 2"/>
          <p:cNvSpPr>
            <a:spLocks noGrp="1"/>
          </p:cNvSpPr>
          <p:nvPr>
            <p:ph type="ftr" sz="quarter" idx="3"/>
          </p:nvPr>
        </p:nvSpPr>
        <p:spPr>
          <a:xfrm>
            <a:off x="3124200" y="6245225"/>
            <a:ext cx="2895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8198" name="灯片编号占位符 3"/>
          <p:cNvSpPr>
            <a:spLocks noGrp="1"/>
          </p:cNvSpPr>
          <p:nvPr>
            <p:ph type="sldNum" sz="quarter" idx="4"/>
          </p:nvPr>
        </p:nvSpPr>
        <p:spPr>
          <a:xfrm>
            <a:off x="6553200" y="6245225"/>
            <a:ext cx="2133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FFC9DFD-DCD1-4458-8B0E-9E07CCAE7DEC}" type="slidenum">
              <a:rPr lang="zh-CN" altLang="en-US" sz="1400" baseline="0">
                <a:latin typeface="Arial" pitchFamily="34" charset="0"/>
                <a:ea typeface="宋体" panose="02010600030101010101" pitchFamily="2" charset="-122"/>
              </a:rPr>
              <a:t>*</a:t>
            </a:fld>
          </a:p>
        </p:txBody>
      </p:sp>
    </p:spTree>
  </p:cSld>
  <p:clrMap bg1="lt1" tx1="dk1" bg2="lt2" tx2="dk2" accent1="accent1" accent2="accent2" accent3="accent3" accent4="accent4" accent5="accent5" accent6="accent6" hlink="hlink" folHlink="folHlink"/>
  <p:sldLayoutIdLst>
    <p:sldLayoutId id="2147483660" r:id="rId1"/>
    <p:sldLayoutId id="2147483665"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ransition/>
  <p:timing/>
  <p:txStyles>
    <p:titleStyle>
      <a:lvl1pPr marL="0" lvl="0" indent="0" algn="ctr" defTabSz="914400" rtl="0" eaLnBrk="1" fontAlgn="base" latinLnBrk="0" hangingPunct="1">
        <a:lnSpc>
          <a:spcPct val="100000"/>
        </a:lnSpc>
        <a:spcBef>
          <a:spcPct val="0"/>
        </a:spcBef>
        <a:spcAft>
          <a:spcPct val="0"/>
        </a:spcAft>
        <a:buClrTx/>
        <a:buSzTx/>
        <a:buFontTx/>
        <a:buNone/>
        <a:defRPr sz="4400" b="0" i="0" u="none" kern="120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Tx/>
        <a:buSzTx/>
        <a:buFontTx/>
        <a:buChar char="•"/>
        <a:defRPr sz="3200" b="0" i="0" u="none" kern="120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sz="2800" b="0" i="0" u="none" kern="1200">
          <a:solidFill>
            <a:schemeClr val="tx1"/>
          </a:solidFill>
          <a:latin typeface="Arial"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sz="2400" b="0" i="0" u="none" kern="1200">
          <a:solidFill>
            <a:schemeClr val="tx1"/>
          </a:solidFill>
          <a:latin typeface="Arial"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9pPr>
    </p:bodyStyle>
    <p:otherStyle>
      <a:lvl1pPr marL="0" lvl="0"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20"/>
          <a:stretch>
            <a:fillRect/>
          </a:stretch>
        </a:blipFill>
        <a:effectLst/>
      </p:bgPr>
    </p:bg>
    <p:spTree>
      <p:nvGrpSpPr>
        <p:cNvPr id="1" name=""/>
        <p:cNvGrpSpPr/>
        <p:nvPr/>
      </p:nvGrpSpPr>
      <p:grpSpPr/>
      <p:pic>
        <p:nvPicPr>
          <p:cNvPr id="4098" name="Picture 2" descr="501"/>
          <p:cNvPicPr/>
          <p:nvPr/>
        </p:nvPicPr>
        <p:blipFill>
          <a:blip r:embed="rId16"/>
          <a:stretch>
            <a:fillRect/>
          </a:stretch>
        </p:blipFill>
        <p:spPr>
          <a:xfrm>
            <a:off x="0" y="0"/>
            <a:ext cx="9144000" cy="6881812"/>
          </a:xfrm>
          <a:prstGeom prst="rect">
            <a:avLst/>
          </a:prstGeom>
          <a:noFill/>
          <a:ln>
            <a:noFill/>
            <a:miter lim="800000"/>
          </a:ln>
        </p:spPr>
      </p:pic>
      <p:sp>
        <p:nvSpPr>
          <p:cNvPr id="4099" name="Rectangle 3"/>
          <p:cNvSpPr>
            <a:spLocks noGrp="1" noChangeArrowheads="1"/>
          </p:cNvSpPr>
          <p:nvPr>
            <p:ph type="title"/>
          </p:nvPr>
        </p:nvSpPr>
        <p:spPr bwMode="auto">
          <a:xfrm>
            <a:off x="685800" y="609600"/>
            <a:ext cx="7772400" cy="1143000"/>
          </a:xfrm>
          <a:prstGeom prst="rect">
            <a:avLst/>
          </a:prstGeom>
          <a:noFill/>
          <a:ln w="9525">
            <a:noFill/>
            <a:miter lim="800000"/>
          </a:ln>
          <a:effectLst/>
        </p:spPr>
        <p:txBody>
          <a:bodyPr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lvl="0"/>
            <a:r>
              <a:t>单击此处编辑母版标题样式</a:t>
            </a:r>
          </a:p>
        </p:txBody>
      </p:sp>
      <p:sp>
        <p:nvSpPr>
          <p:cNvPr id="4100" name="Rectangle 4"/>
          <p:cNvSpPr/>
          <p:nvPr>
            <p:ph type="body" idx="1"/>
          </p:nvPr>
        </p:nvSpPr>
        <p:spPr>
          <a:xfrm>
            <a:off x="684212" y="1989138"/>
            <a:ext cx="7772400" cy="4114800"/>
          </a:xfrm>
          <a:prstGeom prst="rect">
            <a:avLst/>
          </a:prstGeom>
          <a:noFill/>
          <a:ln>
            <a:noFill/>
            <a:miter lim="800000"/>
          </a:ln>
        </p:spPr>
        <p:txBody>
          <a:bodyPr/>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3200" b="1" i="0" u="none" baseline="0">
                <a:solidFill>
                  <a:srgbClr val="333399"/>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800" b="1" i="0" u="none" baseline="0">
                <a:solidFill>
                  <a:srgbClr val="333399"/>
                </a:solidFill>
                <a:latin typeface="+mn-lt"/>
                <a:ea typeface="+mn-ea"/>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400" b="1" i="0" u="none" baseline="0">
                <a:solidFill>
                  <a:srgbClr val="333399"/>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5pPr>
            <a:lvl6pPr marL="25146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6pPr>
            <a:lvl7pPr marL="29718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7pPr>
            <a:lvl8pPr marL="34290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8pPr>
            <a:lvl9pPr marL="38862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4101" name="Rectangle 5"/>
          <p:cNvSpPr>
            <a:spLocks noGrp="1" noChangeArrowheads="1"/>
          </p:cNvSpPr>
          <p:nvPr>
            <p:ph type="dt" sz="half" idx="2"/>
          </p:nvPr>
        </p:nvSpPr>
        <p:spPr bwMode="auto">
          <a:xfrm>
            <a:off x="685800" y="6248400"/>
            <a:ext cx="1905000" cy="457200"/>
          </a:xfrm>
          <a:prstGeom prst="rect">
            <a:avLst/>
          </a:prstGeom>
          <a:noFill/>
          <a:ln w="9525">
            <a:noFill/>
            <a:miter lim="800000"/>
          </a:ln>
          <a:effectLst/>
        </p:spPr>
        <p:txBody>
          <a:bodyPr numCol="1" compatLnSpc="1"/>
          <a:lstStyle>
            <a:defPPr algn="l" rtl="0" eaLnBrk="0" hangingPunct="0">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b="0">
              <a:latin typeface="Times New Roman" panose="02020603050405020304" pitchFamily="18" charset="0"/>
              <a:ea typeface="宋体" panose="02010600030101010101" pitchFamily="2" charset="-122"/>
            </a:endParaRPr>
          </a:p>
        </p:txBody>
      </p:sp>
      <p:sp>
        <p:nvSpPr>
          <p:cNvPr id="4102" name="Rectangle 6"/>
          <p:cNvSpPr>
            <a:spLocks noGrp="1" noChangeArrowheads="1"/>
          </p:cNvSpPr>
          <p:nvPr>
            <p:ph type="ftr" sz="quarter" idx="3"/>
          </p:nvPr>
        </p:nvSpPr>
        <p:spPr bwMode="auto">
          <a:xfrm>
            <a:off x="3124200" y="6248400"/>
            <a:ext cx="2895600" cy="457200"/>
          </a:xfrm>
          <a:prstGeom prst="rect">
            <a:avLst/>
          </a:prstGeom>
          <a:noFill/>
          <a:ln w="9525">
            <a:noFill/>
            <a:miter lim="800000"/>
          </a:ln>
          <a:effectLst/>
        </p:spPr>
        <p:txBody>
          <a:bodyPr numCol="1" compatLnSpc="1"/>
          <a:lstStyle>
            <a:defPPr algn="l" rtl="0" eaLnBrk="0" hangingPunct="0">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b="0">
              <a:latin typeface="Times New Roman" panose="02020603050405020304" pitchFamily="18" charset="0"/>
              <a:ea typeface="宋体" panose="02010600030101010101" pitchFamily="2" charset="-122"/>
            </a:endParaRPr>
          </a:p>
        </p:txBody>
      </p:sp>
      <p:sp>
        <p:nvSpPr>
          <p:cNvPr id="4103" name="Rectangle 7"/>
          <p:cNvSpPr>
            <a:spLocks noGrp="1" noChangeArrowheads="1"/>
          </p:cNvSpPr>
          <p:nvPr>
            <p:ph type="sldNum" sz="quarter" idx="4"/>
          </p:nvPr>
        </p:nvSpPr>
        <p:spPr bwMode="auto">
          <a:xfrm>
            <a:off x="6553200" y="6248400"/>
            <a:ext cx="1905000" cy="457200"/>
          </a:xfrm>
          <a:prstGeom prst="rect">
            <a:avLst/>
          </a:prstGeom>
          <a:noFill/>
          <a:ln w="9525">
            <a:noFill/>
            <a:miter lim="800000"/>
          </a:ln>
          <a:effectLst/>
        </p:spPr>
        <p:txBody>
          <a:bodyPr numCol="1" compatLnSpc="1"/>
          <a:lstStyle>
            <a:defPPr algn="l" rtl="0" eaLnBrk="0" hangingPunct="0">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006AACA7-6F0C-4543-9FFC-C297E1577A2D}" type="slidenum">
              <a:rPr lang="zh-CN" altLang="en-US" sz="1400" b="0">
                <a:latin typeface="Times New Roman" panose="02020603050405020304" pitchFamily="18" charset="0"/>
                <a:ea typeface="宋体" panose="02010600030101010101" pitchFamily="2" charset="-122"/>
              </a:rPr>
              <a:t/>
            </a:fld>
            <a:endParaRPr lang="en-US" altLang="zh-CN" sz="1400" b="0">
              <a:latin typeface="Times New Roman" panose="02020603050405020304" pitchFamily="18" charset="0"/>
              <a:ea typeface="宋体" panose="02010600030101010101" pitchFamily="2" charset="-122"/>
            </a:endParaRPr>
          </a:p>
        </p:txBody>
      </p:sp>
      <p:pic>
        <p:nvPicPr>
          <p:cNvPr id="4104" name="Picture 8" descr="院徽f1c8d546f4c4ffdacf92a"/>
          <p:cNvPicPr/>
          <p:nvPr/>
        </p:nvPicPr>
        <p:blipFill>
          <a:blip r:embed="rId17"/>
          <a:stretch>
            <a:fillRect/>
          </a:stretch>
        </p:blipFill>
        <p:spPr>
          <a:xfrm>
            <a:off x="179388" y="260350"/>
            <a:ext cx="1463675" cy="1073150"/>
          </a:xfrm>
          <a:prstGeom prst="rect">
            <a:avLst/>
          </a:prstGeom>
          <a:noFill/>
          <a:ln>
            <a:noFill/>
            <a:miter lim="800000"/>
          </a:ln>
        </p:spPr>
      </p:pic>
      <p:pic>
        <p:nvPicPr>
          <p:cNvPr id="4105" name="Picture 9" descr="扁平化商业计划书模板"/>
          <p:cNvPicPr/>
          <p:nvPr/>
        </p:nvPicPr>
        <p:blipFill>
          <a:blip r:embed="rId18"/>
          <a:stretch>
            <a:fillRect/>
          </a:stretch>
        </p:blipFill>
        <p:spPr>
          <a:xfrm>
            <a:off x="0" y="0"/>
            <a:ext cx="9144000" cy="5143500"/>
          </a:xfrm>
          <a:prstGeom prst="rect">
            <a:avLst/>
          </a:prstGeom>
          <a:noFill/>
          <a:ln>
            <a:noFill/>
            <a:miter lim="800000"/>
          </a:ln>
        </p:spPr>
      </p:pic>
      <p:pic>
        <p:nvPicPr>
          <p:cNvPr id="4106" name="图片 4105"/>
          <p:cNvPicPr/>
          <p:nvPr/>
        </p:nvPicPr>
        <p:blipFill>
          <a:blip r:embed="rId19"/>
          <a:stretch>
            <a:fillRect/>
          </a:stretch>
        </p:blipFill>
        <p:spPr>
          <a:xfrm>
            <a:off x="1270000" y="2540000"/>
            <a:ext cx="9144000" cy="5143500"/>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 id="2147483761" r:id="rId13"/>
    <p:sldLayoutId id="2147483762" r:id="rId14"/>
    <p:sldLayoutId id="2147483763" r:id="rId15"/>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0"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p:titleStyle>
    <p:body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sz="3200" b="1" i="0" u="none" baseline="0">
          <a:solidFill>
            <a:srgbClr val="333399"/>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sz="2800" b="1" i="0" u="none" baseline="0">
          <a:solidFill>
            <a:srgbClr val="333399"/>
          </a:solidFill>
          <a:latin typeface="+mn-lt"/>
          <a:ea typeface="+mn-ea"/>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sz="2400" b="1" i="0" u="none" baseline="0">
          <a:solidFill>
            <a:srgbClr val="333399"/>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sz="2000" b="1" i="0" u="none" baseline="0">
          <a:solidFill>
            <a:srgbClr val="333399"/>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sz="2000" b="1" i="0" u="none" baseline="0">
          <a:solidFill>
            <a:srgbClr val="333399"/>
          </a:solidFill>
          <a:latin typeface="+mn-lt"/>
          <a:ea typeface="+mn-ea"/>
        </a:defRPr>
      </a:lvl5pPr>
      <a:lvl6pPr marL="2514600" indent="-228600" algn="l" rtl="0" fontAlgn="base">
        <a:spcBef>
          <a:spcPct val="20000"/>
        </a:spcBef>
        <a:spcAft>
          <a:spcPct val="0"/>
        </a:spcAft>
        <a:buFont typeface="Wingdings" panose="05000000000000000000" pitchFamily="2" charset="2"/>
        <a:buChar char="»"/>
        <a:defRPr sz="2000" b="1">
          <a:solidFill>
            <a:srgbClr val="333399"/>
          </a:solidFill>
          <a:latin typeface="+mn-lt"/>
          <a:ea typeface="+mn-ea"/>
        </a:defRPr>
      </a:lvl6pPr>
      <a:lvl7pPr marL="2971800" indent="-228600" algn="l" rtl="0" fontAlgn="base">
        <a:spcBef>
          <a:spcPct val="20000"/>
        </a:spcBef>
        <a:spcAft>
          <a:spcPct val="0"/>
        </a:spcAft>
        <a:buFont typeface="Wingdings" panose="05000000000000000000" pitchFamily="2" charset="2"/>
        <a:buChar char="»"/>
        <a:defRPr sz="2000" b="1">
          <a:solidFill>
            <a:srgbClr val="333399"/>
          </a:solidFill>
          <a:latin typeface="+mn-lt"/>
          <a:ea typeface="+mn-ea"/>
        </a:defRPr>
      </a:lvl7pPr>
      <a:lvl8pPr marL="3429000" indent="-228600" algn="l" rtl="0" fontAlgn="base">
        <a:spcBef>
          <a:spcPct val="20000"/>
        </a:spcBef>
        <a:spcAft>
          <a:spcPct val="0"/>
        </a:spcAft>
        <a:buFont typeface="Wingdings" panose="05000000000000000000" pitchFamily="2" charset="2"/>
        <a:buChar char="»"/>
        <a:defRPr sz="2000" b="1">
          <a:solidFill>
            <a:srgbClr val="333399"/>
          </a:solidFill>
          <a:latin typeface="+mn-lt"/>
          <a:ea typeface="+mn-ea"/>
        </a:defRPr>
      </a:lvl8pPr>
      <a:lvl9pPr marL="3886200" indent="-228600" algn="l" rtl="0" fontAlgn="base">
        <a:spcBef>
          <a:spcPct val="20000"/>
        </a:spcBef>
        <a:spcAft>
          <a:spcPct val="0"/>
        </a:spcAft>
        <a:buFont typeface="Wingdings" panose="05000000000000000000" pitchFamily="2" charset="2"/>
        <a:buChar char="»"/>
        <a:defRPr sz="2000" b="1">
          <a:solidFill>
            <a:srgbClr val="333399"/>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6.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7.jpeg" /><Relationship Id="rId3" Type="http://schemas.openxmlformats.org/officeDocument/2006/relationships/image" Target="../media/image8.png" /><Relationship Id="rId4" Type="http://schemas.openxmlformats.org/officeDocument/2006/relationships/audio" Target="NULL" /><Relationship Id="rId5" Type="http://schemas.microsoft.com/office/2007/relationships/media" Target="file:///C:\Users\zxl\Desktop\&#26032;&#24314;&#25991;&#20214;&#22841;\&#20869;&#38236;&#28165;&#27927;20090806&#22909;&#21307;&#29983;723.wav" TargetMode="External" /><Relationship Id="rId6" Type="http://schemas.openxmlformats.org/officeDocument/2006/relationships/tags" Target="../tags/tag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3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3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9.jpeg" /><Relationship Id="rId3" Type="http://schemas.openxmlformats.org/officeDocument/2006/relationships/hyperlink" Target="&#26041;&#33521;-2/&#26041;&#33521;PPT&#35838;&#20214;/ruhof&#36164;&#26009;&#27719;&#24635;/&#19987;&#21592;&#35838;&#20214;/&#27700;&#21644;&#28165;&#27905;&#21058;&#35838;&#20214;/&#37238;&#30340;&#20316;&#29992;.exe" TargetMode="External" /><Relationship Id="rId4" Type="http://schemas.openxmlformats.org/officeDocument/2006/relationships/image" Target="../media/image10.jpeg" /><Relationship Id="rId5" Type="http://schemas.openxmlformats.org/officeDocument/2006/relationships/image" Target="../media/image1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203302230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F0F8FF"/>
        </a:solidFill>
      </p:bgPr>
    </p:bg>
    <p:spTree>
      <p:nvGrpSpPr>
        <p:cNvPr id="1" name=""/>
        <p:cNvGrpSpPr/>
        <p:nvPr/>
      </p:nvGrpSpPr>
      <p:grpSpPr>
        <a:xfrm>
          <a:off x="0" y="0"/>
          <a:ext cx="0" cy="0"/>
        </a:xfrm>
      </p:grpSpPr>
      <p:sp>
        <p:nvSpPr>
          <p:cNvPr id="2" name="New shape"/>
          <p:cNvSpPr/>
          <p:nvPr/>
        </p:nvSpPr>
        <p:spPr>
          <a:xfrm>
            <a:off x="127000" y="127000"/>
            <a:ext cx="8890000" cy="660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rgbClr val="FFFFFF"/>
                </a:solidFill>
                <a:latin typeface="Arial"/>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rgbClr val="FFFFFF"/>
                </a:solidFill>
                <a:latin typeface="Arial"/>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rgbClr val="FFFFFF"/>
                </a:solidFill>
                <a:latin typeface="Arial"/>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rgbClr val="FFFFFF"/>
                </a:solidFill>
                <a:latin typeface="Arial"/>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rgbClr val="FFFFFF"/>
                </a:solidFill>
                <a:latin typeface="Arial"/>
                <a:ea typeface="楷体_GB2312" pitchFamily="49"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algn="ctr"/>
            <a:r>
              <a:rPr sz="4400">
                <a:solidFill>
                  <a:srgbClr val="000000"/>
                </a:solidFill>
                <a:ea typeface="华文宋体"/>
              </a:rPr>
              <a:t>内镜与感染控制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170" name="Rectangle 2"/>
          <p:cNvSpPr/>
          <p:nvPr>
            <p:ph type="title" idx="4294967295"/>
          </p:nvPr>
        </p:nvSpPr>
        <p:spPr>
          <a:xfrm>
            <a:off x="685800" y="1682750"/>
            <a:ext cx="7773988" cy="6985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lvl="0" eaLnBrk="1" hangingPunct="1"/>
            <a:r>
              <a:rPr lang="zh-CN" altLang="en-US" sz="4000">
                <a:solidFill>
                  <a:srgbClr val="000000"/>
                </a:solidFill>
                <a:ea typeface="楷体_GB2312" pitchFamily="49" charset="-122"/>
              </a:rPr>
              <a:t>医疗纠纷之防范</a:t>
            </a:r>
            <a:br>
              <a:rPr lang="zh-CN" altLang="en-US" sz="4000">
                <a:solidFill>
                  <a:srgbClr val="000000"/>
                </a:solidFill>
                <a:ea typeface="楷体_GB2312" pitchFamily="49" charset="-122"/>
              </a:rPr>
            </a:br>
            <a:r>
              <a:rPr lang="en-US" altLang="zh-CN" sz="4000">
                <a:solidFill>
                  <a:srgbClr val="000000"/>
                </a:solidFill>
                <a:ea typeface="楷体_GB2312" pitchFamily="49" charset="-122"/>
              </a:rPr>
              <a:t>——《</a:t>
            </a:r>
            <a:r>
              <a:rPr lang="zh-CN" altLang="en-US" sz="4000">
                <a:solidFill>
                  <a:srgbClr val="000000"/>
                </a:solidFill>
                <a:ea typeface="楷体_GB2312" pitchFamily="49" charset="-122"/>
              </a:rPr>
              <a:t>侵权责任法</a:t>
            </a:r>
            <a:r>
              <a:rPr lang="en-US" altLang="zh-CN" sz="4000">
                <a:solidFill>
                  <a:srgbClr val="000000"/>
                </a:solidFill>
                <a:ea typeface="楷体_GB2312" pitchFamily="49" charset="-122"/>
              </a:rPr>
              <a:t>》</a:t>
            </a:r>
            <a:r>
              <a:rPr lang="zh-CN" altLang="en-US" sz="4000">
                <a:solidFill>
                  <a:srgbClr val="000000"/>
                </a:solidFill>
                <a:ea typeface="楷体_GB2312" pitchFamily="49" charset="-122"/>
              </a:rPr>
              <a:t>第七章第五十四条解读</a:t>
            </a:r>
            <a:r>
              <a:rPr lang="zh-CN" altLang="en-US" sz="2800" b="0">
                <a:solidFill>
                  <a:srgbClr val="000000"/>
                </a:solidFill>
                <a:ea typeface="楷体_GB2312" pitchFamily="49" charset="-122"/>
              </a:rPr>
              <a:t>(</a:t>
            </a:r>
            <a:r>
              <a:rPr lang="en-US" altLang="zh-CN" sz="2800" b="0">
                <a:solidFill>
                  <a:srgbClr val="000000"/>
                </a:solidFill>
                <a:ea typeface="楷体_GB2312" pitchFamily="49" charset="-122"/>
              </a:rPr>
              <a:t>2010</a:t>
            </a:r>
            <a:r>
              <a:rPr lang="zh-CN" altLang="en-US" sz="2800" b="0">
                <a:solidFill>
                  <a:srgbClr val="000000"/>
                </a:solidFill>
                <a:ea typeface="楷体_GB2312" pitchFamily="49" charset="-122"/>
              </a:rPr>
              <a:t>年</a:t>
            </a:r>
            <a:r>
              <a:rPr lang="en-US" altLang="zh-CN" sz="2800" b="0">
                <a:solidFill>
                  <a:srgbClr val="000000"/>
                </a:solidFill>
                <a:ea typeface="楷体_GB2312" pitchFamily="49" charset="-122"/>
              </a:rPr>
              <a:t>)</a:t>
            </a:r>
          </a:p>
        </p:txBody>
      </p:sp>
      <p:sp>
        <p:nvSpPr>
          <p:cNvPr id="7171" name="Rectangle 3"/>
          <p:cNvSpPr/>
          <p:nvPr>
            <p:ph type="body" idx="4294967295"/>
          </p:nvPr>
        </p:nvSpPr>
        <p:spPr>
          <a:xfrm>
            <a:off x="827088" y="2492375"/>
            <a:ext cx="77724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3200" b="1" i="0" u="none" baseline="0">
                <a:solidFill>
                  <a:srgbClr val="333399"/>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800" b="1" i="0" u="none" baseline="0">
                <a:solidFill>
                  <a:srgbClr val="333399"/>
                </a:solidFill>
                <a:latin typeface="+mn-lt"/>
                <a:ea typeface="+mn-ea"/>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400" b="1" i="0" u="none" baseline="0">
                <a:solidFill>
                  <a:srgbClr val="333399"/>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5pPr>
            <a:lvl6pPr marL="25146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6pPr>
            <a:lvl7pPr marL="29718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7pPr>
            <a:lvl8pPr marL="34290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8pPr>
            <a:lvl9pPr marL="38862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9pPr>
          </a:lstStyle>
          <a:p>
            <a:pPr lvl="0" eaLnBrk="1" hangingPunct="1">
              <a:buNone/>
            </a:pPr>
            <a:r>
              <a:rPr lang="zh-CN" altLang="en-US">
                <a:solidFill>
                  <a:srgbClr val="000000"/>
                </a:solidFill>
                <a:ea typeface="楷体_GB2312" pitchFamily="49" charset="-122"/>
              </a:rPr>
              <a:t>       </a:t>
            </a:r>
            <a:r>
              <a:rPr lang="en-US" altLang="en-US">
                <a:solidFill>
                  <a:srgbClr val="000000"/>
                </a:solidFill>
                <a:ea typeface="楷体_GB2312" pitchFamily="49" charset="-122"/>
              </a:rPr>
              <a:t>患者在诊疗活动中受到损害,医疗机构及其医务人员有过错得,由医疗机构承担赔偿责任。</a:t>
            </a:r>
            <a:endParaRPr lang="zh-CN" altLang="en-US">
              <a:solidFill>
                <a:srgbClr val="000000"/>
              </a:solidFill>
              <a:ea typeface="楷体_GB2312" pitchFamily="49" charset="-122"/>
            </a:endParaRPr>
          </a:p>
          <a:p>
            <a:pPr lvl="0" eaLnBrk="1" hangingPunct="1">
              <a:buNone/>
            </a:pPr>
            <a:r>
              <a:rPr lang="zh-CN" altLang="en-US" sz="2400">
                <a:solidFill>
                  <a:srgbClr val="000000"/>
                </a:solidFill>
              </a:rPr>
              <a:t>        ◆</a:t>
            </a:r>
            <a:r>
              <a:rPr lang="zh-CN" altLang="en-US">
                <a:solidFill>
                  <a:srgbClr val="000000"/>
                </a:solidFill>
                <a:latin typeface="楷体_GB2312" pitchFamily="49" charset="-122"/>
                <a:ea typeface="楷体_GB2312" pitchFamily="49" charset="-122"/>
              </a:rPr>
              <a:t>举证倒置得双→单举</a:t>
            </a:r>
          </a:p>
          <a:p>
            <a:pPr lvl="0" eaLnBrk="1" hangingPunct="1">
              <a:buNone/>
            </a:pPr>
            <a:r>
              <a:rPr lang="zh-CN" altLang="en-US" sz="2400">
                <a:solidFill>
                  <a:srgbClr val="000000"/>
                </a:solidFill>
              </a:rPr>
              <a:t>        ◆</a:t>
            </a:r>
            <a:r>
              <a:rPr lang="zh-CN" altLang="en-US">
                <a:solidFill>
                  <a:srgbClr val="000000"/>
                </a:solidFill>
                <a:latin typeface="楷体_GB2312" pitchFamily="49" charset="-122"/>
                <a:ea typeface="楷体_GB2312" pitchFamily="49" charset="-122"/>
              </a:rPr>
              <a:t>过错由患者举证</a:t>
            </a:r>
          </a:p>
          <a:p>
            <a:pPr lvl="0" eaLnBrk="1" hangingPunct="1"/>
            <a:endParaRPr lang="zh-CN" altLang="en-US">
              <a:solidFill>
                <a:srgbClr val="000000"/>
              </a:solidFill>
              <a:latin typeface="楷体_GB2312" pitchFamily="49" charset="-122"/>
              <a:ea typeface="楷体_GB2312" pitchFamily="49"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8194" name="Rectangle 2"/>
          <p:cNvSpPr>
            <a:spLocks noGrp="1" noChangeArrowheads="1"/>
          </p:cNvSpPr>
          <p:nvPr>
            <p:ph type="title" idx="4294967295"/>
          </p:nvPr>
        </p:nvSpPr>
        <p:spPr>
          <a:xfrm>
            <a:off x="611188" y="333375"/>
            <a:ext cx="7772400" cy="1143000"/>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sz="4000">
                <a:solidFill>
                  <a:srgbClr val="000000"/>
                </a:solidFill>
                <a:effectLst>
                  <a:outerShdw blurRad="38100" dist="38100" dir="2700000" algn="tl">
                    <a:schemeClr val="bg2"/>
                  </a:outerShdw>
                </a:effectLst>
                <a:ea typeface="宋体" panose="02010600030101010101" pitchFamily="2" charset="-122"/>
              </a:rPr>
              <a:t>       </a:t>
            </a:r>
            <a:r>
              <a:rPr lang="zh-CN" altLang="en-US" sz="4000">
                <a:solidFill>
                  <a:srgbClr val="000000"/>
                </a:solidFill>
                <a:effectLst>
                  <a:outerShdw blurRad="38100" dist="38100" dir="2700000" algn="tl">
                    <a:schemeClr val="bg2"/>
                  </a:outerShdw>
                </a:effectLst>
                <a:ea typeface="楷体_GB2312" pitchFamily="49" charset="-122"/>
              </a:rPr>
              <a:t>院内感染如何传播？</a:t>
            </a:r>
          </a:p>
        </p:txBody>
      </p:sp>
      <p:sp>
        <p:nvSpPr>
          <p:cNvPr id="8195" name="Rectangle 3"/>
          <p:cNvSpPr/>
          <p:nvPr>
            <p:ph sz="half" idx="4294967295"/>
          </p:nvPr>
        </p:nvSpPr>
        <p:spPr>
          <a:xfrm>
            <a:off x="1908175" y="1916112"/>
            <a:ext cx="6911975" cy="405765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2800" b="1" i="0" u="none" baseline="0">
                <a:solidFill>
                  <a:srgbClr val="333399"/>
                </a:solidFill>
                <a:latin typeface="Times New Roman" panose="02020603050405020304" pitchFamily="18" charset="0"/>
                <a:ea typeface="宋体" panose="02010600030101010101" pitchFamily="2" charset="-122"/>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400" b="1" i="0" u="none" baseline="0">
                <a:solidFill>
                  <a:srgbClr val="333399"/>
                </a:solidFill>
                <a:latin typeface="Times New Roman" panose="02020603050405020304" pitchFamily="18" charset="0"/>
                <a:ea typeface="宋体" panose="02010600030101010101" pitchFamily="2" charset="-122"/>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000" b="1" i="0" u="none" baseline="0">
                <a:solidFill>
                  <a:srgbClr val="333399"/>
                </a:solidFill>
                <a:latin typeface="Times New Roman" panose="02020603050405020304" pitchFamily="18" charset="0"/>
                <a:ea typeface="宋体" panose="02010600030101010101" pitchFamily="2" charset="-122"/>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1800" b="1" i="0" u="none" baseline="0">
                <a:solidFill>
                  <a:srgbClr val="333399"/>
                </a:solidFill>
                <a:latin typeface="Times New Roman" panose="02020603050405020304" pitchFamily="18" charset="0"/>
                <a:ea typeface="宋体" panose="02010600030101010101" pitchFamily="2" charset="-122"/>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1800" b="1" i="0" u="none" baseline="0">
                <a:solidFill>
                  <a:srgbClr val="333399"/>
                </a:solidFill>
                <a:latin typeface="Times New Roman" panose="02020603050405020304" pitchFamily="18" charset="0"/>
                <a:ea typeface="宋体" panose="02010600030101010101" pitchFamily="2" charset="-122"/>
              </a:defRPr>
            </a:lvl5pPr>
          </a:lstStyle>
          <a:p>
            <a:pPr lvl="0" eaLnBrk="1" hangingPunct="1"/>
            <a:endParaRPr lang="en-US" altLang="zh-CN"/>
          </a:p>
        </p:txBody>
      </p:sp>
      <p:sp>
        <p:nvSpPr>
          <p:cNvPr id="8196" name="Rectangle 4"/>
          <p:cNvSpPr/>
          <p:nvPr>
            <p:ph type="body" sz="half" idx="4294967295"/>
          </p:nvPr>
        </p:nvSpPr>
        <p:spPr>
          <a:xfrm>
            <a:off x="1066800" y="5949950"/>
            <a:ext cx="7772400" cy="719138"/>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2800" b="1" i="0" u="none" baseline="0">
                <a:solidFill>
                  <a:srgbClr val="333399"/>
                </a:solidFill>
                <a:latin typeface="Times New Roman" panose="02020603050405020304" pitchFamily="18" charset="0"/>
                <a:ea typeface="宋体" panose="02010600030101010101" pitchFamily="2" charset="-122"/>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400" b="1" i="0" u="none" baseline="0">
                <a:solidFill>
                  <a:srgbClr val="333399"/>
                </a:solidFill>
                <a:latin typeface="Times New Roman" panose="02020603050405020304" pitchFamily="18" charset="0"/>
                <a:ea typeface="宋体" panose="02010600030101010101" pitchFamily="2" charset="-122"/>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000" b="1" i="0" u="none" baseline="0">
                <a:solidFill>
                  <a:srgbClr val="333399"/>
                </a:solidFill>
                <a:latin typeface="Times New Roman" panose="02020603050405020304" pitchFamily="18" charset="0"/>
                <a:ea typeface="宋体" panose="02010600030101010101" pitchFamily="2" charset="-122"/>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1800" b="1" i="0" u="none" baseline="0">
                <a:solidFill>
                  <a:srgbClr val="333399"/>
                </a:solidFill>
                <a:latin typeface="Times New Roman" panose="02020603050405020304" pitchFamily="18" charset="0"/>
                <a:ea typeface="宋体" panose="02010600030101010101" pitchFamily="2" charset="-122"/>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1800" b="1" i="0" u="none" baseline="0">
                <a:solidFill>
                  <a:srgbClr val="333399"/>
                </a:solidFill>
                <a:latin typeface="Times New Roman" panose="02020603050405020304" pitchFamily="18" charset="0"/>
                <a:ea typeface="宋体" panose="02010600030101010101" pitchFamily="2" charset="-122"/>
              </a:defRPr>
            </a:lvl5pPr>
          </a:lstStyle>
          <a:p>
            <a:pPr lvl="0" eaLnBrk="1" hangingPunct="1"/>
            <a:r>
              <a:rPr lang="en-GB" altLang="en-US" sz="1600">
                <a:solidFill>
                  <a:srgbClr val="000000"/>
                </a:solidFill>
              </a:rPr>
              <a:t>Australian government Department of Health and Ageing Infection Control Guidelines 2004</a:t>
            </a:r>
          </a:p>
        </p:txBody>
      </p:sp>
      <p:pic>
        <p:nvPicPr>
          <p:cNvPr id="8197" name="Picture 5" descr="The image “file:///E:/scan0018.JPG” cannot be displayed, because it contains errors."/>
          <p:cNvPicPr/>
          <p:nvPr/>
        </p:nvPicPr>
        <p:blipFill>
          <a:blip r:embed="rId2"/>
          <a:stretch>
            <a:fillRect/>
          </a:stretch>
        </p:blipFill>
        <p:spPr>
          <a:xfrm>
            <a:off x="0" y="1565275"/>
            <a:ext cx="8820150" cy="5292725"/>
          </a:xfrm>
          <a:prstGeom prst="rect">
            <a:avLst/>
          </a:prstGeom>
          <a:noFill/>
          <a:ln>
            <a:noFill/>
            <a:miter lim="800000"/>
          </a:ln>
        </p:spPr>
      </p:pic>
      <p:sp>
        <p:nvSpPr>
          <p:cNvPr id="8198" name="Text Box 6"/>
          <p:cNvSpPr/>
          <p:nvPr/>
        </p:nvSpPr>
        <p:spPr>
          <a:xfrm>
            <a:off x="3851275" y="1412875"/>
            <a:ext cx="2160588" cy="466725"/>
          </a:xfrm>
          <a:prstGeom prst="rect">
            <a:avLst/>
          </a:prstGeom>
          <a:solidFill>
            <a:schemeClr val="bg1"/>
          </a:solidFill>
          <a:ln>
            <a:solidFill>
              <a:schemeClr val="bg1"/>
            </a:solidFill>
            <a:miter lim="800000"/>
          </a:ln>
        </p:spPr>
        <p:txBody>
          <a:bodyPr>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r>
              <a:rPr lang="zh-CN" altLang="en-US">
                <a:solidFill>
                  <a:srgbClr val="000000"/>
                </a:solidFill>
                <a:latin typeface="Arial Narrow" pitchFamily="34" charset="0"/>
                <a:ea typeface="宋体" panose="02010600030101010101" pitchFamily="2" charset="-122"/>
              </a:rPr>
              <a:t>       </a:t>
            </a:r>
            <a:r>
              <a:rPr lang="zh-CN" altLang="en-US">
                <a:solidFill>
                  <a:srgbClr val="000000"/>
                </a:solidFill>
                <a:latin typeface="Arial Narrow" pitchFamily="34" charset="0"/>
              </a:rPr>
              <a:t>患者</a:t>
            </a:r>
          </a:p>
        </p:txBody>
      </p:sp>
      <p:sp>
        <p:nvSpPr>
          <p:cNvPr id="8199" name="Text Box 7"/>
          <p:cNvSpPr/>
          <p:nvPr/>
        </p:nvSpPr>
        <p:spPr>
          <a:xfrm>
            <a:off x="755650" y="4941888"/>
            <a:ext cx="3021012" cy="457200"/>
          </a:xfrm>
          <a:prstGeom prst="rect">
            <a:avLst/>
          </a:prstGeom>
          <a:solidFill>
            <a:schemeClr val="bg1"/>
          </a:solidFill>
          <a:ln>
            <a:noFill/>
            <a:miter lim="800000"/>
          </a:ln>
        </p:spPr>
        <p:txBody>
          <a:bodyPr>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r>
              <a:rPr lang="zh-CN" altLang="en-US">
                <a:solidFill>
                  <a:srgbClr val="000000"/>
                </a:solidFill>
                <a:latin typeface="Arial Narrow" pitchFamily="34" charset="0"/>
                <a:ea typeface="新宋体" panose="02010609030101010101" charset="-122"/>
              </a:rPr>
              <a:t>        </a:t>
            </a:r>
            <a:r>
              <a:rPr lang="zh-CN" altLang="en-US">
                <a:solidFill>
                  <a:srgbClr val="000000"/>
                </a:solidFill>
                <a:latin typeface="Arial Narrow" pitchFamily="34" charset="0"/>
              </a:rPr>
              <a:t>医务工作人员</a:t>
            </a:r>
          </a:p>
        </p:txBody>
      </p:sp>
      <p:sp>
        <p:nvSpPr>
          <p:cNvPr id="8200" name="Rectangle 8"/>
          <p:cNvSpPr/>
          <p:nvPr/>
        </p:nvSpPr>
        <p:spPr>
          <a:xfrm>
            <a:off x="6877050" y="5013325"/>
            <a:ext cx="1728788" cy="457200"/>
          </a:xfrm>
          <a:prstGeom prst="rect">
            <a:avLst/>
          </a:prstGeom>
          <a:solidFill>
            <a:schemeClr val="bg1"/>
          </a:solidFill>
          <a:ln>
            <a:noFill/>
            <a:miter lim="800000"/>
          </a:ln>
        </p:spPr>
        <p:txBody>
          <a:bodyPr>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r>
              <a:rPr lang="zh-CN" altLang="en-US">
                <a:solidFill>
                  <a:srgbClr val="000000"/>
                </a:solidFill>
                <a:latin typeface="Arial Narrow" pitchFamily="34" charset="0"/>
              </a:rPr>
              <a:t>仪器设备</a:t>
            </a:r>
          </a:p>
        </p:txBody>
      </p:sp>
      <p:sp>
        <p:nvSpPr>
          <p:cNvPr id="8201" name="Rectangle 9"/>
          <p:cNvSpPr/>
          <p:nvPr/>
        </p:nvSpPr>
        <p:spPr>
          <a:xfrm>
            <a:off x="4067175" y="3284538"/>
            <a:ext cx="1728788" cy="457200"/>
          </a:xfrm>
          <a:prstGeom prst="rect">
            <a:avLst/>
          </a:prstGeom>
          <a:solidFill>
            <a:schemeClr val="bg1"/>
          </a:solidFill>
          <a:ln>
            <a:noFill/>
            <a:miter lim="800000"/>
          </a:ln>
        </p:spPr>
        <p:txBody>
          <a:bodyPr>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r>
              <a:rPr lang="zh-CN" altLang="en-US">
                <a:solidFill>
                  <a:srgbClr val="000000"/>
                </a:solidFill>
                <a:latin typeface="Arial Narrow" pitchFamily="34" charset="0"/>
              </a:rPr>
              <a:t>医疗环境</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9218" name="Rectangle 2"/>
          <p:cNvSpPr>
            <a:spLocks noGrp="1" noChangeArrowheads="1"/>
          </p:cNvSpPr>
          <p:nvPr>
            <p:ph type="title" idx="4294967295"/>
          </p:nvPr>
        </p:nvSpPr>
        <p:spPr>
          <a:xfrm>
            <a:off x="685800" y="609600"/>
            <a:ext cx="7772400" cy="371475"/>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a:solidFill>
                  <a:srgbClr val="000000"/>
                </a:solidFill>
                <a:effectLst>
                  <a:outerShdw blurRad="38100" dist="38100" dir="2700000" algn="tl">
                    <a:schemeClr val="bg2"/>
                  </a:outerShdw>
                </a:effectLst>
                <a:latin typeface="楷体_GB2312" pitchFamily="49" charset="-122"/>
                <a:ea typeface="楷体_GB2312" pitchFamily="49" charset="-122"/>
              </a:rPr>
              <a:t>感  染  链</a:t>
            </a:r>
          </a:p>
        </p:txBody>
      </p:sp>
      <p:sp>
        <p:nvSpPr>
          <p:cNvPr id="9219" name="Rectangle 3"/>
          <p:cNvSpPr/>
          <p:nvPr>
            <p:ph type="body" idx="4294967295"/>
          </p:nvPr>
        </p:nvSpPr>
        <p:spPr>
          <a:xfrm>
            <a:off x="395288" y="981075"/>
            <a:ext cx="8153400" cy="475297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3200" b="1" i="0" u="none" baseline="0">
                <a:solidFill>
                  <a:srgbClr val="333399"/>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800" b="1" i="0" u="none" baseline="0">
                <a:solidFill>
                  <a:srgbClr val="333399"/>
                </a:solidFill>
                <a:latin typeface="+mn-lt"/>
                <a:ea typeface="+mn-ea"/>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400" b="1" i="0" u="none" baseline="0">
                <a:solidFill>
                  <a:srgbClr val="333399"/>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5pPr>
            <a:lvl6pPr marL="25146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6pPr>
            <a:lvl7pPr marL="29718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7pPr>
            <a:lvl8pPr marL="34290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8pPr>
            <a:lvl9pPr marL="38862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9pPr>
          </a:lstStyle>
          <a:p>
            <a:pPr lvl="0" eaLnBrk="1" hangingPunct="1">
              <a:lnSpc>
                <a:spcPct val="80000"/>
              </a:lnSpc>
              <a:buNone/>
            </a:pPr>
            <a:r>
              <a:rPr lang="zh-CN" altLang="en-US" sz="400">
                <a:solidFill>
                  <a:srgbClr val="000000"/>
                </a:solidFill>
                <a:ea typeface="新宋体" panose="02010609030101010101" charset="-122"/>
              </a:rPr>
              <a:t>     </a:t>
            </a:r>
          </a:p>
          <a:p>
            <a:pPr lvl="0" eaLnBrk="1" hangingPunct="1">
              <a:lnSpc>
                <a:spcPct val="80000"/>
              </a:lnSpc>
              <a:buNone/>
            </a:pPr>
            <a:r>
              <a:rPr lang="zh-CN" altLang="en-US" sz="400">
                <a:solidFill>
                  <a:srgbClr val="000000"/>
                </a:solidFill>
                <a:ea typeface="新宋体" panose="02010609030101010101" charset="-122"/>
              </a:rPr>
              <a:t>                                                </a:t>
            </a:r>
            <a:r>
              <a:rPr lang="zh-CN" altLang="en-US">
                <a:solidFill>
                  <a:srgbClr val="000000"/>
                </a:solidFill>
                <a:latin typeface="楷体_GB2312" pitchFamily="49" charset="-122"/>
                <a:ea typeface="楷体_GB2312" pitchFamily="49" charset="-122"/>
              </a:rPr>
              <a:t>活得微生物病原体</a:t>
            </a:r>
          </a:p>
          <a:p>
            <a:pPr lvl="0" eaLnBrk="1" hangingPunct="1">
              <a:lnSpc>
                <a:spcPct val="80000"/>
              </a:lnSpc>
              <a:buNone/>
            </a:pPr>
            <a:endParaRPr lang="zh-CN" altLang="en-US">
              <a:solidFill>
                <a:srgbClr val="000000"/>
              </a:solidFill>
              <a:latin typeface="楷体_GB2312" pitchFamily="49" charset="-122"/>
              <a:ea typeface="楷体_GB2312" pitchFamily="49" charset="-122"/>
            </a:endParaRPr>
          </a:p>
          <a:p>
            <a:pPr lvl="0" eaLnBrk="1" hangingPunct="1">
              <a:lnSpc>
                <a:spcPct val="80000"/>
              </a:lnSpc>
              <a:buNone/>
            </a:pPr>
            <a:r>
              <a:rPr lang="zh-CN" altLang="en-US" sz="1800">
                <a:solidFill>
                  <a:srgbClr val="000000"/>
                </a:solidFill>
                <a:latin typeface="楷体_GB2312" pitchFamily="49" charset="-122"/>
                <a:ea typeface="楷体_GB2312" pitchFamily="49" charset="-122"/>
              </a:rPr>
              <a:t>  </a:t>
            </a:r>
            <a:r>
              <a:rPr lang="zh-CN" altLang="en-US">
                <a:solidFill>
                  <a:srgbClr val="000000"/>
                </a:solidFill>
              </a:rPr>
              <a:t>◆</a:t>
            </a:r>
            <a:r>
              <a:rPr lang="zh-CN" altLang="en-US">
                <a:solidFill>
                  <a:srgbClr val="000000"/>
                </a:solidFill>
                <a:latin typeface="楷体_GB2312" pitchFamily="49" charset="-122"/>
                <a:ea typeface="楷体_GB2312" pitchFamily="49" charset="-122"/>
              </a:rPr>
              <a:t>足够数量得病原体(致病力)</a:t>
            </a:r>
          </a:p>
          <a:p>
            <a:pPr lvl="0" eaLnBrk="1" hangingPunct="1">
              <a:lnSpc>
                <a:spcPct val="80000"/>
              </a:lnSpc>
              <a:buNone/>
            </a:pPr>
            <a:endParaRPr lang="zh-CN" altLang="en-US" sz="3600">
              <a:solidFill>
                <a:srgbClr val="000000"/>
              </a:solidFill>
              <a:latin typeface="楷体_GB2312" pitchFamily="49" charset="-122"/>
              <a:ea typeface="楷体_GB2312" pitchFamily="49" charset="-122"/>
            </a:endParaRPr>
          </a:p>
          <a:p>
            <a:pPr lvl="0" eaLnBrk="1" hangingPunct="1">
              <a:lnSpc>
                <a:spcPct val="80000"/>
              </a:lnSpc>
              <a:buNone/>
            </a:pPr>
            <a:r>
              <a:rPr lang="zh-CN" altLang="en-US" sz="3600">
                <a:solidFill>
                  <a:srgbClr val="000000"/>
                </a:solidFill>
                <a:latin typeface="楷体_GB2312" pitchFamily="49" charset="-122"/>
                <a:ea typeface="楷体_GB2312" pitchFamily="49" charset="-122"/>
              </a:rPr>
              <a:t> </a:t>
            </a:r>
            <a:r>
              <a:rPr lang="zh-CN" altLang="en-US" sz="3600">
                <a:solidFill>
                  <a:srgbClr val="000000"/>
                </a:solidFill>
              </a:rPr>
              <a:t>◆</a:t>
            </a:r>
            <a:r>
              <a:rPr lang="zh-CN" altLang="en-US">
                <a:solidFill>
                  <a:srgbClr val="000000"/>
                </a:solidFill>
                <a:latin typeface="楷体_GB2312" pitchFamily="49" charset="-122"/>
                <a:ea typeface="楷体_GB2312" pitchFamily="49" charset="-122"/>
              </a:rPr>
              <a:t>宿主对病原体得易感性(免疫力)</a:t>
            </a:r>
          </a:p>
          <a:p>
            <a:pPr lvl="0" eaLnBrk="1" hangingPunct="1">
              <a:lnSpc>
                <a:spcPct val="80000"/>
              </a:lnSpc>
              <a:buNone/>
            </a:pPr>
            <a:endParaRPr lang="zh-CN" altLang="en-US">
              <a:solidFill>
                <a:srgbClr val="000000"/>
              </a:solidFill>
              <a:latin typeface="楷体_GB2312" pitchFamily="49" charset="-122"/>
              <a:ea typeface="楷体_GB2312" pitchFamily="49" charset="-122"/>
            </a:endParaRPr>
          </a:p>
          <a:p>
            <a:pPr lvl="0" eaLnBrk="1" hangingPunct="1">
              <a:lnSpc>
                <a:spcPct val="80000"/>
              </a:lnSpc>
              <a:buNone/>
            </a:pPr>
            <a:r>
              <a:rPr lang="zh-CN" altLang="en-US">
                <a:solidFill>
                  <a:srgbClr val="000000"/>
                </a:solidFill>
              </a:rPr>
              <a:t>   ◆</a:t>
            </a:r>
            <a:r>
              <a:rPr lang="zh-CN" altLang="en-US">
                <a:solidFill>
                  <a:srgbClr val="000000"/>
                </a:solidFill>
                <a:latin typeface="楷体_GB2312" pitchFamily="49" charset="-122"/>
                <a:ea typeface="楷体_GB2312" pitchFamily="49" charset="-122"/>
              </a:rPr>
              <a:t> 病原体得入侵门户(内源性   外源性</a:t>
            </a:r>
            <a:r>
              <a:rPr lang="zh-CN" altLang="en-US" sz="2400">
                <a:solidFill>
                  <a:srgbClr val="000000"/>
                </a:solidFill>
                <a:latin typeface="楷体_GB2312" pitchFamily="49" charset="-122"/>
                <a:ea typeface="楷体_GB2312" pitchFamily="49" charset="-122"/>
              </a:rPr>
              <a:t>)</a:t>
            </a:r>
          </a:p>
          <a:p>
            <a:pPr lvl="0" eaLnBrk="1" hangingPunct="1">
              <a:lnSpc>
                <a:spcPct val="80000"/>
              </a:lnSpc>
              <a:buNone/>
            </a:pPr>
            <a:endParaRPr lang="zh-CN" altLang="en-US" sz="2400">
              <a:solidFill>
                <a:srgbClr val="000000"/>
              </a:solidFill>
              <a:latin typeface="楷体_GB2312" pitchFamily="49" charset="-122"/>
              <a:ea typeface="楷体_GB2312" pitchFamily="49" charset="-122"/>
            </a:endParaRPr>
          </a:p>
          <a:p>
            <a:pPr lvl="0" eaLnBrk="1" hangingPunct="1">
              <a:lnSpc>
                <a:spcPct val="80000"/>
              </a:lnSpc>
              <a:buNone/>
            </a:pPr>
            <a:endParaRPr lang="zh-CN" altLang="en-US" sz="2400">
              <a:solidFill>
                <a:srgbClr val="000000"/>
              </a:solidFill>
              <a:latin typeface="楷体_GB2312" pitchFamily="49" charset="-122"/>
              <a:ea typeface="楷体_GB2312" pitchFamily="49" charset="-122"/>
            </a:endParaRPr>
          </a:p>
          <a:p>
            <a:pPr lvl="0" eaLnBrk="1" hangingPunct="1">
              <a:lnSpc>
                <a:spcPct val="80000"/>
              </a:lnSpc>
              <a:buNone/>
            </a:pPr>
            <a:r>
              <a:rPr lang="zh-CN" altLang="en-US" sz="2400">
                <a:solidFill>
                  <a:srgbClr val="000000"/>
                </a:solidFill>
                <a:latin typeface="楷体_GB2312" pitchFamily="49" charset="-122"/>
                <a:ea typeface="楷体_GB2312" pitchFamily="49" charset="-122"/>
              </a:rPr>
              <a:t>     所谓得 </a:t>
            </a:r>
            <a:r>
              <a:rPr lang="zh-CN" altLang="en-US" sz="2400">
                <a:solidFill>
                  <a:srgbClr val="000000"/>
                </a:solidFill>
                <a:ea typeface="楷体_GB2312" pitchFamily="49" charset="-122"/>
              </a:rPr>
              <a:t>“</a:t>
            </a:r>
            <a:r>
              <a:rPr lang="zh-CN" altLang="en-US" sz="2400">
                <a:solidFill>
                  <a:srgbClr val="000000"/>
                </a:solidFill>
                <a:latin typeface="楷体_GB2312" pitchFamily="49" charset="-122"/>
                <a:ea typeface="楷体_GB2312" pitchFamily="49" charset="-122"/>
              </a:rPr>
              <a:t>感染链</a:t>
            </a:r>
            <a:r>
              <a:rPr lang="zh-CN" altLang="en-US" sz="2400">
                <a:solidFill>
                  <a:srgbClr val="000000"/>
                </a:solidFill>
                <a:ea typeface="楷体_GB2312" pitchFamily="49" charset="-122"/>
              </a:rPr>
              <a:t>”</a:t>
            </a:r>
            <a:r>
              <a:rPr lang="zh-CN" altLang="en-US" sz="2400">
                <a:solidFill>
                  <a:srgbClr val="000000"/>
                </a:solidFill>
                <a:latin typeface="楷体_GB2312" pitchFamily="49" charset="-122"/>
                <a:ea typeface="楷体_GB2312" pitchFamily="49" charset="-122"/>
              </a:rPr>
              <a:t>,必须就是所有得环节完整无缺,切断感染链中得任一环节就能有效阻断感染。</a:t>
            </a:r>
          </a:p>
          <a:p>
            <a:pPr lvl="0" eaLnBrk="1" hangingPunct="1">
              <a:lnSpc>
                <a:spcPct val="120000"/>
              </a:lnSpc>
              <a:buNone/>
            </a:pPr>
            <a:endParaRPr lang="zh-CN" altLang="en-US" sz="2400">
              <a:solidFill>
                <a:srgbClr val="000000"/>
              </a:solidFill>
              <a:latin typeface="楷体_GB2312" pitchFamily="49" charset="-122"/>
              <a:ea typeface="楷体_GB2312" pitchFamily="49" charset="-122"/>
            </a:endParaRPr>
          </a:p>
          <a:p>
            <a:pPr lvl="0" eaLnBrk="1" hangingPunct="1">
              <a:lnSpc>
                <a:spcPct val="120000"/>
              </a:lnSpc>
              <a:buNone/>
            </a:pPr>
            <a:endParaRPr lang="zh-CN" altLang="en-US">
              <a:solidFill>
                <a:srgbClr val="000000"/>
              </a:solidFill>
              <a:latin typeface="楷体_GB2312" pitchFamily="49" charset="-122"/>
              <a:ea typeface="楷体_GB2312" pitchFamily="49" charset="-122"/>
            </a:endParaRPr>
          </a:p>
          <a:p>
            <a:pPr lvl="0" eaLnBrk="1" hangingPunct="1">
              <a:lnSpc>
                <a:spcPct val="80000"/>
              </a:lnSpc>
              <a:buNone/>
            </a:pPr>
            <a:endParaRPr lang="zh-CN" altLang="en-US">
              <a:solidFill>
                <a:srgbClr val="000000"/>
              </a:solidFill>
              <a:latin typeface="楷体_GB2312" pitchFamily="49" charset="-122"/>
              <a:ea typeface="楷体_GB2312" pitchFamily="49" charset="-122"/>
            </a:endParaRPr>
          </a:p>
          <a:p>
            <a:pPr lvl="0" eaLnBrk="1" hangingPunct="1">
              <a:lnSpc>
                <a:spcPct val="80000"/>
              </a:lnSpc>
              <a:buNone/>
            </a:pPr>
            <a:endParaRPr lang="zh-CN" altLang="en-US">
              <a:solidFill>
                <a:srgbClr val="000000"/>
              </a:solidFill>
              <a:latin typeface="楷体_GB2312" pitchFamily="49" charset="-122"/>
              <a:ea typeface="楷体_GB2312" pitchFamily="49" charset="-122"/>
            </a:endParaRPr>
          </a:p>
          <a:p>
            <a:pPr lvl="0" eaLnBrk="1" hangingPunct="1">
              <a:lnSpc>
                <a:spcPct val="80000"/>
              </a:lnSpc>
              <a:buNone/>
            </a:pPr>
            <a:r>
              <a:rPr lang="zh-CN" altLang="en-US" sz="1800">
                <a:solidFill>
                  <a:srgbClr val="000000"/>
                </a:solidFill>
                <a:latin typeface="楷体_GB2312" pitchFamily="49" charset="-122"/>
                <a:ea typeface="楷体_GB2312" pitchFamily="49" charset="-122"/>
              </a:rPr>
              <a:t>       所谓得 </a:t>
            </a:r>
            <a:r>
              <a:rPr lang="zh-CN" altLang="en-US" sz="1800">
                <a:solidFill>
                  <a:srgbClr val="000000"/>
                </a:solidFill>
                <a:ea typeface="楷体_GB2312" pitchFamily="49" charset="-122"/>
              </a:rPr>
              <a:t>“</a:t>
            </a:r>
            <a:r>
              <a:rPr lang="zh-CN" altLang="en-US" sz="1800">
                <a:solidFill>
                  <a:srgbClr val="000000"/>
                </a:solidFill>
                <a:latin typeface="楷体_GB2312" pitchFamily="49" charset="-122"/>
                <a:ea typeface="楷体_GB2312" pitchFamily="49" charset="-122"/>
              </a:rPr>
              <a:t>感染链</a:t>
            </a:r>
            <a:r>
              <a:rPr lang="zh-CN" altLang="en-US" sz="1800">
                <a:solidFill>
                  <a:srgbClr val="000000"/>
                </a:solidFill>
                <a:ea typeface="楷体_GB2312" pitchFamily="49" charset="-122"/>
              </a:rPr>
              <a:t>”</a:t>
            </a:r>
            <a:r>
              <a:rPr lang="zh-CN" altLang="en-US" sz="1800">
                <a:solidFill>
                  <a:srgbClr val="000000"/>
                </a:solidFill>
                <a:latin typeface="楷体_GB2312" pitchFamily="49" charset="-122"/>
                <a:ea typeface="楷体_GB2312" pitchFamily="49" charset="-122"/>
              </a:rPr>
              <a:t>,必须就是所有得环节完整无缺,切断感染链中得任一环节就能有效阻断感染。</a:t>
            </a:r>
          </a:p>
          <a:p>
            <a:pPr lvl="0" eaLnBrk="1" hangingPunct="1">
              <a:lnSpc>
                <a:spcPct val="120000"/>
              </a:lnSpc>
              <a:buNone/>
            </a:pPr>
            <a:endParaRPr lang="zh-CN" altLang="en-US" sz="1800">
              <a:solidFill>
                <a:srgbClr val="000000"/>
              </a:solidFill>
              <a:latin typeface="楷体_GB2312" pitchFamily="49" charset="-122"/>
              <a:ea typeface="楷体_GB2312" pitchFamily="49" charset="-122"/>
            </a:endParaRPr>
          </a:p>
          <a:p>
            <a:pPr lvl="0" eaLnBrk="1" hangingPunct="1">
              <a:lnSpc>
                <a:spcPct val="80000"/>
              </a:lnSpc>
              <a:buNone/>
            </a:pPr>
            <a:endParaRPr lang="zh-CN" altLang="en-US" sz="1800">
              <a:solidFill>
                <a:srgbClr val="000000"/>
              </a:solidFill>
            </a:endParaRPr>
          </a:p>
          <a:p>
            <a:pPr lvl="0" eaLnBrk="1" hangingPunct="1">
              <a:lnSpc>
                <a:spcPct val="80000"/>
              </a:lnSpc>
              <a:buNone/>
            </a:pPr>
            <a:r>
              <a:rPr lang="zh-CN" altLang="en-US" sz="200">
                <a:solidFill>
                  <a:srgbClr val="000000"/>
                </a:solidFill>
              </a:rPr>
              <a:t>         </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0242" name="Rectangle 2"/>
          <p:cNvSpPr>
            <a:spLocks noGrp="1" noChangeArrowheads="1"/>
          </p:cNvSpPr>
          <p:nvPr>
            <p:ph type="title" idx="4294967295"/>
          </p:nvPr>
        </p:nvSpPr>
        <p:spPr>
          <a:xfrm>
            <a:off x="685800" y="609600"/>
            <a:ext cx="7772400" cy="1143000"/>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a:solidFill>
                  <a:srgbClr val="000000"/>
                </a:solidFill>
                <a:effectLst>
                  <a:outerShdw blurRad="38100" dist="38100" dir="2700000" algn="tl">
                    <a:schemeClr val="bg2"/>
                  </a:outerShdw>
                </a:effectLst>
                <a:latin typeface="楷体_GB2312" pitchFamily="49" charset="-122"/>
                <a:ea typeface="楷体_GB2312" pitchFamily="49" charset="-122"/>
              </a:rPr>
              <a:t>感 染 源</a:t>
            </a:r>
          </a:p>
        </p:txBody>
      </p:sp>
      <p:sp>
        <p:nvSpPr>
          <p:cNvPr id="10243" name="Rectangle 3"/>
          <p:cNvSpPr/>
          <p:nvPr>
            <p:ph type="body" idx="4294967295"/>
          </p:nvPr>
        </p:nvSpPr>
        <p:spPr>
          <a:xfrm>
            <a:off x="304800" y="1844675"/>
            <a:ext cx="7939088" cy="44751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3200" b="1" i="0" u="none" baseline="0">
                <a:solidFill>
                  <a:srgbClr val="333399"/>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800" b="1" i="0" u="none" baseline="0">
                <a:solidFill>
                  <a:srgbClr val="333399"/>
                </a:solidFill>
                <a:latin typeface="+mn-lt"/>
                <a:ea typeface="+mn-ea"/>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400" b="1" i="0" u="none" baseline="0">
                <a:solidFill>
                  <a:srgbClr val="333399"/>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5pPr>
            <a:lvl6pPr marL="25146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6pPr>
            <a:lvl7pPr marL="29718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7pPr>
            <a:lvl8pPr marL="34290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8pPr>
            <a:lvl9pPr marL="38862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9pPr>
          </a:lstStyle>
          <a:p>
            <a:pPr lvl="0" eaLnBrk="1" hangingPunct="1">
              <a:lnSpc>
                <a:spcPct val="80000"/>
              </a:lnSpc>
              <a:buNone/>
            </a:pPr>
            <a:r>
              <a:rPr lang="zh-CN" altLang="en-US" sz="2000">
                <a:solidFill>
                  <a:srgbClr val="000000"/>
                </a:solidFill>
                <a:latin typeface="新宋体" panose="02010609030101010101" charset="-122"/>
                <a:ea typeface="新宋体" panose="02010609030101010101" charset="-122"/>
              </a:rPr>
              <a:t>  </a:t>
            </a:r>
            <a:r>
              <a:rPr lang="zh-CN" altLang="en-US" sz="2000">
                <a:solidFill>
                  <a:srgbClr val="000000"/>
                </a:solidFill>
              </a:rPr>
              <a:t>◆</a:t>
            </a:r>
            <a:r>
              <a:rPr lang="zh-CN" altLang="en-US" sz="2800">
                <a:solidFill>
                  <a:srgbClr val="000000"/>
                </a:solidFill>
                <a:latin typeface="楷体_GB2312" pitchFamily="49" charset="-122"/>
                <a:ea typeface="楷体_GB2312" pitchFamily="49" charset="-122"/>
              </a:rPr>
              <a:t>内源性菌群</a:t>
            </a:r>
          </a:p>
          <a:p>
            <a:pPr lvl="0" eaLnBrk="1" hangingPunct="1">
              <a:lnSpc>
                <a:spcPct val="80000"/>
              </a:lnSpc>
              <a:buNone/>
            </a:pPr>
            <a:r>
              <a:rPr lang="zh-CN" altLang="en-US" sz="1800">
                <a:solidFill>
                  <a:srgbClr val="000000"/>
                </a:solidFill>
                <a:latin typeface="楷体_GB2312" pitchFamily="49" charset="-122"/>
                <a:ea typeface="楷体_GB2312" pitchFamily="49" charset="-122"/>
              </a:rPr>
              <a:t>        </a:t>
            </a:r>
            <a:r>
              <a:rPr lang="zh-CN" altLang="en-US" sz="2400">
                <a:solidFill>
                  <a:srgbClr val="000000"/>
                </a:solidFill>
                <a:latin typeface="楷体_GB2312" pitchFamily="49" charset="-122"/>
                <a:ea typeface="楷体_GB2312" pitchFamily="49" charset="-122"/>
              </a:rPr>
              <a:t>某个流程导致菌群进入血液或其她通常无菌得人体部位,如胆管炎、心内膜炎</a:t>
            </a:r>
          </a:p>
          <a:p>
            <a:pPr lvl="0" eaLnBrk="1" hangingPunct="1">
              <a:lnSpc>
                <a:spcPct val="80000"/>
              </a:lnSpc>
              <a:buNone/>
            </a:pPr>
            <a:r>
              <a:rPr lang="zh-CN" altLang="en-US" sz="2000">
                <a:solidFill>
                  <a:srgbClr val="000000"/>
                </a:solidFill>
                <a:latin typeface="楷体_GB2312" pitchFamily="49" charset="-122"/>
                <a:ea typeface="楷体_GB2312" pitchFamily="49" charset="-122"/>
              </a:rPr>
              <a:t>  </a:t>
            </a:r>
            <a:r>
              <a:rPr lang="zh-CN" altLang="en-US" sz="1800" b="0">
                <a:solidFill>
                  <a:srgbClr val="000000"/>
                </a:solidFill>
                <a:latin typeface="新宋体" panose="02010609030101010101" charset="-122"/>
                <a:ea typeface="新宋体" panose="02010609030101010101" charset="-122"/>
              </a:rPr>
              <a:t> </a:t>
            </a:r>
            <a:r>
              <a:rPr lang="zh-CN" altLang="en-US" sz="2000">
                <a:solidFill>
                  <a:srgbClr val="000000"/>
                </a:solidFill>
              </a:rPr>
              <a:t>◆</a:t>
            </a:r>
            <a:r>
              <a:rPr lang="zh-CN" altLang="en-US" sz="2800">
                <a:solidFill>
                  <a:srgbClr val="000000"/>
                </a:solidFill>
                <a:latin typeface="楷体_GB2312" pitchFamily="49" charset="-122"/>
                <a:ea typeface="楷体_GB2312" pitchFamily="49" charset="-122"/>
              </a:rPr>
              <a:t>外源性菌群</a:t>
            </a:r>
          </a:p>
          <a:p>
            <a:pPr lvl="0" eaLnBrk="1" hangingPunct="1">
              <a:lnSpc>
                <a:spcPct val="80000"/>
              </a:lnSpc>
              <a:buNone/>
            </a:pPr>
            <a:r>
              <a:rPr lang="zh-CN" altLang="en-US" sz="2000">
                <a:solidFill>
                  <a:srgbClr val="000000"/>
                </a:solidFill>
                <a:latin typeface="楷体_GB2312" pitchFamily="49" charset="-122"/>
                <a:ea typeface="楷体_GB2312" pitchFamily="49" charset="-122"/>
              </a:rPr>
              <a:t>     </a:t>
            </a:r>
            <a:r>
              <a:rPr lang="zh-CN" altLang="en-US" sz="2400">
                <a:solidFill>
                  <a:srgbClr val="000000"/>
                </a:solidFill>
                <a:latin typeface="楷体_GB2312" pitchFamily="49" charset="-122"/>
                <a:ea typeface="楷体_GB2312" pitchFamily="49" charset="-122"/>
              </a:rPr>
              <a:t>通常与通过接触传播得革兰氏阴性菌或分枝杆菌有关</a:t>
            </a:r>
            <a:r>
              <a:rPr lang="zh-CN" altLang="en-US" sz="2000">
                <a:solidFill>
                  <a:srgbClr val="000000"/>
                </a:solidFill>
                <a:latin typeface="楷体_GB2312" pitchFamily="49" charset="-122"/>
                <a:ea typeface="楷体_GB2312" pitchFamily="49" charset="-122"/>
              </a:rPr>
              <a:t> </a:t>
            </a:r>
          </a:p>
          <a:p>
            <a:pPr lvl="0" eaLnBrk="1" hangingPunct="1">
              <a:lnSpc>
                <a:spcPct val="80000"/>
              </a:lnSpc>
              <a:buNone/>
            </a:pPr>
            <a:r>
              <a:rPr lang="en-GB" altLang="en-US" sz="2000">
                <a:solidFill>
                  <a:srgbClr val="000000"/>
                </a:solidFill>
                <a:latin typeface="楷体_GB2312" pitchFamily="49" charset="-122"/>
                <a:ea typeface="楷体_GB2312" pitchFamily="49" charset="-122"/>
              </a:rPr>
              <a:t>     -</a:t>
            </a:r>
            <a:r>
              <a:rPr lang="zh-CN" altLang="en-US" sz="2000">
                <a:solidFill>
                  <a:srgbClr val="000000"/>
                </a:solidFill>
                <a:latin typeface="楷体_GB2312" pitchFamily="49" charset="-122"/>
                <a:ea typeface="楷体_GB2312" pitchFamily="49" charset="-122"/>
              </a:rPr>
              <a:t>接触病患</a:t>
            </a:r>
            <a:r>
              <a:rPr lang="en-GB" altLang="en-US" sz="2000">
                <a:solidFill>
                  <a:srgbClr val="000000"/>
                </a:solidFill>
                <a:latin typeface="楷体_GB2312" pitchFamily="49" charset="-122"/>
                <a:ea typeface="楷体_GB2312" pitchFamily="49" charset="-122"/>
              </a:rPr>
              <a:t>/</a:t>
            </a:r>
            <a:r>
              <a:rPr lang="zh-CN" altLang="en-US" sz="2000">
                <a:solidFill>
                  <a:srgbClr val="000000"/>
                </a:solidFill>
                <a:latin typeface="楷体_GB2312" pitchFamily="49" charset="-122"/>
                <a:ea typeface="楷体_GB2312" pitchFamily="49" charset="-122"/>
              </a:rPr>
              <a:t>医务工作者</a:t>
            </a:r>
          </a:p>
          <a:p>
            <a:pPr lvl="0" eaLnBrk="1" hangingPunct="1">
              <a:lnSpc>
                <a:spcPct val="80000"/>
              </a:lnSpc>
              <a:buNone/>
            </a:pPr>
            <a:r>
              <a:rPr lang="en-GB" altLang="en-US" sz="2000">
                <a:solidFill>
                  <a:srgbClr val="000000"/>
                </a:solidFill>
                <a:latin typeface="楷体_GB2312" pitchFamily="49" charset="-122"/>
                <a:ea typeface="楷体_GB2312" pitchFamily="49" charset="-122"/>
              </a:rPr>
              <a:t>     -</a:t>
            </a:r>
            <a:r>
              <a:rPr lang="zh-CN" altLang="en-US" sz="2000">
                <a:solidFill>
                  <a:srgbClr val="000000"/>
                </a:solidFill>
                <a:latin typeface="楷体_GB2312" pitchFamily="49" charset="-122"/>
                <a:ea typeface="楷体_GB2312" pitchFamily="49" charset="-122"/>
              </a:rPr>
              <a:t>器械得交叉污染</a:t>
            </a:r>
          </a:p>
          <a:p>
            <a:pPr lvl="0" eaLnBrk="1" hangingPunct="1">
              <a:lnSpc>
                <a:spcPct val="80000"/>
              </a:lnSpc>
              <a:buNone/>
            </a:pPr>
            <a:r>
              <a:rPr lang="en-GB" altLang="en-US" sz="2000">
                <a:solidFill>
                  <a:srgbClr val="000000"/>
                </a:solidFill>
                <a:latin typeface="楷体_GB2312" pitchFamily="49" charset="-122"/>
                <a:ea typeface="楷体_GB2312" pitchFamily="49" charset="-122"/>
              </a:rPr>
              <a:t>     -</a:t>
            </a:r>
            <a:r>
              <a:rPr lang="zh-CN" altLang="en-US" sz="2000">
                <a:solidFill>
                  <a:srgbClr val="000000"/>
                </a:solidFill>
                <a:latin typeface="楷体_GB2312" pitchFamily="49" charset="-122"/>
                <a:ea typeface="楷体_GB2312" pitchFamily="49" charset="-122"/>
              </a:rPr>
              <a:t>操作过程(未彻底处理得器械)</a:t>
            </a:r>
          </a:p>
          <a:p>
            <a:pPr lvl="0" eaLnBrk="1" hangingPunct="1">
              <a:lnSpc>
                <a:spcPct val="80000"/>
              </a:lnSpc>
              <a:buNone/>
            </a:pPr>
            <a:r>
              <a:rPr lang="zh-CN" altLang="en-US" sz="2000">
                <a:solidFill>
                  <a:srgbClr val="000000"/>
                </a:solidFill>
                <a:latin typeface="楷体_GB2312" pitchFamily="49" charset="-122"/>
                <a:ea typeface="楷体_GB2312" pitchFamily="49" charset="-122"/>
              </a:rPr>
              <a:t>     环境(例如通风、食品)</a:t>
            </a:r>
          </a:p>
          <a:p>
            <a:pPr lvl="0" eaLnBrk="1" hangingPunct="1">
              <a:lnSpc>
                <a:spcPct val="80000"/>
              </a:lnSpc>
              <a:buNone/>
            </a:pPr>
            <a:r>
              <a:rPr lang="zh-CN" altLang="en-US" sz="2000">
                <a:solidFill>
                  <a:srgbClr val="000000"/>
                </a:solidFill>
                <a:latin typeface="楷体_GB2312" pitchFamily="49" charset="-122"/>
                <a:ea typeface="楷体_GB2312" pitchFamily="49" charset="-122"/>
              </a:rPr>
              <a:t>     </a:t>
            </a:r>
          </a:p>
          <a:p>
            <a:pPr lvl="0" eaLnBrk="1" hangingPunct="1">
              <a:lnSpc>
                <a:spcPct val="80000"/>
              </a:lnSpc>
              <a:buNone/>
            </a:pPr>
            <a:r>
              <a:rPr lang="zh-CN" altLang="en-US" sz="2000">
                <a:solidFill>
                  <a:srgbClr val="000000"/>
                </a:solidFill>
                <a:latin typeface="楷体_GB2312" pitchFamily="49" charset="-122"/>
                <a:ea typeface="楷体_GB2312" pitchFamily="49" charset="-122"/>
              </a:rPr>
              <a:t>     所有患者都被认为就是潜在得感染源,因而使用过得内镜和附件必须采用标准、严格得程序消毒/灭菌。</a:t>
            </a:r>
          </a:p>
          <a:p>
            <a:pPr lvl="0" eaLnBrk="1" hangingPunct="1">
              <a:lnSpc>
                <a:spcPct val="80000"/>
              </a:lnSpc>
              <a:buNone/>
            </a:pPr>
            <a:endParaRPr lang="zh-CN" altLang="en-US" sz="2000">
              <a:solidFill>
                <a:srgbClr val="000000"/>
              </a:solidFill>
              <a:latin typeface="楷体_GB2312" pitchFamily="49" charset="-122"/>
              <a:ea typeface="楷体_GB2312" pitchFamily="49" charset="-122"/>
            </a:endParaRPr>
          </a:p>
          <a:p>
            <a:pPr lvl="0" eaLnBrk="1" hangingPunct="1">
              <a:lnSpc>
                <a:spcPct val="80000"/>
              </a:lnSpc>
              <a:buNone/>
            </a:pPr>
            <a:endParaRPr lang="zh-CN" altLang="en-US" sz="2000">
              <a:solidFill>
                <a:srgbClr val="000000"/>
              </a:solidFill>
              <a:latin typeface="楷体_GB2312" pitchFamily="49" charset="-122"/>
              <a:ea typeface="楷体_GB2312" pitchFamily="49"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1266" name="Rectangle 2"/>
          <p:cNvSpPr>
            <a:spLocks noGrp="1" noChangeArrowheads="1"/>
          </p:cNvSpPr>
          <p:nvPr>
            <p:ph type="title" idx="4294967295"/>
          </p:nvPr>
        </p:nvSpPr>
        <p:spPr>
          <a:xfrm>
            <a:off x="1116012" y="260350"/>
            <a:ext cx="7793038" cy="1462088"/>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br>
              <a:rPr lang="zh-CN" altLang="en-US" sz="3600">
                <a:solidFill>
                  <a:srgbClr val="000000"/>
                </a:solidFill>
                <a:effectLst>
                  <a:outerShdw blurRad="38100" dist="38100" dir="2700000" algn="tl">
                    <a:schemeClr val="bg2"/>
                  </a:outerShdw>
                </a:effectLst>
                <a:latin typeface="楷体_GB2312" pitchFamily="49" charset="-122"/>
                <a:ea typeface="楷体_GB2312" pitchFamily="49" charset="-122"/>
              </a:rPr>
            </a:br>
            <a:r>
              <a:rPr lang="zh-CN" altLang="en-US" sz="4000">
                <a:solidFill>
                  <a:srgbClr val="000000"/>
                </a:solidFill>
                <a:ea typeface="楷体_GB2312" pitchFamily="49" charset="-122"/>
              </a:rPr>
              <a:t>内镜构造得复杂性</a:t>
            </a:r>
            <a:br>
              <a:rPr lang="zh-CN" altLang="en-US" sz="4000">
                <a:solidFill>
                  <a:srgbClr val="000000"/>
                </a:solidFill>
                <a:effectLst>
                  <a:outerShdw blurRad="38100" dist="38100" dir="2700000" algn="tl">
                    <a:schemeClr val="bg2"/>
                  </a:outerShdw>
                </a:effectLst>
                <a:latin typeface="楷体_GB2312" pitchFamily="49" charset="-122"/>
                <a:ea typeface="楷体_GB2312" pitchFamily="49" charset="-122"/>
              </a:rPr>
            </a:br>
          </a:p>
        </p:txBody>
      </p:sp>
      <p:pic>
        <p:nvPicPr>
          <p:cNvPr id="11267" name="Picture 3" descr="Endoscope en coupe final"/>
          <p:cNvPicPr/>
          <p:nvPr/>
        </p:nvPicPr>
        <p:blipFill>
          <a:blip r:embed="rId2"/>
          <a:srcRect t="5470" b="35631"/>
          <a:stretch>
            <a:fillRect/>
          </a:stretch>
        </p:blipFill>
        <p:spPr>
          <a:xfrm>
            <a:off x="468312" y="2492375"/>
            <a:ext cx="8229600" cy="2822575"/>
          </a:xfrm>
          <a:prstGeom prst="rect">
            <a:avLst/>
          </a:prstGeom>
          <a:noFill/>
          <a:ln>
            <a:noFill/>
            <a:miter lim="800000"/>
          </a:ln>
        </p:spPr>
      </p:pic>
      <p:sp>
        <p:nvSpPr>
          <p:cNvPr id="11268" name="Text Box 4"/>
          <p:cNvSpPr/>
          <p:nvPr/>
        </p:nvSpPr>
        <p:spPr>
          <a:xfrm>
            <a:off x="3124200" y="1981200"/>
            <a:ext cx="2087562" cy="431800"/>
          </a:xfrm>
          <a:prstGeom prst="rect">
            <a:avLst/>
          </a:prstGeom>
          <a:noFill/>
          <a:ln>
            <a:noFill/>
            <a:miter lim="800000"/>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algn="ctr" eaLnBrk="1" hangingPunct="1"/>
            <a:r>
              <a:rPr lang="fr-FR" altLang="en-US" sz="2000" b="0">
                <a:solidFill>
                  <a:srgbClr val="000000"/>
                </a:solidFill>
                <a:ea typeface="宋体" panose="02010600030101010101" pitchFamily="2" charset="-122"/>
              </a:rPr>
              <a:t>Biopsy channel</a:t>
            </a:r>
          </a:p>
          <a:p>
            <a:pPr marL="0" lvl="0" indent="0" algn="ctr" eaLnBrk="1" hangingPunct="1"/>
            <a:r>
              <a:rPr lang="zh-CN" altLang="en-US" sz="1600" b="0">
                <a:solidFill>
                  <a:srgbClr val="000000"/>
                </a:solidFill>
                <a:ea typeface="宋体" panose="02010600030101010101" pitchFamily="2" charset="-122"/>
              </a:rPr>
              <a:t>活检</a:t>
            </a:r>
          </a:p>
        </p:txBody>
      </p:sp>
      <p:cxnSp>
        <p:nvCxnSpPr>
          <p:cNvPr id="11269" name="Line 5"/>
          <p:cNvCxnSpPr/>
          <p:nvPr/>
        </p:nvCxnSpPr>
        <p:spPr>
          <a:xfrm flipH="1">
            <a:off x="2895600" y="2286000"/>
            <a:ext cx="762000" cy="685800"/>
          </a:xfrm>
          <a:prstGeom prst="line">
            <a:avLst/>
          </a:prstGeom>
          <a:noFill/>
          <a:ln>
            <a:solidFill>
              <a:srgbClr val="FF0000"/>
            </a:solidFill>
            <a:miter lim="800000"/>
            <a:tailEnd type="triangle"/>
          </a:ln>
        </p:spPr>
      </p:cxnSp>
      <p:cxnSp>
        <p:nvCxnSpPr>
          <p:cNvPr id="11270" name="Line 6"/>
          <p:cNvCxnSpPr/>
          <p:nvPr/>
        </p:nvCxnSpPr>
        <p:spPr>
          <a:xfrm>
            <a:off x="3657600" y="2286000"/>
            <a:ext cx="609600" cy="838200"/>
          </a:xfrm>
          <a:prstGeom prst="line">
            <a:avLst/>
          </a:prstGeom>
          <a:noFill/>
          <a:ln>
            <a:solidFill>
              <a:srgbClr val="FF0000"/>
            </a:solidFill>
            <a:miter lim="800000"/>
            <a:tailEnd type="triangle"/>
          </a:ln>
        </p:spPr>
      </p:cxnSp>
      <p:sp>
        <p:nvSpPr>
          <p:cNvPr id="11271" name="Text Box 7"/>
          <p:cNvSpPr/>
          <p:nvPr/>
        </p:nvSpPr>
        <p:spPr>
          <a:xfrm>
            <a:off x="5257800" y="1981200"/>
            <a:ext cx="1828800" cy="431800"/>
          </a:xfrm>
          <a:prstGeom prst="rect">
            <a:avLst/>
          </a:prstGeom>
          <a:noFill/>
          <a:ln>
            <a:noFill/>
            <a:miter lim="800000"/>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algn="ctr" eaLnBrk="1" hangingPunct="1"/>
            <a:r>
              <a:rPr lang="fr-FR" altLang="en-US" sz="1600" b="0">
                <a:solidFill>
                  <a:srgbClr val="000000"/>
                </a:solidFill>
                <a:ea typeface="宋体" panose="02010600030101010101" pitchFamily="2" charset="-122"/>
              </a:rPr>
              <a:t>air channel</a:t>
            </a:r>
            <a:r>
              <a:rPr lang="zh-CN" altLang="en-US" sz="1600" b="0">
                <a:solidFill>
                  <a:srgbClr val="000000"/>
                </a:solidFill>
                <a:ea typeface="宋体" panose="02010600030101010101" pitchFamily="2" charset="-122"/>
              </a:rPr>
              <a:t>排气道</a:t>
            </a:r>
          </a:p>
        </p:txBody>
      </p:sp>
      <p:cxnSp>
        <p:nvCxnSpPr>
          <p:cNvPr id="11272" name="Line 8"/>
          <p:cNvCxnSpPr/>
          <p:nvPr/>
        </p:nvCxnSpPr>
        <p:spPr>
          <a:xfrm flipH="1">
            <a:off x="4648200" y="2362200"/>
            <a:ext cx="1219200" cy="2209800"/>
          </a:xfrm>
          <a:prstGeom prst="line">
            <a:avLst/>
          </a:prstGeom>
          <a:noFill/>
          <a:ln>
            <a:solidFill>
              <a:srgbClr val="FF0000"/>
            </a:solidFill>
            <a:miter lim="800000"/>
            <a:tailEnd type="triangle"/>
          </a:ln>
        </p:spPr>
      </p:cxnSp>
      <p:cxnSp>
        <p:nvCxnSpPr>
          <p:cNvPr id="11273" name="Line 9"/>
          <p:cNvCxnSpPr/>
          <p:nvPr/>
        </p:nvCxnSpPr>
        <p:spPr>
          <a:xfrm flipH="1">
            <a:off x="4800600" y="2362200"/>
            <a:ext cx="1066800" cy="838200"/>
          </a:xfrm>
          <a:prstGeom prst="line">
            <a:avLst/>
          </a:prstGeom>
          <a:noFill/>
          <a:ln>
            <a:solidFill>
              <a:srgbClr val="FF0000"/>
            </a:solidFill>
            <a:miter lim="800000"/>
            <a:tailEnd type="triangle"/>
          </a:ln>
        </p:spPr>
      </p:cxnSp>
      <p:sp>
        <p:nvSpPr>
          <p:cNvPr id="11274" name="Text Box 10"/>
          <p:cNvSpPr/>
          <p:nvPr/>
        </p:nvSpPr>
        <p:spPr>
          <a:xfrm>
            <a:off x="1447800" y="1905000"/>
            <a:ext cx="1828800" cy="431800"/>
          </a:xfrm>
          <a:prstGeom prst="rect">
            <a:avLst/>
          </a:prstGeom>
          <a:noFill/>
          <a:ln>
            <a:noFill/>
            <a:miter lim="800000"/>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algn="ctr" eaLnBrk="1" hangingPunct="1"/>
            <a:r>
              <a:rPr lang="fr-FR" altLang="en-US" sz="2000" b="0">
                <a:solidFill>
                  <a:srgbClr val="000000"/>
                </a:solidFill>
                <a:ea typeface="宋体" panose="02010600030101010101" pitchFamily="2" charset="-122"/>
              </a:rPr>
              <a:t>water channel</a:t>
            </a:r>
          </a:p>
          <a:p>
            <a:pPr marL="0" lvl="0" indent="0" algn="ctr" eaLnBrk="1" hangingPunct="1"/>
            <a:r>
              <a:rPr lang="zh-CN" altLang="en-US" sz="1600" b="0">
                <a:solidFill>
                  <a:srgbClr val="000000"/>
                </a:solidFill>
                <a:ea typeface="宋体" panose="02010600030101010101" pitchFamily="2" charset="-122"/>
              </a:rPr>
              <a:t>水道</a:t>
            </a:r>
          </a:p>
        </p:txBody>
      </p:sp>
      <p:cxnSp>
        <p:nvCxnSpPr>
          <p:cNvPr id="11275" name="Line 11"/>
          <p:cNvCxnSpPr/>
          <p:nvPr/>
        </p:nvCxnSpPr>
        <p:spPr>
          <a:xfrm>
            <a:off x="2133600" y="2209800"/>
            <a:ext cx="381000" cy="2514600"/>
          </a:xfrm>
          <a:prstGeom prst="line">
            <a:avLst/>
          </a:prstGeom>
          <a:noFill/>
          <a:ln>
            <a:solidFill>
              <a:srgbClr val="FF0000"/>
            </a:solidFill>
            <a:miter lim="800000"/>
            <a:tailEnd type="triangle"/>
          </a:ln>
        </p:spPr>
      </p:cxnSp>
      <p:sp>
        <p:nvSpPr>
          <p:cNvPr id="11276" name="Text Box 12"/>
          <p:cNvSpPr/>
          <p:nvPr/>
        </p:nvSpPr>
        <p:spPr>
          <a:xfrm>
            <a:off x="0" y="5589588"/>
            <a:ext cx="2286000" cy="431800"/>
          </a:xfrm>
          <a:prstGeom prst="rect">
            <a:avLst/>
          </a:prstGeom>
          <a:noFill/>
          <a:ln>
            <a:noFill/>
            <a:miter lim="800000"/>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algn="ctr" eaLnBrk="1" hangingPunct="1"/>
            <a:r>
              <a:rPr lang="fr-FR" altLang="en-US" sz="2000" b="0">
                <a:solidFill>
                  <a:srgbClr val="000000"/>
                </a:solidFill>
                <a:ea typeface="宋体" panose="02010600030101010101" pitchFamily="2" charset="-122"/>
              </a:rPr>
              <a:t>suction channel</a:t>
            </a:r>
          </a:p>
          <a:p>
            <a:pPr marL="0" lvl="0" indent="0" algn="ctr" eaLnBrk="1" hangingPunct="1"/>
            <a:r>
              <a:rPr lang="zh-CN" altLang="en-US" sz="1600" b="0">
                <a:solidFill>
                  <a:srgbClr val="000000"/>
                </a:solidFill>
                <a:ea typeface="宋体" panose="02010600030101010101" pitchFamily="2" charset="-122"/>
              </a:rPr>
              <a:t>吸引通道</a:t>
            </a:r>
          </a:p>
        </p:txBody>
      </p:sp>
      <p:cxnSp>
        <p:nvCxnSpPr>
          <p:cNvPr id="11277" name="Line 13"/>
          <p:cNvCxnSpPr/>
          <p:nvPr/>
        </p:nvCxnSpPr>
        <p:spPr>
          <a:xfrm flipH="1" flipV="1">
            <a:off x="1619250" y="4581525"/>
            <a:ext cx="0" cy="914400"/>
          </a:xfrm>
          <a:prstGeom prst="line">
            <a:avLst/>
          </a:prstGeom>
          <a:noFill/>
          <a:ln>
            <a:solidFill>
              <a:srgbClr val="990033"/>
            </a:solidFill>
            <a:miter lim="800000"/>
            <a:tailEnd type="triangle"/>
          </a:ln>
        </p:spPr>
      </p:cxnSp>
      <p:sp>
        <p:nvSpPr>
          <p:cNvPr id="11278" name="AutoShape 14"/>
          <p:cNvSpPr>
            <a:spLocks noChangeArrowheads="1"/>
          </p:cNvSpPr>
          <p:nvPr/>
        </p:nvSpPr>
        <p:spPr bwMode="auto">
          <a:xfrm>
            <a:off x="2484438" y="5734050"/>
            <a:ext cx="5903912" cy="719138"/>
          </a:xfrm>
          <a:prstGeom prst="flowChartAlternateProcess">
            <a:avLst/>
          </a:prstGeom>
          <a:solidFill>
            <a:schemeClr val="hlink"/>
          </a:solidFill>
          <a:ln w="9525">
            <a:solidFill>
              <a:schemeClr val="tx1"/>
            </a:solidFill>
            <a:miter lim="800000"/>
          </a:ln>
        </p:spPr>
        <p:txBody>
          <a:bodyPr wrap="none"/>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marR="0" lvl="0" indent="0" algn="ctr" eaLnBrk="1" hangingPunct="1"/>
            <a:r>
              <a:rPr lang="zh-CN" altLang="en-US" sz="2800" i="1">
                <a:solidFill>
                  <a:srgbClr val="000000"/>
                </a:solidFill>
                <a:effectLst>
                  <a:outerShdw blurRad="38100" dist="38100" dir="2700000" algn="tl">
                    <a:schemeClr val="bg2"/>
                  </a:outerShdw>
                </a:effectLst>
              </a:rPr>
              <a:t>可能造成潜在得医源性感染</a:t>
            </a:r>
          </a:p>
        </p:txBody>
      </p:sp>
      <p:pic>
        <p:nvPicPr>
          <p:cNvPr id="11279" name="内镜清洗20090806好医生723.wav">
            <a:hlinkClick action="ppaction://media"/>
          </p:cNvPr>
          <p:cNvPicPr>
            <a:picLocks noRot="1" noChangeAspect="1"/>
          </p:cNvPicPr>
          <p:nvPr>
            <a:audioFile r:link="rId4"/>
            <p:extLst>
              <p:ext uri="{DAA4B4D4-6D71-4841-9C94-3DE7FCFB9230}">
                <p14:media xmlns:p14="http://schemas.microsoft.com/office/powerpoint/2010/main" r:link="rId5"/>
              </p:ext>
            </p:extLst>
          </p:nvPr>
        </p:nvPicPr>
        <p:blipFill>
          <a:blip r:embed="rId3"/>
          <a:stretch>
            <a:fillRect/>
          </a:stretch>
        </p:blipFill>
        <p:spPr>
          <a:xfrm>
            <a:off x="8639175" y="6353175"/>
            <a:ext cx="304800" cy="304800"/>
          </a:xfrm>
          <a:prstGeom prst="rect">
            <a:avLst/>
          </a:prstGeom>
          <a:noFill/>
          <a:ln>
            <a:noFill/>
            <a:miter lim="800000"/>
          </a:ln>
        </p:spPr>
      </p:pic>
    </p:spTree>
    <p:custDataLst>
      <p:tags r:id="rId6"/>
    </p:custDataLst>
  </p:cSld>
  <p:clrMapOvr>
    <a:masterClrMapping/>
  </p:clrMapOvr>
  <p:transition advTm="45590"/>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mediacall" presetSubtype="0" fill="hold" nodeType="afterEffect">
                                  <p:stCondLst>
                                    <p:cond delay="0"/>
                                  </p:stCondLst>
                                  <p:childTnLst>
                                    <p:cmd type="evt" cmd="playFrom(0.0)">
                                      <p:cBhvr additive="base">
                                        <p:cTn id="6" dur="1" fill="hold"/>
                                        <p:tgtEl>
                                          <p:spTgt spid="11279"/>
                                        </p:tgtEl>
                                      </p:cBhvr>
                                    </p:cmd>
                                  </p:childTnLst>
                                </p:cTn>
                              </p:par>
                            </p:childTnLst>
                          </p:cTn>
                        </p:par>
                      </p:childTnLst>
                    </p:cTn>
                  </p:par>
                  <p:par>
                    <p:cTn id="7" fill="hold" nodeType="clickPar">
                      <p:stCondLst>
                        <p:cond delay="indefinite"/>
                        <p:cond evt="onBegin" delay="0">
                          <p:tn val="6"/>
                        </p:cond>
                      </p:stCondLst>
                      <p:childTnLst>
                        <p:par>
                          <p:cTn id="8" fill="hold" nodeType="afterGroup">
                            <p:stCondLst>
                              <p:cond delay="0"/>
                            </p:stCondLst>
                            <p:childTnLst>
                              <p:par>
                                <p:cTn id="9" presetID="3" presetClass="entr" presetSubtype="10" dur="500" fill="hold" grpId="0" nodeType="clickEffect">
                                  <p:stCondLst>
                                    <p:cond delay="0"/>
                                  </p:stCondLst>
                                  <p:childTnLst>
                                    <p:set>
                                      <p:cBhvr additive="base">
                                        <p:cTn id="10" dur="1" fill="hold">
                                          <p:stCondLst>
                                            <p:cond delay="0"/>
                                          </p:stCondLst>
                                        </p:cTn>
                                        <p:tgtEl>
                                          <p:spTgt spid="11278"/>
                                        </p:tgtEl>
                                        <p:attrNameLst>
                                          <p:attrName>style.visibility</p:attrName>
                                        </p:attrNameLst>
                                      </p:cBhvr>
                                      <p:to>
                                        <p:strVal val="visible"/>
                                      </p:to>
                                    </p:set>
                                    <p:animEffect transition="in" filter="blinds(horizontal)">
                                      <p:cBhvr additive="base">
                                        <p:cTn id="11" dur="500" fill="hold"/>
                                        <p:tgtEl>
                                          <p:spTgt spid="11278"/>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p:cTn id="10" fill="hold" display="0">
                  <p:stCondLst>
                    <p:cond delay="indefinite"/>
                  </p:stCondLst>
                  <p:endCondLst>
                    <p:cond evt="onPrev" delay="0">
                      <p:tgtEl>
                        <p:sldTgt/>
                      </p:tgtEl>
                    </p:cond>
                    <p:cond evt="onStopAudio" delay="0">
                      <p:tgtEl>
                        <p:sldTgt/>
                      </p:tgtEl>
                    </p:cond>
                  </p:endCondLst>
                </p:cTn>
                <p:tgtEl>
                  <p:spTgt spid="11279"/>
                </p:tgtEl>
              </p:cMediaNode>
            </p:audio>
          </p:childTnLst>
        </p:cTn>
      </p:par>
    </p:tnLst>
    <p:bldLst>
      <p:bldP spid="11278"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2290" name="Rectangle 2"/>
          <p:cNvSpPr>
            <a:spLocks noGrp="1" noChangeArrowheads="1"/>
          </p:cNvSpPr>
          <p:nvPr>
            <p:ph type="title" idx="4294967295"/>
          </p:nvPr>
        </p:nvSpPr>
        <p:spPr>
          <a:xfrm>
            <a:off x="611188" y="333375"/>
            <a:ext cx="8281988" cy="1069975"/>
          </a:xfrm>
        </p:spPr>
        <p:txBody>
          <a:bodyPr vert="horz" wrap="square" lIns="91440" tIns="45720" rIns="91440" bIns="45720" numCol="1" anchor="ctr" anchorCtr="1"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sz="4000">
                <a:solidFill>
                  <a:srgbClr val="000000"/>
                </a:solidFill>
                <a:effectLst>
                  <a:outerShdw blurRad="38100" dist="38100" dir="2700000" algn="tl">
                    <a:schemeClr val="bg2"/>
                  </a:outerShdw>
                </a:effectLst>
                <a:ea typeface="楷体_GB2312" pitchFamily="49" charset="-122"/>
              </a:rPr>
              <a:t>内镜检查相关得感染途径</a:t>
            </a:r>
          </a:p>
        </p:txBody>
      </p:sp>
      <p:sp>
        <p:nvSpPr>
          <p:cNvPr id="12291" name="Rectangle 3"/>
          <p:cNvSpPr/>
          <p:nvPr>
            <p:ph type="body" idx="4294967295"/>
          </p:nvPr>
        </p:nvSpPr>
        <p:spPr>
          <a:xfrm>
            <a:off x="827088" y="1557338"/>
            <a:ext cx="7772400" cy="501332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3200" b="1" i="0" u="none" baseline="0">
                <a:solidFill>
                  <a:srgbClr val="333399"/>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800" b="1" i="0" u="none" baseline="0">
                <a:solidFill>
                  <a:srgbClr val="333399"/>
                </a:solidFill>
                <a:latin typeface="+mn-lt"/>
                <a:ea typeface="+mn-ea"/>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400" b="1" i="0" u="none" baseline="0">
                <a:solidFill>
                  <a:srgbClr val="333399"/>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5pPr>
            <a:lvl6pPr marL="25146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6pPr>
            <a:lvl7pPr marL="29718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7pPr>
            <a:lvl8pPr marL="34290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8pPr>
            <a:lvl9pPr marL="38862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9pPr>
          </a:lstStyle>
          <a:p>
            <a:pPr lvl="0" eaLnBrk="1" hangingPunct="1">
              <a:lnSpc>
                <a:spcPct val="90000"/>
              </a:lnSpc>
              <a:buNone/>
            </a:pPr>
            <a:r>
              <a:rPr lang="zh-CN" altLang="en-US" sz="2400">
                <a:solidFill>
                  <a:srgbClr val="000000"/>
                </a:solidFill>
                <a:latin typeface="楷体_GB2312" pitchFamily="49" charset="-122"/>
                <a:ea typeface="楷体_GB2312" pitchFamily="49" charset="-122"/>
              </a:rPr>
              <a:t>交叉感染:</a:t>
            </a:r>
          </a:p>
          <a:p>
            <a:pPr lvl="1" eaLnBrk="1" hangingPunct="1">
              <a:lnSpc>
                <a:spcPct val="90000"/>
              </a:lnSpc>
              <a:buFont typeface="Monotype Sorts" pitchFamily="2" charset="2"/>
              <a:buNone/>
            </a:pPr>
            <a:r>
              <a:rPr lang="en-US" altLang="zh-CN" sz="2000">
                <a:solidFill>
                  <a:srgbClr val="000000"/>
                </a:solidFill>
                <a:latin typeface="楷体_GB2312" pitchFamily="49" charset="-122"/>
                <a:ea typeface="楷体_GB2312" pitchFamily="49" charset="-122"/>
              </a:rPr>
              <a:t>A </a:t>
            </a:r>
            <a:r>
              <a:rPr lang="zh-CN" altLang="en-US" sz="2000">
                <a:solidFill>
                  <a:srgbClr val="000000"/>
                </a:solidFill>
                <a:latin typeface="楷体_GB2312" pitchFamily="49" charset="-122"/>
                <a:ea typeface="楷体_GB2312" pitchFamily="49" charset="-122"/>
              </a:rPr>
              <a:t>患者间交叉感染:</a:t>
            </a:r>
          </a:p>
          <a:p>
            <a:pPr lvl="2" eaLnBrk="1" hangingPunct="1">
              <a:lnSpc>
                <a:spcPct val="90000"/>
              </a:lnSpc>
              <a:buFont typeface="Monotype Sorts" pitchFamily="2" charset="2"/>
              <a:buNone/>
            </a:pPr>
            <a:r>
              <a:rPr lang="zh-CN" altLang="en-US" sz="2000">
                <a:solidFill>
                  <a:srgbClr val="000000"/>
                </a:solidFill>
                <a:latin typeface="楷体_GB2312" pitchFamily="49" charset="-122"/>
                <a:ea typeface="楷体_GB2312" pitchFamily="49" charset="-122"/>
              </a:rPr>
              <a:t>带有传染性疾病得患者                 其她患者</a:t>
            </a:r>
          </a:p>
          <a:p>
            <a:pPr lvl="1" eaLnBrk="1" hangingPunct="1">
              <a:lnSpc>
                <a:spcPct val="90000"/>
              </a:lnSpc>
              <a:buFont typeface="Monotype Sorts" pitchFamily="2" charset="2"/>
              <a:buNone/>
            </a:pPr>
            <a:r>
              <a:rPr lang="en-US" altLang="zh-CN" sz="2000">
                <a:solidFill>
                  <a:srgbClr val="000000"/>
                </a:solidFill>
                <a:latin typeface="楷体_GB2312" pitchFamily="49" charset="-122"/>
                <a:ea typeface="楷体_GB2312" pitchFamily="49" charset="-122"/>
              </a:rPr>
              <a:t>B </a:t>
            </a:r>
            <a:r>
              <a:rPr lang="zh-CN" altLang="en-US" sz="2000">
                <a:solidFill>
                  <a:srgbClr val="000000"/>
                </a:solidFill>
                <a:latin typeface="楷体_GB2312" pitchFamily="49" charset="-122"/>
                <a:ea typeface="楷体_GB2312" pitchFamily="49" charset="-122"/>
              </a:rPr>
              <a:t>医患间交叉感染:  </a:t>
            </a:r>
          </a:p>
          <a:p>
            <a:pPr lvl="0" eaLnBrk="1" hangingPunct="1">
              <a:lnSpc>
                <a:spcPct val="90000"/>
              </a:lnSpc>
              <a:buNone/>
            </a:pPr>
            <a:endParaRPr lang="zh-CN" altLang="en-US" sz="2400">
              <a:solidFill>
                <a:srgbClr val="000000"/>
              </a:solidFill>
              <a:latin typeface="楷体_GB2312" pitchFamily="49" charset="-122"/>
              <a:ea typeface="楷体_GB2312" pitchFamily="49" charset="-122"/>
            </a:endParaRPr>
          </a:p>
          <a:p>
            <a:pPr lvl="0" eaLnBrk="1" hangingPunct="1">
              <a:lnSpc>
                <a:spcPct val="90000"/>
              </a:lnSpc>
              <a:buNone/>
            </a:pPr>
            <a:r>
              <a:rPr lang="zh-CN" altLang="en-US" sz="2400">
                <a:solidFill>
                  <a:srgbClr val="000000"/>
                </a:solidFill>
                <a:latin typeface="楷体_GB2312" pitchFamily="49" charset="-122"/>
                <a:ea typeface="楷体_GB2312" pitchFamily="49" charset="-122"/>
              </a:rPr>
              <a:t>患者</a:t>
            </a:r>
          </a:p>
          <a:p>
            <a:pPr lvl="0" eaLnBrk="1" hangingPunct="1">
              <a:lnSpc>
                <a:spcPct val="90000"/>
              </a:lnSpc>
              <a:buNone/>
            </a:pPr>
            <a:endParaRPr lang="zh-CN" altLang="en-US" sz="2400">
              <a:solidFill>
                <a:srgbClr val="000000"/>
              </a:solidFill>
              <a:latin typeface="楷体_GB2312" pitchFamily="49" charset="-122"/>
              <a:ea typeface="楷体_GB2312" pitchFamily="49" charset="-122"/>
            </a:endParaRPr>
          </a:p>
          <a:p>
            <a:pPr lvl="0" eaLnBrk="1" hangingPunct="1">
              <a:lnSpc>
                <a:spcPct val="90000"/>
              </a:lnSpc>
              <a:buNone/>
            </a:pPr>
            <a:r>
              <a:rPr lang="zh-CN" altLang="en-US" sz="2400">
                <a:solidFill>
                  <a:srgbClr val="000000"/>
                </a:solidFill>
                <a:latin typeface="楷体_GB2312" pitchFamily="49" charset="-122"/>
                <a:ea typeface="楷体_GB2312" pitchFamily="49" charset="-122"/>
              </a:rPr>
              <a:t>  </a:t>
            </a:r>
          </a:p>
          <a:p>
            <a:pPr lvl="0" eaLnBrk="1" hangingPunct="1">
              <a:lnSpc>
                <a:spcPct val="90000"/>
              </a:lnSpc>
              <a:buNone/>
            </a:pPr>
            <a:r>
              <a:rPr lang="zh-CN" altLang="en-US" sz="2400">
                <a:solidFill>
                  <a:srgbClr val="000000"/>
                </a:solidFill>
                <a:latin typeface="楷体_GB2312" pitchFamily="49" charset="-122"/>
                <a:ea typeface="楷体_GB2312" pitchFamily="49" charset="-122"/>
              </a:rPr>
              <a:t>   </a:t>
            </a:r>
            <a:r>
              <a:rPr lang="en-US" altLang="zh-CN" sz="2400">
                <a:solidFill>
                  <a:srgbClr val="000000"/>
                </a:solidFill>
                <a:latin typeface="楷体_GB2312" pitchFamily="49" charset="-122"/>
                <a:ea typeface="楷体_GB2312" pitchFamily="49" charset="-122"/>
              </a:rPr>
              <a:t>C </a:t>
            </a:r>
            <a:r>
              <a:rPr lang="zh-CN" altLang="en-US" sz="2400">
                <a:solidFill>
                  <a:srgbClr val="000000"/>
                </a:solidFill>
                <a:latin typeface="楷体_GB2312" pitchFamily="49" charset="-122"/>
                <a:ea typeface="楷体_GB2312" pitchFamily="49" charset="-122"/>
              </a:rPr>
              <a:t>麻醉内镜中交叉感染</a:t>
            </a:r>
            <a:r>
              <a:rPr lang="en-US" altLang="zh-CN" sz="2400">
                <a:solidFill>
                  <a:srgbClr val="000000"/>
                </a:solidFill>
                <a:latin typeface="楷体_GB2312" pitchFamily="49" charset="-122"/>
                <a:ea typeface="楷体_GB2312" pitchFamily="49" charset="-122"/>
              </a:rPr>
              <a:t>:</a:t>
            </a:r>
          </a:p>
          <a:p>
            <a:pPr lvl="0" eaLnBrk="1" hangingPunct="1">
              <a:lnSpc>
                <a:spcPct val="90000"/>
              </a:lnSpc>
              <a:buNone/>
            </a:pPr>
            <a:r>
              <a:rPr lang="en-US" altLang="zh-CN" sz="2000">
                <a:solidFill>
                  <a:srgbClr val="000000"/>
                </a:solidFill>
                <a:latin typeface="楷体_GB2312" pitchFamily="49" charset="-122"/>
                <a:ea typeface="楷体_GB2312" pitchFamily="49" charset="-122"/>
              </a:rPr>
              <a:t>                 </a:t>
            </a:r>
            <a:r>
              <a:rPr lang="zh-CN" altLang="en-US" sz="2000">
                <a:solidFill>
                  <a:srgbClr val="000000"/>
                </a:solidFill>
                <a:latin typeface="楷体_GB2312" pitchFamily="49" charset="-122"/>
                <a:ea typeface="楷体_GB2312" pitchFamily="49" charset="-122"/>
              </a:rPr>
              <a:t>患者之间共用一套麻醉药物注射器</a:t>
            </a:r>
          </a:p>
          <a:p>
            <a:pPr lvl="0" eaLnBrk="1" hangingPunct="1">
              <a:lnSpc>
                <a:spcPct val="90000"/>
              </a:lnSpc>
              <a:buNone/>
            </a:pPr>
            <a:r>
              <a:rPr lang="zh-CN" altLang="en-US" sz="2400">
                <a:solidFill>
                  <a:srgbClr val="000000"/>
                </a:solidFill>
                <a:latin typeface="楷体_GB2312" pitchFamily="49" charset="-122"/>
                <a:ea typeface="楷体_GB2312" pitchFamily="49" charset="-122"/>
              </a:rPr>
              <a:t>机会性感染:</a:t>
            </a:r>
          </a:p>
          <a:p>
            <a:pPr lvl="1" eaLnBrk="1" hangingPunct="1">
              <a:lnSpc>
                <a:spcPct val="90000"/>
              </a:lnSpc>
              <a:buFont typeface="Monotype Sorts" pitchFamily="2" charset="2"/>
              <a:buNone/>
            </a:pPr>
            <a:r>
              <a:rPr lang="zh-CN" altLang="en-US" sz="2400">
                <a:solidFill>
                  <a:srgbClr val="000000"/>
                </a:solidFill>
                <a:latin typeface="楷体_GB2312" pitchFamily="49" charset="-122"/>
                <a:ea typeface="楷体_GB2312" pitchFamily="49" charset="-122"/>
              </a:rPr>
              <a:t> </a:t>
            </a:r>
            <a:r>
              <a:rPr lang="zh-CN" altLang="en-US" sz="2000">
                <a:solidFill>
                  <a:srgbClr val="000000"/>
                </a:solidFill>
                <a:latin typeface="楷体_GB2312" pitchFamily="49" charset="-122"/>
                <a:ea typeface="楷体_GB2312" pitchFamily="49" charset="-122"/>
              </a:rPr>
              <a:t>多为条件性致病源引起,最常见为内镜检查后细菌移位造成得菌血症</a:t>
            </a:r>
          </a:p>
        </p:txBody>
      </p:sp>
      <p:sp>
        <p:nvSpPr>
          <p:cNvPr id="12292" name="Text Box 5"/>
          <p:cNvSpPr/>
          <p:nvPr/>
        </p:nvSpPr>
        <p:spPr>
          <a:xfrm>
            <a:off x="4932362" y="2060575"/>
            <a:ext cx="1530291" cy="701741"/>
          </a:xfrm>
          <a:prstGeom prst="rect">
            <a:avLst/>
          </a:prstGeom>
          <a:noFill/>
          <a:ln>
            <a:noFill/>
            <a:miter lim="800000"/>
          </a:ln>
        </p:spPr>
        <p:txBody>
          <a:bodyPr>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50000"/>
              </a:spcBef>
            </a:pPr>
            <a:r>
              <a:rPr lang="zh-CN" altLang="en-US" sz="2000">
                <a:solidFill>
                  <a:srgbClr val="000000"/>
                </a:solidFill>
                <a:latin typeface="楷体_GB2312" pitchFamily="49" charset="-122"/>
              </a:rPr>
              <a:t>使用过得内镜</a:t>
            </a:r>
            <a:r>
              <a:rPr lang="en-US" altLang="zh-CN" sz="2000">
                <a:solidFill>
                  <a:srgbClr val="000000"/>
                </a:solidFill>
                <a:latin typeface="楷体_GB2312" pitchFamily="49" charset="-122"/>
              </a:rPr>
              <a:t>/</a:t>
            </a:r>
            <a:r>
              <a:rPr lang="zh-CN" altLang="en-US" sz="2000">
                <a:solidFill>
                  <a:srgbClr val="000000"/>
                </a:solidFill>
                <a:latin typeface="楷体_GB2312" pitchFamily="49" charset="-122"/>
              </a:rPr>
              <a:t>附件</a:t>
            </a:r>
          </a:p>
        </p:txBody>
      </p:sp>
      <p:sp>
        <p:nvSpPr>
          <p:cNvPr id="12293" name="Text Box 6"/>
          <p:cNvSpPr/>
          <p:nvPr/>
        </p:nvSpPr>
        <p:spPr>
          <a:xfrm>
            <a:off x="2771775" y="2997200"/>
            <a:ext cx="3098721" cy="1311951"/>
          </a:xfrm>
          <a:prstGeom prst="rect">
            <a:avLst/>
          </a:prstGeom>
          <a:noFill/>
          <a:ln>
            <a:noFill/>
            <a:miter lim="800000"/>
          </a:ln>
        </p:spPr>
        <p:txBody>
          <a:bodyPr>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50000"/>
              </a:spcBef>
            </a:pPr>
            <a:r>
              <a:rPr lang="zh-CN" altLang="en-US" sz="2000">
                <a:solidFill>
                  <a:srgbClr val="000000"/>
                </a:solidFill>
                <a:latin typeface="Tahoma" panose="020b0604030504040204" pitchFamily="34" charset="0"/>
              </a:rPr>
              <a:t>患者体液</a:t>
            </a:r>
          </a:p>
          <a:p>
            <a:pPr marL="0" lvl="0" indent="0" eaLnBrk="1" hangingPunct="1">
              <a:spcBef>
                <a:spcPct val="50000"/>
              </a:spcBef>
            </a:pPr>
            <a:r>
              <a:rPr lang="zh-CN" altLang="en-US" sz="2000">
                <a:solidFill>
                  <a:srgbClr val="000000"/>
                </a:solidFill>
                <a:latin typeface="Tahoma" panose="020b0604030504040204" pitchFamily="34" charset="0"/>
              </a:rPr>
              <a:t>手工洗消被感染得内镜</a:t>
            </a:r>
          </a:p>
          <a:p>
            <a:pPr marL="0" lvl="0" indent="0" eaLnBrk="1" hangingPunct="1">
              <a:spcBef>
                <a:spcPct val="50000"/>
              </a:spcBef>
            </a:pPr>
            <a:r>
              <a:rPr lang="zh-CN" altLang="en-US" sz="2000">
                <a:solidFill>
                  <a:srgbClr val="000000"/>
                </a:solidFill>
                <a:latin typeface="Tahoma" panose="020b0604030504040204" pitchFamily="34" charset="0"/>
              </a:rPr>
              <a:t>检查过程中得针刺感染</a:t>
            </a:r>
          </a:p>
        </p:txBody>
      </p:sp>
      <p:sp>
        <p:nvSpPr>
          <p:cNvPr id="12294" name="AutoShape 7"/>
          <p:cNvSpPr/>
          <p:nvPr/>
        </p:nvSpPr>
        <p:spPr>
          <a:xfrm>
            <a:off x="1763712" y="3068638"/>
            <a:ext cx="792162" cy="865188"/>
          </a:xfrm>
          <a:prstGeom prst="rightArrow">
            <a:avLst>
              <a:gd name="adj1" fmla="val 50000"/>
              <a:gd name="adj2" fmla="val 25000"/>
            </a:avLst>
          </a:prstGeom>
          <a:solidFill>
            <a:schemeClr val="accent1"/>
          </a:solidFill>
          <a:ln>
            <a:solidFill>
              <a:schemeClr val="tx1"/>
            </a:solidFill>
            <a:miter lim="800000"/>
          </a:ln>
        </p:spPr>
        <p:txBody>
          <a:bodyPr wrap="none" anchor="ctr" anchorCtr="0"/>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endParaRPr lang="zh-CN" altLang="en-US" sz="6000" b="0">
              <a:solidFill>
                <a:srgbClr val="000000"/>
              </a:solidFill>
              <a:ea typeface="宋体" panose="02010600030101010101" pitchFamily="2" charset="-122"/>
            </a:endParaRPr>
          </a:p>
        </p:txBody>
      </p:sp>
      <p:sp>
        <p:nvSpPr>
          <p:cNvPr id="12295" name="AutoShape 8"/>
          <p:cNvSpPr/>
          <p:nvPr/>
        </p:nvSpPr>
        <p:spPr>
          <a:xfrm>
            <a:off x="5795962" y="3141662"/>
            <a:ext cx="433388" cy="1081088"/>
          </a:xfrm>
          <a:prstGeom prst="rightArrow">
            <a:avLst>
              <a:gd name="adj1" fmla="val 50000"/>
              <a:gd name="adj2" fmla="val 25000"/>
            </a:avLst>
          </a:prstGeom>
          <a:solidFill>
            <a:schemeClr val="accent1"/>
          </a:solidFill>
          <a:ln>
            <a:solidFill>
              <a:schemeClr val="tx1"/>
            </a:solidFill>
            <a:miter lim="800000"/>
          </a:ln>
        </p:spPr>
        <p:txBody>
          <a:bodyPr wrap="none" anchor="ctr" anchorCtr="0"/>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endParaRPr lang="zh-CN" altLang="en-US" sz="6000" b="0">
              <a:solidFill>
                <a:srgbClr val="000000"/>
              </a:solidFill>
              <a:ea typeface="宋体" panose="02010600030101010101" pitchFamily="2" charset="-122"/>
            </a:endParaRPr>
          </a:p>
        </p:txBody>
      </p:sp>
      <p:sp>
        <p:nvSpPr>
          <p:cNvPr id="12296" name="Text Box 9"/>
          <p:cNvSpPr/>
          <p:nvPr/>
        </p:nvSpPr>
        <p:spPr>
          <a:xfrm>
            <a:off x="6516688" y="3500438"/>
            <a:ext cx="1655762" cy="457200"/>
          </a:xfrm>
          <a:prstGeom prst="rect">
            <a:avLst/>
          </a:prstGeom>
          <a:noFill/>
          <a:ln>
            <a:noFill/>
            <a:miter lim="800000"/>
          </a:ln>
        </p:spPr>
        <p:txBody>
          <a:bodyPr>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50000"/>
              </a:spcBef>
            </a:pPr>
            <a:r>
              <a:rPr lang="zh-CN" altLang="en-US">
                <a:solidFill>
                  <a:srgbClr val="000000"/>
                </a:solidFill>
                <a:latin typeface="Tahoma" panose="020b0604030504040204" pitchFamily="34" charset="0"/>
              </a:rPr>
              <a:t>医护人员</a:t>
            </a:r>
          </a:p>
        </p:txBody>
      </p:sp>
      <p:sp>
        <p:nvSpPr>
          <p:cNvPr id="12297" name="AutoShape 10"/>
          <p:cNvSpPr/>
          <p:nvPr/>
        </p:nvSpPr>
        <p:spPr>
          <a:xfrm>
            <a:off x="4500562" y="1844675"/>
            <a:ext cx="433388" cy="1079500"/>
          </a:xfrm>
          <a:prstGeom prst="rightArrow">
            <a:avLst>
              <a:gd name="adj1" fmla="val 50000"/>
              <a:gd name="adj2" fmla="val 25000"/>
            </a:avLst>
          </a:prstGeom>
          <a:solidFill>
            <a:schemeClr val="accent1"/>
          </a:solidFill>
          <a:ln>
            <a:solidFill>
              <a:schemeClr val="tx1"/>
            </a:solidFill>
            <a:miter lim="800000"/>
          </a:ln>
        </p:spPr>
        <p:txBody>
          <a:bodyPr wrap="none" anchor="ctr" anchorCtr="0"/>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endParaRPr lang="zh-CN" altLang="en-US" sz="6000" b="0">
              <a:solidFill>
                <a:srgbClr val="000000"/>
              </a:solidFill>
              <a:ea typeface="宋体" panose="02010600030101010101" pitchFamily="2"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314" name="Rectangle 2"/>
          <p:cNvSpPr/>
          <p:nvPr/>
        </p:nvSpPr>
        <p:spPr>
          <a:xfrm>
            <a:off x="2362200" y="6491288"/>
            <a:ext cx="184150" cy="366712"/>
          </a:xfrm>
          <a:prstGeom prst="rect">
            <a:avLst/>
          </a:prstGeom>
          <a:noFill/>
          <a:ln>
            <a:noFill/>
            <a:miter lim="800000"/>
          </a:ln>
        </p:spPr>
        <p:txBody>
          <a:bodyPr wrap="none">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a:endParaRPr lang="zh-CN" altLang="en-US" sz="1800">
              <a:solidFill>
                <a:srgbClr val="FFFFFF"/>
              </a:solidFill>
              <a:ea typeface="宋体" panose="02010600030101010101" pitchFamily="2" charset="-122"/>
            </a:endParaRPr>
          </a:p>
        </p:txBody>
      </p:sp>
      <p:sp>
        <p:nvSpPr>
          <p:cNvPr id="13315" name="Rectangle 3"/>
          <p:cNvSpPr/>
          <p:nvPr/>
        </p:nvSpPr>
        <p:spPr>
          <a:xfrm>
            <a:off x="685800" y="381000"/>
            <a:ext cx="7772400" cy="1143000"/>
          </a:xfrm>
          <a:prstGeom prst="rect">
            <a:avLst/>
          </a:prstGeom>
          <a:noFill/>
          <a:ln>
            <a:noFill/>
            <a:miter lim="800000"/>
          </a:ln>
        </p:spPr>
        <p:txBody>
          <a:bodyPr anchor="ctr" anchorCtr="0"/>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r>
              <a:rPr lang="zh-CN" altLang="en-US" sz="4000">
                <a:solidFill>
                  <a:srgbClr val="000000"/>
                </a:solidFill>
              </a:rPr>
              <a:t>         内镜清洗消毒得相关规范</a:t>
            </a:r>
          </a:p>
        </p:txBody>
      </p:sp>
      <p:sp>
        <p:nvSpPr>
          <p:cNvPr id="13316" name="Rectangle 4"/>
          <p:cNvSpPr/>
          <p:nvPr/>
        </p:nvSpPr>
        <p:spPr>
          <a:xfrm>
            <a:off x="395288" y="1557338"/>
            <a:ext cx="8382000" cy="4868862"/>
          </a:xfrm>
          <a:prstGeom prst="rect">
            <a:avLst/>
          </a:prstGeom>
          <a:noFill/>
          <a:ln>
            <a:noFill/>
            <a:miter lim="800000"/>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lnSpc>
                <a:spcPct val="110000"/>
              </a:lnSpc>
            </a:pPr>
            <a:r>
              <a:rPr lang="zh-CN" altLang="en-US" sz="2800">
                <a:solidFill>
                  <a:srgbClr val="000000"/>
                </a:solidFill>
                <a:latin typeface="楷体_GB2312" pitchFamily="49" charset="-122"/>
              </a:rPr>
              <a:t>欧美:</a:t>
            </a:r>
          </a:p>
          <a:p>
            <a:pPr marL="0" lvl="0" indent="0" eaLnBrk="1" hangingPunct="1">
              <a:lnSpc>
                <a:spcPct val="110000"/>
              </a:lnSpc>
            </a:pPr>
            <a:r>
              <a:rPr lang="zh-CN" altLang="en-US">
                <a:solidFill>
                  <a:srgbClr val="000000"/>
                </a:solidFill>
                <a:latin typeface="新宋体" panose="02010609030101010101" charset="-122"/>
                <a:ea typeface="新宋体" panose="02010609030101010101" charset="-122"/>
              </a:rPr>
              <a:t>   </a:t>
            </a:r>
            <a:r>
              <a:rPr lang="en-US" altLang="zh-CN">
                <a:solidFill>
                  <a:srgbClr val="000000"/>
                </a:solidFill>
                <a:latin typeface="楷体_GB2312" pitchFamily="49" charset="-122"/>
              </a:rPr>
              <a:t>1979</a:t>
            </a:r>
            <a:r>
              <a:rPr lang="zh-CN" altLang="en-US">
                <a:solidFill>
                  <a:srgbClr val="000000"/>
                </a:solidFill>
                <a:latin typeface="楷体_GB2312" pitchFamily="49" charset="-122"/>
              </a:rPr>
              <a:t>年</a:t>
            </a:r>
            <a:r>
              <a:rPr lang="en-US" altLang="zh-CN">
                <a:solidFill>
                  <a:srgbClr val="000000"/>
                </a:solidFill>
                <a:latin typeface="楷体_GB2312" pitchFamily="49" charset="-122"/>
              </a:rPr>
              <a:t>: </a:t>
            </a:r>
            <a:r>
              <a:rPr lang="zh-CN" altLang="en-US">
                <a:solidFill>
                  <a:srgbClr val="000000"/>
                </a:solidFill>
                <a:latin typeface="楷体_GB2312" pitchFamily="49" charset="-122"/>
              </a:rPr>
              <a:t>英国消化病学会最先颁布</a:t>
            </a:r>
            <a:r>
              <a:rPr lang="en-US" altLang="zh-CN">
                <a:solidFill>
                  <a:srgbClr val="000000"/>
                </a:solidFill>
                <a:latin typeface="楷体_GB2312" pitchFamily="49" charset="-122"/>
              </a:rPr>
              <a:t>《</a:t>
            </a:r>
            <a:r>
              <a:rPr lang="zh-CN" altLang="en-US">
                <a:solidFill>
                  <a:srgbClr val="000000"/>
                </a:solidFill>
                <a:latin typeface="楷体_GB2312" pitchFamily="49" charset="-122"/>
              </a:rPr>
              <a:t>内镜消毒规范</a:t>
            </a:r>
            <a:r>
              <a:rPr lang="en-US" altLang="zh-CN">
                <a:solidFill>
                  <a:srgbClr val="000000"/>
                </a:solidFill>
                <a:latin typeface="楷体_GB2312" pitchFamily="49" charset="-122"/>
              </a:rPr>
              <a:t>》</a:t>
            </a:r>
          </a:p>
          <a:p>
            <a:pPr marL="0" lvl="0" indent="0" eaLnBrk="1" hangingPunct="1">
              <a:lnSpc>
                <a:spcPct val="110000"/>
              </a:lnSpc>
            </a:pPr>
            <a:r>
              <a:rPr lang="en-US" altLang="zh-CN">
                <a:solidFill>
                  <a:srgbClr val="000000"/>
                </a:solidFill>
                <a:latin typeface="楷体_GB2312" pitchFamily="49" charset="-122"/>
              </a:rPr>
              <a:t>   1988</a:t>
            </a:r>
            <a:r>
              <a:rPr lang="zh-CN" altLang="en-US">
                <a:solidFill>
                  <a:srgbClr val="000000"/>
                </a:solidFill>
                <a:latin typeface="楷体_GB2312" pitchFamily="49" charset="-122"/>
              </a:rPr>
              <a:t>年</a:t>
            </a:r>
            <a:r>
              <a:rPr lang="en-US" altLang="zh-CN">
                <a:solidFill>
                  <a:srgbClr val="000000"/>
                </a:solidFill>
                <a:latin typeface="楷体_GB2312" pitchFamily="49" charset="-122"/>
              </a:rPr>
              <a:t>: </a:t>
            </a:r>
            <a:r>
              <a:rPr lang="zh-CN" altLang="en-US">
                <a:solidFill>
                  <a:srgbClr val="000000"/>
                </a:solidFill>
                <a:latin typeface="楷体_GB2312" pitchFamily="49" charset="-122"/>
              </a:rPr>
              <a:t>美国</a:t>
            </a:r>
            <a:r>
              <a:rPr lang="en-US" altLang="zh-CN">
                <a:solidFill>
                  <a:srgbClr val="000000"/>
                </a:solidFill>
                <a:latin typeface="楷体_GB2312" pitchFamily="49" charset="-122"/>
              </a:rPr>
              <a:t>SGNA</a:t>
            </a:r>
            <a:r>
              <a:rPr lang="zh-CN" altLang="en-US">
                <a:solidFill>
                  <a:srgbClr val="000000"/>
                </a:solidFill>
                <a:latin typeface="楷体_GB2312" pitchFamily="49" charset="-122"/>
              </a:rPr>
              <a:t>学会首次颁布</a:t>
            </a:r>
            <a:r>
              <a:rPr lang="en-US" altLang="zh-CN">
                <a:solidFill>
                  <a:srgbClr val="000000"/>
                </a:solidFill>
                <a:latin typeface="楷体_GB2312" pitchFamily="49" charset="-122"/>
              </a:rPr>
              <a:t>《</a:t>
            </a:r>
            <a:r>
              <a:rPr lang="zh-CN" altLang="en-US">
                <a:solidFill>
                  <a:srgbClr val="000000"/>
                </a:solidFill>
                <a:latin typeface="楷体_GB2312" pitchFamily="49" charset="-122"/>
              </a:rPr>
              <a:t>内镜消毒规范</a:t>
            </a:r>
            <a:r>
              <a:rPr lang="en-US" altLang="zh-CN">
                <a:solidFill>
                  <a:srgbClr val="000000"/>
                </a:solidFill>
                <a:latin typeface="楷体_GB2312" pitchFamily="49" charset="-122"/>
              </a:rPr>
              <a:t>》</a:t>
            </a:r>
          </a:p>
          <a:p>
            <a:pPr marL="0" lvl="0" indent="0" eaLnBrk="1" hangingPunct="1">
              <a:lnSpc>
                <a:spcPct val="110000"/>
              </a:lnSpc>
            </a:pPr>
            <a:r>
              <a:rPr lang="en-US" altLang="zh-CN">
                <a:solidFill>
                  <a:srgbClr val="000000"/>
                </a:solidFill>
                <a:latin typeface="楷体_GB2312" pitchFamily="49" charset="-122"/>
              </a:rPr>
              <a:t>   1994</a:t>
            </a:r>
            <a:r>
              <a:rPr lang="zh-CN" altLang="en-US">
                <a:solidFill>
                  <a:srgbClr val="000000"/>
                </a:solidFill>
                <a:latin typeface="楷体_GB2312" pitchFamily="49" charset="-122"/>
              </a:rPr>
              <a:t>年</a:t>
            </a:r>
            <a:r>
              <a:rPr lang="en-US" altLang="zh-CN">
                <a:solidFill>
                  <a:srgbClr val="000000"/>
                </a:solidFill>
                <a:latin typeface="楷体_GB2312" pitchFamily="49" charset="-122"/>
              </a:rPr>
              <a:t>: </a:t>
            </a:r>
            <a:r>
              <a:rPr lang="zh-CN" altLang="en-US">
                <a:solidFill>
                  <a:srgbClr val="000000"/>
                </a:solidFill>
                <a:latin typeface="楷体_GB2312" pitchFamily="49" charset="-122"/>
              </a:rPr>
              <a:t>美国</a:t>
            </a:r>
            <a:r>
              <a:rPr lang="en-US" altLang="zh-CN">
                <a:solidFill>
                  <a:srgbClr val="000000"/>
                </a:solidFill>
                <a:latin typeface="楷体_GB2312" pitchFamily="49" charset="-122"/>
              </a:rPr>
              <a:t>FDA</a:t>
            </a:r>
            <a:r>
              <a:rPr lang="zh-CN" altLang="en-US">
                <a:solidFill>
                  <a:srgbClr val="000000"/>
                </a:solidFill>
                <a:latin typeface="楷体_GB2312" pitchFamily="49" charset="-122"/>
              </a:rPr>
              <a:t>制定</a:t>
            </a:r>
            <a:r>
              <a:rPr lang="en-US" altLang="zh-CN">
                <a:solidFill>
                  <a:srgbClr val="000000"/>
                </a:solidFill>
                <a:latin typeface="楷体_GB2312" pitchFamily="49" charset="-122"/>
              </a:rPr>
              <a:t>《</a:t>
            </a:r>
            <a:r>
              <a:rPr lang="zh-CN" altLang="en-US">
                <a:solidFill>
                  <a:srgbClr val="000000"/>
                </a:solidFill>
                <a:latin typeface="楷体_GB2312" pitchFamily="49" charset="-122"/>
              </a:rPr>
              <a:t>内镜消毒规范</a:t>
            </a:r>
            <a:r>
              <a:rPr lang="en-US" altLang="zh-CN">
                <a:solidFill>
                  <a:srgbClr val="000000"/>
                </a:solidFill>
                <a:latin typeface="楷体_GB2312" pitchFamily="49" charset="-122"/>
              </a:rPr>
              <a:t>》</a:t>
            </a:r>
          </a:p>
          <a:p>
            <a:pPr marL="0" lvl="0" indent="0" eaLnBrk="1" hangingPunct="1">
              <a:lnSpc>
                <a:spcPct val="110000"/>
              </a:lnSpc>
            </a:pPr>
            <a:r>
              <a:rPr lang="en-US" altLang="zh-CN">
                <a:solidFill>
                  <a:srgbClr val="000000"/>
                </a:solidFill>
                <a:latin typeface="楷体_GB2312" pitchFamily="49" charset="-122"/>
              </a:rPr>
              <a:t>   2004</a:t>
            </a:r>
            <a:r>
              <a:rPr lang="zh-CN" altLang="en-US">
                <a:solidFill>
                  <a:srgbClr val="000000"/>
                </a:solidFill>
                <a:latin typeface="楷体_GB2312" pitchFamily="49" charset="-122"/>
              </a:rPr>
              <a:t>年</a:t>
            </a:r>
            <a:r>
              <a:rPr lang="en-US" altLang="zh-CN">
                <a:solidFill>
                  <a:srgbClr val="000000"/>
                </a:solidFill>
                <a:latin typeface="楷体_GB2312" pitchFamily="49" charset="-122"/>
              </a:rPr>
              <a:t>: </a:t>
            </a:r>
            <a:r>
              <a:rPr lang="zh-CN" altLang="en-US">
                <a:solidFill>
                  <a:srgbClr val="000000"/>
                </a:solidFill>
                <a:latin typeface="楷体_GB2312" pitchFamily="49" charset="-122"/>
              </a:rPr>
              <a:t>中国卫生部颁布</a:t>
            </a:r>
            <a:r>
              <a:rPr lang="en-US" altLang="zh-CN">
                <a:solidFill>
                  <a:srgbClr val="000000"/>
                </a:solidFill>
                <a:latin typeface="楷体_GB2312" pitchFamily="49" charset="-122"/>
              </a:rPr>
              <a:t>《</a:t>
            </a:r>
            <a:r>
              <a:rPr lang="zh-CN" altLang="en-US">
                <a:solidFill>
                  <a:srgbClr val="000000"/>
                </a:solidFill>
                <a:latin typeface="楷体_GB2312" pitchFamily="49" charset="-122"/>
              </a:rPr>
              <a:t>内镜清洗消毒技术规范</a:t>
            </a:r>
            <a:r>
              <a:rPr lang="en-US" altLang="zh-CN">
                <a:solidFill>
                  <a:srgbClr val="000000"/>
                </a:solidFill>
                <a:latin typeface="楷体_GB2312" pitchFamily="49" charset="-122"/>
              </a:rPr>
              <a:t>》</a:t>
            </a:r>
          </a:p>
          <a:p>
            <a:pPr marL="0" lvl="0" indent="0" eaLnBrk="1" hangingPunct="1">
              <a:lnSpc>
                <a:spcPct val="110000"/>
              </a:lnSpc>
            </a:pPr>
            <a:r>
              <a:rPr lang="en-US" altLang="zh-CN">
                <a:solidFill>
                  <a:srgbClr val="000000"/>
                </a:solidFill>
                <a:latin typeface="楷体_GB2312" pitchFamily="49" charset="-122"/>
              </a:rPr>
              <a:t>   2005</a:t>
            </a:r>
            <a:r>
              <a:rPr lang="zh-CN" altLang="en-US">
                <a:solidFill>
                  <a:srgbClr val="000000"/>
                </a:solidFill>
                <a:latin typeface="楷体_GB2312" pitchFamily="49" charset="-122"/>
              </a:rPr>
              <a:t>年</a:t>
            </a:r>
            <a:r>
              <a:rPr lang="en-US" altLang="zh-CN">
                <a:solidFill>
                  <a:srgbClr val="000000"/>
                </a:solidFill>
                <a:latin typeface="楷体_GB2312" pitchFamily="49" charset="-122"/>
              </a:rPr>
              <a:t>: </a:t>
            </a:r>
            <a:r>
              <a:rPr lang="zh-CN" altLang="en-US">
                <a:solidFill>
                  <a:srgbClr val="000000"/>
                </a:solidFill>
                <a:latin typeface="楷体_GB2312" pitchFamily="49" charset="-122"/>
              </a:rPr>
              <a:t>世界胃肠病组织</a:t>
            </a:r>
            <a:r>
              <a:rPr lang="en-US" altLang="zh-CN">
                <a:solidFill>
                  <a:srgbClr val="000000"/>
                </a:solidFill>
                <a:latin typeface="楷体_GB2312" pitchFamily="49" charset="-122"/>
              </a:rPr>
              <a:t>《</a:t>
            </a:r>
            <a:r>
              <a:rPr lang="zh-CN" altLang="en-US">
                <a:solidFill>
                  <a:srgbClr val="000000"/>
                </a:solidFill>
                <a:latin typeface="楷体_GB2312" pitchFamily="49" charset="-122"/>
              </a:rPr>
              <a:t>内镜消毒操作指南</a:t>
            </a:r>
            <a:r>
              <a:rPr lang="en-US" altLang="zh-CN">
                <a:solidFill>
                  <a:srgbClr val="000000"/>
                </a:solidFill>
                <a:latin typeface="楷体_GB2312" pitchFamily="49" charset="-122"/>
              </a:rPr>
              <a:t>》</a:t>
            </a:r>
          </a:p>
          <a:p>
            <a:pPr marL="0" lvl="0" indent="0" eaLnBrk="1" hangingPunct="1">
              <a:lnSpc>
                <a:spcPct val="110000"/>
              </a:lnSpc>
            </a:pPr>
            <a:r>
              <a:rPr lang="en-US" altLang="zh-CN">
                <a:solidFill>
                  <a:srgbClr val="000000"/>
                </a:solidFill>
                <a:latin typeface="楷体_GB2312" pitchFamily="49" charset="-122"/>
              </a:rPr>
              <a:t>   2007</a:t>
            </a:r>
            <a:r>
              <a:rPr lang="zh-CN" altLang="en-US">
                <a:solidFill>
                  <a:srgbClr val="000000"/>
                </a:solidFill>
                <a:latin typeface="楷体_GB2312" pitchFamily="49" charset="-122"/>
              </a:rPr>
              <a:t>年:美国</a:t>
            </a:r>
            <a:r>
              <a:rPr lang="en-US" altLang="zh-CN">
                <a:solidFill>
                  <a:srgbClr val="000000"/>
                </a:solidFill>
                <a:latin typeface="楷体_GB2312" pitchFamily="49" charset="-122"/>
              </a:rPr>
              <a:t>SGNA</a:t>
            </a:r>
            <a:r>
              <a:rPr lang="zh-CN" altLang="en-US">
                <a:solidFill>
                  <a:srgbClr val="000000"/>
                </a:solidFill>
                <a:latin typeface="楷体_GB2312" pitchFamily="49" charset="-122"/>
              </a:rPr>
              <a:t>学会最新颁布修订</a:t>
            </a:r>
            <a:r>
              <a:rPr lang="en-US" altLang="zh-CN">
                <a:solidFill>
                  <a:srgbClr val="000000"/>
                </a:solidFill>
                <a:latin typeface="楷体_GB2312" pitchFamily="49" charset="-122"/>
              </a:rPr>
              <a:t>《</a:t>
            </a:r>
            <a:r>
              <a:rPr lang="zh-CN" altLang="en-US">
                <a:solidFill>
                  <a:srgbClr val="000000"/>
                </a:solidFill>
                <a:latin typeface="楷体_GB2312" pitchFamily="49" charset="-122"/>
              </a:rPr>
              <a:t>内镜消毒规范</a:t>
            </a:r>
            <a:r>
              <a:rPr lang="en-US" altLang="zh-CN">
                <a:solidFill>
                  <a:srgbClr val="000000"/>
                </a:solidFill>
                <a:latin typeface="楷体_GB2312" pitchFamily="49" charset="-122"/>
              </a:rPr>
              <a:t>》</a:t>
            </a:r>
          </a:p>
          <a:p>
            <a:pPr marL="0" lvl="0" indent="0" eaLnBrk="1" hangingPunct="1">
              <a:lnSpc>
                <a:spcPct val="110000"/>
              </a:lnSpc>
            </a:pPr>
            <a:r>
              <a:rPr lang="en-US" altLang="zh-CN">
                <a:solidFill>
                  <a:srgbClr val="000000"/>
                </a:solidFill>
                <a:latin typeface="楷体_GB2312" pitchFamily="49" charset="-122"/>
              </a:rPr>
              <a:t>   2008</a:t>
            </a:r>
            <a:r>
              <a:rPr lang="zh-CN" altLang="en-US">
                <a:solidFill>
                  <a:srgbClr val="000000"/>
                </a:solidFill>
                <a:latin typeface="楷体_GB2312" pitchFamily="49" charset="-122"/>
              </a:rPr>
              <a:t>年:欧洲消化病协会</a:t>
            </a:r>
            <a:r>
              <a:rPr lang="en-US" altLang="zh-CN">
                <a:solidFill>
                  <a:srgbClr val="000000"/>
                </a:solidFill>
                <a:latin typeface="楷体_GB2312" pitchFamily="49" charset="-122"/>
              </a:rPr>
              <a:t>《</a:t>
            </a:r>
            <a:r>
              <a:rPr lang="zh-CN" altLang="en-US">
                <a:solidFill>
                  <a:srgbClr val="000000"/>
                </a:solidFill>
                <a:latin typeface="楷体_GB2312" pitchFamily="49" charset="-122"/>
              </a:rPr>
              <a:t>消化道内窥镜检查中得清洗       </a:t>
            </a:r>
          </a:p>
          <a:p>
            <a:pPr marL="0" lvl="0" indent="0" eaLnBrk="1" hangingPunct="1">
              <a:lnSpc>
                <a:spcPct val="110000"/>
              </a:lnSpc>
            </a:pPr>
            <a:r>
              <a:rPr lang="zh-CN" altLang="en-US">
                <a:solidFill>
                  <a:srgbClr val="000000"/>
                </a:solidFill>
                <a:latin typeface="楷体_GB2312" pitchFamily="49" charset="-122"/>
              </a:rPr>
              <a:t>        和消毒指南</a:t>
            </a:r>
            <a:r>
              <a:rPr lang="en-US" altLang="zh-CN">
                <a:solidFill>
                  <a:srgbClr val="000000"/>
                </a:solidFill>
                <a:latin typeface="楷体_GB2312" pitchFamily="49" charset="-122"/>
              </a:rPr>
              <a:t>》</a:t>
            </a:r>
          </a:p>
          <a:p>
            <a:pPr marL="0" lvl="0" indent="0" eaLnBrk="1" hangingPunct="1">
              <a:lnSpc>
                <a:spcPct val="110000"/>
              </a:lnSpc>
            </a:pPr>
            <a:r>
              <a:rPr lang="en-US" altLang="zh-CN">
                <a:solidFill>
                  <a:srgbClr val="000000"/>
                </a:solidFill>
                <a:latin typeface="楷体_GB2312" pitchFamily="49" charset="-122"/>
              </a:rPr>
              <a:t>   2011</a:t>
            </a:r>
            <a:r>
              <a:rPr lang="zh-CN" altLang="en-US">
                <a:solidFill>
                  <a:srgbClr val="000000"/>
                </a:solidFill>
                <a:latin typeface="楷体_GB2312" pitchFamily="49" charset="-122"/>
              </a:rPr>
              <a:t>年:中国卫生部新得规范正在重新修订起草、、、</a:t>
            </a:r>
          </a:p>
          <a:p>
            <a:pPr marL="0" lvl="0" indent="0" eaLnBrk="1" hangingPunct="1">
              <a:lnSpc>
                <a:spcPct val="110000"/>
              </a:lnSpc>
            </a:pPr>
            <a:r>
              <a:rPr lang="zh-CN" altLang="en-US">
                <a:solidFill>
                  <a:srgbClr val="000000"/>
                </a:solidFill>
                <a:latin typeface="楷体_GB2312" pitchFamily="49" charset="-122"/>
              </a:rPr>
              <a:t>        </a:t>
            </a:r>
          </a:p>
          <a:p>
            <a:pPr marL="0" lvl="0" indent="0" eaLnBrk="1" hangingPunct="1">
              <a:lnSpc>
                <a:spcPct val="110000"/>
              </a:lnSpc>
            </a:pPr>
            <a:endParaRPr lang="zh-CN" altLang="en-US">
              <a:solidFill>
                <a:srgbClr val="000000"/>
              </a:solidFill>
              <a:latin typeface="楷体_GB2312" pitchFamily="49" charset="-122"/>
            </a:endParaRPr>
          </a:p>
          <a:p>
            <a:pPr marL="0" lvl="0" indent="0" eaLnBrk="1" hangingPunct="1">
              <a:lnSpc>
                <a:spcPct val="110000"/>
              </a:lnSpc>
            </a:pPr>
            <a:endParaRPr lang="zh-CN" altLang="en-US" sz="2800">
              <a:solidFill>
                <a:srgbClr val="000000"/>
              </a:solidFill>
              <a:ea typeface="宋体" panose="02010600030101010101" pitchFamily="2" charset="-122"/>
            </a:endParaRPr>
          </a:p>
          <a:p>
            <a:pPr marL="0" lvl="0" indent="0" eaLnBrk="1" hangingPunct="1">
              <a:lnSpc>
                <a:spcPct val="110000"/>
              </a:lnSpc>
            </a:pPr>
            <a:endParaRPr lang="zh-CN" altLang="en-US" sz="2800">
              <a:solidFill>
                <a:srgbClr val="000000"/>
              </a:solidFill>
              <a:ea typeface="宋体" panose="02010600030101010101" pitchFamily="2"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4338" name="Rectangle 2"/>
          <p:cNvSpPr>
            <a:spLocks noGrp="1" noChangeArrowheads="1"/>
          </p:cNvSpPr>
          <p:nvPr>
            <p:ph type="title" idx="4294967295"/>
          </p:nvPr>
        </p:nvSpPr>
        <p:spPr>
          <a:xfrm>
            <a:off x="1262062" y="673100"/>
            <a:ext cx="6927850" cy="952500"/>
          </a:xfrm>
        </p:spPr>
        <p:txBody>
          <a:bodyPr vert="horz" wrap="square" lIns="91440" tIns="45720" rIns="91440" bIns="45720" numCol="1" anchor="ctr" anchorCtr="1"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a:solidFill>
                  <a:srgbClr val="000000"/>
                </a:solidFill>
                <a:effectLst>
                  <a:outerShdw blurRad="38100" dist="38100" dir="2700000" algn="tl">
                    <a:schemeClr val="bg2"/>
                  </a:outerShdw>
                </a:effectLst>
                <a:latin typeface="楷体_GB2312" pitchFamily="49" charset="-122"/>
                <a:ea typeface="楷体_GB2312" pitchFamily="49" charset="-122"/>
              </a:rPr>
              <a:t>内镜清洗消毒得基本要求</a:t>
            </a:r>
            <a:r>
              <a:rPr lang="en-US" altLang="zh-CN">
                <a:solidFill>
                  <a:srgbClr val="000000"/>
                </a:solidFill>
                <a:effectLst>
                  <a:outerShdw blurRad="38100" dist="38100" dir="2700000" algn="tl">
                    <a:schemeClr val="bg2"/>
                  </a:outerShdw>
                </a:effectLst>
                <a:latin typeface="楷体_GB2312" pitchFamily="49" charset="-122"/>
                <a:ea typeface="楷体_GB2312" pitchFamily="49" charset="-122"/>
              </a:rPr>
              <a:t>(FDA)</a:t>
            </a:r>
          </a:p>
        </p:txBody>
      </p:sp>
      <p:graphicFrame>
        <p:nvGraphicFramePr>
          <p:cNvPr id="14339" name="Group 3"/>
          <p:cNvGraphicFramePr>
            <a:graphicFrameLocks noGrp="1"/>
          </p:cNvGraphicFramePr>
          <p:nvPr/>
        </p:nvGraphicFramePr>
        <p:xfrm>
          <a:off x="250825" y="1989138"/>
          <a:ext cx="8664575" cy="4418012"/>
        </p:xfrm>
        <a:graphic>
          <a:graphicData uri="http://schemas.openxmlformats.org/drawingml/2006/table">
            <a:tbl>
              <a:tblPr/>
              <a:tblGrid>
                <a:gridCol w="8664575"/>
              </a:tblGrid>
              <a:tr h="592138">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FF00"/>
                        </a:buClr>
                      </a:pPr>
                      <a:r>
                        <a:rPr lang="zh-CN" altLang="en-US" sz="2800">
                          <a:solidFill>
                            <a:srgbClr val="000000"/>
                          </a:solidFill>
                          <a:latin typeface="楷体_GB2312" pitchFamily="49" charset="-122"/>
                        </a:rPr>
                        <a:t>    在消毒剂处理前对内镜及其所有孔道进行刷洗</a:t>
                      </a:r>
                    </a:p>
                  </a:txBody>
                  <a:tcPr anchor="ctr" anchorCtr="1">
                    <a:lnL>
                      <a:noFill/>
                    </a:lnL>
                    <a:lnR>
                      <a:noFill/>
                    </a:lnR>
                    <a:lnT>
                      <a:noFill/>
                    </a:lnT>
                    <a:lnB>
                      <a:noFill/>
                    </a:lnB>
                    <a:noFill/>
                  </a:tcPr>
                </a:tc>
              </a:tr>
              <a:tr h="544512">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FF00"/>
                        </a:buClr>
                      </a:pPr>
                      <a:r>
                        <a:rPr lang="zh-CN" altLang="en-US" sz="2800">
                          <a:solidFill>
                            <a:srgbClr val="0000FF"/>
                          </a:solidFill>
                          <a:latin typeface="楷体_GB2312" pitchFamily="49" charset="-122"/>
                        </a:rPr>
                        <a:t>将内镜及所有孔道全部浸入</a:t>
                      </a:r>
                      <a:r>
                        <a:rPr lang="zh-CN" altLang="en-US" sz="2800">
                          <a:solidFill>
                            <a:srgbClr val="FF0000"/>
                          </a:solidFill>
                          <a:latin typeface="楷体_GB2312" pitchFamily="49" charset="-122"/>
                        </a:rPr>
                        <a:t>高水平得消毒剂</a:t>
                      </a:r>
                      <a:r>
                        <a:rPr lang="zh-CN" altLang="en-US" sz="2800">
                          <a:solidFill>
                            <a:srgbClr val="0000FF"/>
                          </a:solidFill>
                          <a:latin typeface="楷体_GB2312" pitchFamily="49" charset="-122"/>
                        </a:rPr>
                        <a:t>中消毒</a:t>
                      </a:r>
                    </a:p>
                  </a:txBody>
                  <a:tcPr anchor="ctr" anchorCtr="1">
                    <a:lnL>
                      <a:noFill/>
                    </a:lnL>
                    <a:lnR>
                      <a:noFill/>
                    </a:lnR>
                    <a:lnT>
                      <a:noFill/>
                    </a:lnT>
                    <a:lnB>
                      <a:noFill/>
                    </a:lnB>
                    <a:noFill/>
                  </a:tcPr>
                </a:tc>
              </a:tr>
              <a:tr h="608012">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FF00"/>
                        </a:buClr>
                      </a:pPr>
                      <a:r>
                        <a:rPr lang="zh-CN" altLang="en-US" sz="2800">
                          <a:solidFill>
                            <a:srgbClr val="FF0000"/>
                          </a:solidFill>
                          <a:latin typeface="楷体_GB2312" pitchFamily="49" charset="-122"/>
                        </a:rPr>
                        <a:t>常规检测</a:t>
                      </a:r>
                      <a:r>
                        <a:rPr lang="zh-CN" altLang="en-US" sz="2800">
                          <a:solidFill>
                            <a:srgbClr val="0000FF"/>
                          </a:solidFill>
                          <a:latin typeface="楷体_GB2312" pitchFamily="49" charset="-122"/>
                        </a:rPr>
                        <a:t>消毒剂浓度以保证效果</a:t>
                      </a:r>
                    </a:p>
                  </a:txBody>
                  <a:tcPr anchor="ctr" anchorCtr="1">
                    <a:lnL>
                      <a:noFill/>
                    </a:lnL>
                    <a:lnR>
                      <a:noFill/>
                    </a:lnR>
                    <a:lnT>
                      <a:noFill/>
                    </a:lnT>
                    <a:lnB>
                      <a:noFill/>
                    </a:lnB>
                    <a:noFill/>
                  </a:tcPr>
                </a:tc>
              </a:tr>
              <a:tr h="635000">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FF00"/>
                        </a:buClr>
                      </a:pPr>
                      <a:r>
                        <a:rPr lang="zh-CN" altLang="en-US" sz="2800">
                          <a:solidFill>
                            <a:srgbClr val="0000FF"/>
                          </a:solidFill>
                          <a:latin typeface="楷体_GB2312" pitchFamily="49" charset="-122"/>
                        </a:rPr>
                        <a:t>重视对十二指肠镜</a:t>
                      </a:r>
                      <a:r>
                        <a:rPr lang="zh-CN" altLang="en-US" sz="2800">
                          <a:solidFill>
                            <a:srgbClr val="FF0000"/>
                          </a:solidFill>
                          <a:latin typeface="楷体_GB2312" pitchFamily="49" charset="-122"/>
                        </a:rPr>
                        <a:t>抬钳器孔道</a:t>
                      </a:r>
                      <a:r>
                        <a:rPr lang="zh-CN" altLang="en-US" sz="2800">
                          <a:solidFill>
                            <a:srgbClr val="0000FF"/>
                          </a:solidFill>
                          <a:latin typeface="楷体_GB2312" pitchFamily="49" charset="-122"/>
                        </a:rPr>
                        <a:t>得消毒</a:t>
                      </a:r>
                    </a:p>
                  </a:txBody>
                  <a:tcPr anchor="ctr" anchorCtr="1">
                    <a:lnL>
                      <a:noFill/>
                    </a:lnL>
                    <a:lnR>
                      <a:noFill/>
                    </a:lnR>
                    <a:lnT>
                      <a:noFill/>
                    </a:lnT>
                    <a:lnB>
                      <a:noFill/>
                    </a:lnB>
                    <a:noFill/>
                  </a:tcPr>
                </a:tc>
              </a:tr>
              <a:tr h="698500">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FF00"/>
                        </a:buClr>
                      </a:pPr>
                      <a:r>
                        <a:rPr lang="zh-CN" altLang="en-US" sz="2800">
                          <a:solidFill>
                            <a:srgbClr val="0000FF"/>
                          </a:solidFill>
                          <a:latin typeface="楷体_GB2312" pitchFamily="49" charset="-122"/>
                        </a:rPr>
                        <a:t>漂洗内镜去除多余得消毒剂</a:t>
                      </a:r>
                    </a:p>
                  </a:txBody>
                  <a:tcPr anchor="ctr" anchorCtr="1">
                    <a:lnL>
                      <a:noFill/>
                    </a:lnL>
                    <a:lnR>
                      <a:noFill/>
                    </a:lnR>
                    <a:lnT>
                      <a:noFill/>
                    </a:lnT>
                    <a:lnB>
                      <a:noFill/>
                    </a:lnB>
                    <a:noFill/>
                  </a:tcPr>
                </a:tc>
              </a:tr>
              <a:tr h="587375">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FF00"/>
                        </a:buClr>
                      </a:pPr>
                      <a:r>
                        <a:rPr lang="zh-CN" altLang="en-US" sz="2800">
                          <a:solidFill>
                            <a:srgbClr val="0000FF"/>
                          </a:solidFill>
                          <a:latin typeface="楷体_GB2312" pitchFamily="49" charset="-122"/>
                        </a:rPr>
                        <a:t>用</a:t>
                      </a:r>
                      <a:r>
                        <a:rPr lang="en-US" altLang="zh-CN" sz="2800">
                          <a:solidFill>
                            <a:srgbClr val="FF0000"/>
                          </a:solidFill>
                          <a:latin typeface="楷体_GB2312" pitchFamily="49" charset="-122"/>
                        </a:rPr>
                        <a:t>70</a:t>
                      </a:r>
                      <a:r>
                        <a:rPr lang="zh-CN" altLang="en-US" sz="2800">
                          <a:solidFill>
                            <a:srgbClr val="FF0000"/>
                          </a:solidFill>
                          <a:latin typeface="楷体_GB2312" pitchFamily="49" charset="-122"/>
                        </a:rPr>
                        <a:t>％乙醇</a:t>
                      </a:r>
                      <a:r>
                        <a:rPr lang="zh-CN" altLang="en-US" sz="2800">
                          <a:solidFill>
                            <a:srgbClr val="0000FF"/>
                          </a:solidFill>
                          <a:latin typeface="楷体_GB2312" pitchFamily="49" charset="-122"/>
                        </a:rPr>
                        <a:t>和高压气流干燥所有内镜孔道</a:t>
                      </a:r>
                    </a:p>
                  </a:txBody>
                  <a:tcPr anchor="ctr" anchorCtr="1">
                    <a:lnL>
                      <a:noFill/>
                    </a:lnL>
                    <a:lnR>
                      <a:noFill/>
                    </a:lnR>
                    <a:lnT>
                      <a:noFill/>
                    </a:lnT>
                    <a:lnB>
                      <a:noFill/>
                    </a:lnB>
                    <a:noFill/>
                  </a:tcPr>
                </a:tc>
              </a:tr>
              <a:tr h="752475">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FF00"/>
                        </a:buClr>
                      </a:pPr>
                      <a:r>
                        <a:rPr lang="zh-CN" altLang="en-US" sz="2800">
                          <a:solidFill>
                            <a:srgbClr val="FF0000"/>
                          </a:solidFill>
                          <a:latin typeface="楷体_GB2312" pitchFamily="49" charset="-122"/>
                        </a:rPr>
                        <a:t>不推荐使用不能全浸泡得内镜</a:t>
                      </a:r>
                    </a:p>
                  </a:txBody>
                  <a:tcPr anchor="ctr" anchorCtr="1">
                    <a:lnL>
                      <a:noFill/>
                    </a:lnL>
                    <a:lnR>
                      <a:noFill/>
                    </a:lnR>
                    <a:lnT>
                      <a:noFill/>
                    </a:lnT>
                    <a:lnB>
                      <a:noFill/>
                    </a:lnB>
                    <a:noFill/>
                  </a:tcPr>
                </a:tc>
              </a:tr>
            </a:tbl>
          </a:graphicData>
        </a:graphic>
      </p:graphicFrame>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5362" name="Rectangle 2"/>
          <p:cNvSpPr>
            <a:spLocks noGrp="1" noChangeArrowheads="1"/>
          </p:cNvSpPr>
          <p:nvPr>
            <p:ph type="title" idx="4294967295"/>
          </p:nvPr>
        </p:nvSpPr>
        <p:spPr>
          <a:xfrm>
            <a:off x="869950" y="260350"/>
            <a:ext cx="7535862" cy="1481138"/>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en-US" altLang="zh-CN" sz="4000">
                <a:solidFill>
                  <a:srgbClr val="000000"/>
                </a:solidFill>
                <a:effectLst>
                  <a:outerShdw blurRad="38100" dist="38100" dir="2700000" algn="tl">
                    <a:schemeClr val="bg2"/>
                  </a:outerShdw>
                </a:effectLst>
                <a:latin typeface="楷体_GB2312" pitchFamily="49" charset="-122"/>
                <a:ea typeface="楷体_GB2312" pitchFamily="49" charset="-122"/>
              </a:rPr>
              <a:t>SGNA</a:t>
            </a:r>
            <a:r>
              <a:rPr lang="zh-CN" altLang="en-US" sz="4000">
                <a:solidFill>
                  <a:srgbClr val="000000"/>
                </a:solidFill>
                <a:effectLst>
                  <a:outerShdw blurRad="38100" dist="38100" dir="2700000" algn="tl">
                    <a:schemeClr val="bg2"/>
                  </a:outerShdw>
                </a:effectLst>
                <a:latin typeface="楷体_GB2312" pitchFamily="49" charset="-122"/>
                <a:ea typeface="楷体_GB2312" pitchFamily="49" charset="-122"/>
              </a:rPr>
              <a:t>软镜洗消得感控标准</a:t>
            </a:r>
            <a:br>
              <a:rPr lang="zh-CN" altLang="en-US" sz="4000">
                <a:solidFill>
                  <a:srgbClr val="000000"/>
                </a:solidFill>
                <a:effectLst>
                  <a:outerShdw blurRad="38100" dist="38100" dir="2700000" algn="tl">
                    <a:schemeClr val="bg2"/>
                  </a:outerShdw>
                </a:effectLst>
                <a:latin typeface="楷体_GB2312" pitchFamily="49" charset="-122"/>
                <a:ea typeface="楷体_GB2312" pitchFamily="49" charset="-122"/>
              </a:rPr>
            </a:br>
            <a:r>
              <a:rPr lang="zh-CN" altLang="en-US" sz="4000">
                <a:solidFill>
                  <a:srgbClr val="000000"/>
                </a:solidFill>
                <a:effectLst>
                  <a:outerShdw blurRad="38100" dist="38100" dir="2700000" algn="tl">
                    <a:schemeClr val="bg2"/>
                  </a:outerShdw>
                </a:effectLst>
                <a:latin typeface="楷体_GB2312" pitchFamily="49" charset="-122"/>
                <a:ea typeface="楷体_GB2312" pitchFamily="49" charset="-122"/>
              </a:rPr>
              <a:t>(</a:t>
            </a:r>
            <a:r>
              <a:rPr lang="en-US" altLang="zh-CN" sz="4000">
                <a:solidFill>
                  <a:srgbClr val="000000"/>
                </a:solidFill>
                <a:effectLst>
                  <a:outerShdw blurRad="38100" dist="38100" dir="2700000" algn="tl">
                    <a:schemeClr val="bg2"/>
                  </a:outerShdw>
                </a:effectLst>
                <a:latin typeface="楷体_GB2312" pitchFamily="49" charset="-122"/>
                <a:ea typeface="楷体_GB2312" pitchFamily="49" charset="-122"/>
              </a:rPr>
              <a:t>2007</a:t>
            </a:r>
            <a:r>
              <a:rPr lang="zh-CN" altLang="en-US" sz="4000">
                <a:solidFill>
                  <a:srgbClr val="000000"/>
                </a:solidFill>
                <a:effectLst>
                  <a:outerShdw blurRad="38100" dist="38100" dir="2700000" algn="tl">
                    <a:schemeClr val="bg2"/>
                  </a:outerShdw>
                </a:effectLst>
                <a:latin typeface="楷体_GB2312" pitchFamily="49" charset="-122"/>
                <a:ea typeface="楷体_GB2312" pitchFamily="49" charset="-122"/>
              </a:rPr>
              <a:t>版)</a:t>
            </a:r>
          </a:p>
        </p:txBody>
      </p:sp>
      <p:sp>
        <p:nvSpPr>
          <p:cNvPr id="15363" name="Rectangle 3"/>
          <p:cNvSpPr/>
          <p:nvPr>
            <p:ph type="body" sz="half" idx="4294967295"/>
          </p:nvPr>
        </p:nvSpPr>
        <p:spPr>
          <a:xfrm>
            <a:off x="539750" y="1844675"/>
            <a:ext cx="4032250" cy="388937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2800" b="1" i="0" u="none" baseline="0">
                <a:solidFill>
                  <a:srgbClr val="333399"/>
                </a:solidFill>
                <a:latin typeface="Times New Roman" panose="02020603050405020304" pitchFamily="18" charset="0"/>
                <a:ea typeface="宋体" panose="02010600030101010101" pitchFamily="2" charset="-122"/>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400" b="1" i="0" u="none" baseline="0">
                <a:solidFill>
                  <a:srgbClr val="333399"/>
                </a:solidFill>
                <a:latin typeface="Times New Roman" panose="02020603050405020304" pitchFamily="18" charset="0"/>
                <a:ea typeface="宋体" panose="02010600030101010101" pitchFamily="2" charset="-122"/>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000" b="1" i="0" u="none" baseline="0">
                <a:solidFill>
                  <a:srgbClr val="333399"/>
                </a:solidFill>
                <a:latin typeface="Times New Roman" panose="02020603050405020304" pitchFamily="18" charset="0"/>
                <a:ea typeface="宋体" panose="02010600030101010101" pitchFamily="2" charset="-122"/>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1800" b="1" i="0" u="none" baseline="0">
                <a:solidFill>
                  <a:srgbClr val="333399"/>
                </a:solidFill>
                <a:latin typeface="Times New Roman" panose="02020603050405020304" pitchFamily="18" charset="0"/>
                <a:ea typeface="宋体" panose="02010600030101010101" pitchFamily="2" charset="-122"/>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1800" b="1" i="0" u="none" baseline="0">
                <a:solidFill>
                  <a:srgbClr val="333399"/>
                </a:solidFill>
                <a:latin typeface="Times New Roman" panose="02020603050405020304" pitchFamily="18" charset="0"/>
                <a:ea typeface="宋体" panose="02010600030101010101" pitchFamily="2" charset="-122"/>
              </a:defRPr>
            </a:lvl5pPr>
          </a:lstStyle>
          <a:p>
            <a:pPr lvl="0" eaLnBrk="1" hangingPunct="1">
              <a:lnSpc>
                <a:spcPct val="120000"/>
              </a:lnSpc>
              <a:buNone/>
            </a:pPr>
            <a:r>
              <a:rPr lang="zh-CN" altLang="en-US" sz="2000" b="0">
                <a:solidFill>
                  <a:srgbClr val="000000"/>
                </a:solidFill>
                <a:ea typeface="Arial Unicode MS" pitchFamily="34" charset="-122"/>
              </a:rPr>
              <a:t>     </a:t>
            </a:r>
            <a:r>
              <a:rPr lang="zh-CN" altLang="en-US" sz="2000">
                <a:solidFill>
                  <a:srgbClr val="000000"/>
                </a:solidFill>
                <a:latin typeface="楷体_GB2312" pitchFamily="49" charset="-122"/>
                <a:ea typeface="楷体_GB2312" pitchFamily="49" charset="-122"/>
              </a:rPr>
              <a:t>人员要求</a:t>
            </a:r>
          </a:p>
          <a:p>
            <a:pPr lvl="0" eaLnBrk="1" hangingPunct="1">
              <a:lnSpc>
                <a:spcPct val="120000"/>
              </a:lnSpc>
              <a:buNone/>
            </a:pPr>
            <a:r>
              <a:rPr lang="zh-CN" altLang="en-US" sz="2000">
                <a:solidFill>
                  <a:srgbClr val="000000"/>
                </a:solidFill>
                <a:latin typeface="楷体_GB2312" pitchFamily="49" charset="-122"/>
                <a:ea typeface="楷体_GB2312" pitchFamily="49" charset="-122"/>
              </a:rPr>
              <a:t>  教育与培训</a:t>
            </a:r>
          </a:p>
          <a:p>
            <a:pPr lvl="0" eaLnBrk="1" hangingPunct="1">
              <a:lnSpc>
                <a:spcPct val="120000"/>
              </a:lnSpc>
              <a:buNone/>
            </a:pPr>
            <a:r>
              <a:rPr lang="zh-CN" altLang="en-US" sz="2000">
                <a:solidFill>
                  <a:srgbClr val="000000"/>
                </a:solidFill>
                <a:latin typeface="楷体_GB2312" pitchFamily="49" charset="-122"/>
                <a:ea typeface="楷体_GB2312" pitchFamily="49" charset="-122"/>
              </a:rPr>
              <a:t>  质量控制</a:t>
            </a:r>
          </a:p>
          <a:p>
            <a:pPr lvl="0" eaLnBrk="1" hangingPunct="1">
              <a:lnSpc>
                <a:spcPct val="120000"/>
              </a:lnSpc>
              <a:buNone/>
            </a:pPr>
            <a:r>
              <a:rPr lang="zh-CN" altLang="en-US" sz="2000">
                <a:solidFill>
                  <a:srgbClr val="000000"/>
                </a:solidFill>
                <a:latin typeface="楷体_GB2312" pitchFamily="49" charset="-122"/>
                <a:ea typeface="楷体_GB2312" pitchFamily="49" charset="-122"/>
              </a:rPr>
              <a:t>  内镜检查间设计要求</a:t>
            </a:r>
          </a:p>
          <a:p>
            <a:pPr lvl="0" eaLnBrk="1" hangingPunct="1">
              <a:lnSpc>
                <a:spcPct val="120000"/>
              </a:lnSpc>
              <a:buNone/>
            </a:pPr>
            <a:r>
              <a:rPr lang="zh-CN" altLang="en-US" sz="2000">
                <a:solidFill>
                  <a:srgbClr val="000000"/>
                </a:solidFill>
                <a:latin typeface="楷体_GB2312" pitchFamily="49" charset="-122"/>
                <a:ea typeface="楷体_GB2312" pitchFamily="49" charset="-122"/>
              </a:rPr>
              <a:t>  内镜洗消间设计要求</a:t>
            </a:r>
          </a:p>
          <a:p>
            <a:pPr lvl="0" eaLnBrk="1" hangingPunct="1">
              <a:lnSpc>
                <a:spcPct val="120000"/>
              </a:lnSpc>
              <a:buNone/>
            </a:pPr>
            <a:r>
              <a:rPr lang="zh-CN" altLang="en-US" sz="2000">
                <a:solidFill>
                  <a:srgbClr val="000000"/>
                </a:solidFill>
                <a:latin typeface="楷体_GB2312" pitchFamily="49" charset="-122"/>
                <a:ea typeface="楷体_GB2312" pitchFamily="49" charset="-122"/>
              </a:rPr>
              <a:t>  高水平消毒剂外溅得应对措施</a:t>
            </a:r>
          </a:p>
          <a:p>
            <a:pPr lvl="0" eaLnBrk="1" hangingPunct="1">
              <a:lnSpc>
                <a:spcPct val="120000"/>
              </a:lnSpc>
              <a:buNone/>
            </a:pPr>
            <a:r>
              <a:rPr lang="zh-CN" altLang="en-US" sz="2000">
                <a:solidFill>
                  <a:srgbClr val="000000"/>
                </a:solidFill>
                <a:latin typeface="楷体_GB2312" pitchFamily="49" charset="-122"/>
                <a:ea typeface="楷体_GB2312" pitchFamily="49" charset="-122"/>
              </a:rPr>
              <a:t>  内镜附件得消毒灭菌</a:t>
            </a:r>
          </a:p>
          <a:p>
            <a:pPr lvl="0" eaLnBrk="1" hangingPunct="1">
              <a:lnSpc>
                <a:spcPct val="120000"/>
              </a:lnSpc>
            </a:pPr>
            <a:endParaRPr lang="zh-CN" altLang="en-US" sz="2000">
              <a:solidFill>
                <a:srgbClr val="000000"/>
              </a:solidFill>
              <a:latin typeface="楷体_GB2312" pitchFamily="49" charset="-122"/>
              <a:ea typeface="楷体_GB2312" pitchFamily="49" charset="-122"/>
            </a:endParaRPr>
          </a:p>
        </p:txBody>
      </p:sp>
      <p:sp>
        <p:nvSpPr>
          <p:cNvPr id="15364" name="Rectangle 4"/>
          <p:cNvSpPr/>
          <p:nvPr>
            <p:ph type="body" sz="half" idx="4294967295"/>
          </p:nvPr>
        </p:nvSpPr>
        <p:spPr>
          <a:xfrm>
            <a:off x="4572000" y="1773238"/>
            <a:ext cx="4572000" cy="4764088"/>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2800" b="1" i="0" u="none" baseline="0">
                <a:solidFill>
                  <a:srgbClr val="333399"/>
                </a:solidFill>
                <a:latin typeface="Times New Roman" panose="02020603050405020304" pitchFamily="18" charset="0"/>
                <a:ea typeface="宋体" panose="02010600030101010101" pitchFamily="2" charset="-122"/>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400" b="1" i="0" u="none" baseline="0">
                <a:solidFill>
                  <a:srgbClr val="333399"/>
                </a:solidFill>
                <a:latin typeface="Times New Roman" panose="02020603050405020304" pitchFamily="18" charset="0"/>
                <a:ea typeface="宋体" panose="02010600030101010101" pitchFamily="2" charset="-122"/>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000" b="1" i="0" u="none" baseline="0">
                <a:solidFill>
                  <a:srgbClr val="333399"/>
                </a:solidFill>
                <a:latin typeface="Times New Roman" panose="02020603050405020304" pitchFamily="18" charset="0"/>
                <a:ea typeface="宋体" panose="02010600030101010101" pitchFamily="2" charset="-122"/>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1800" b="1" i="0" u="none" baseline="0">
                <a:solidFill>
                  <a:srgbClr val="333399"/>
                </a:solidFill>
                <a:latin typeface="Times New Roman" panose="02020603050405020304" pitchFamily="18" charset="0"/>
                <a:ea typeface="宋体" panose="02010600030101010101" pitchFamily="2" charset="-122"/>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1800" b="1" i="0" u="none" baseline="0">
                <a:solidFill>
                  <a:srgbClr val="333399"/>
                </a:solidFill>
                <a:latin typeface="Times New Roman" panose="02020603050405020304" pitchFamily="18" charset="0"/>
                <a:ea typeface="宋体" panose="02010600030101010101" pitchFamily="2" charset="-122"/>
              </a:defRPr>
            </a:lvl5pPr>
          </a:lstStyle>
          <a:p>
            <a:pPr lvl="0" eaLnBrk="1" hangingPunct="1">
              <a:lnSpc>
                <a:spcPct val="110000"/>
              </a:lnSpc>
              <a:buNone/>
            </a:pPr>
            <a:r>
              <a:rPr lang="zh-CN" altLang="en-US" sz="2000" b="0">
                <a:solidFill>
                  <a:srgbClr val="000000"/>
                </a:solidFill>
                <a:ea typeface="Arial Unicode MS" pitchFamily="34" charset="-122"/>
              </a:rPr>
              <a:t>      </a:t>
            </a:r>
            <a:r>
              <a:rPr lang="zh-CN" altLang="en-US" sz="2000">
                <a:solidFill>
                  <a:srgbClr val="000000"/>
                </a:solidFill>
                <a:latin typeface="楷体_GB2312" pitchFamily="49" charset="-122"/>
                <a:ea typeface="楷体_GB2312" pitchFamily="49" charset="-122"/>
              </a:rPr>
              <a:t>内镜洗消具体步骤</a:t>
            </a:r>
          </a:p>
          <a:p>
            <a:pPr lvl="1" eaLnBrk="1" hangingPunct="1">
              <a:lnSpc>
                <a:spcPct val="110000"/>
              </a:lnSpc>
              <a:buClr>
                <a:srgbClr val="0000FF"/>
              </a:buClr>
              <a:buSzPct val="60000"/>
            </a:pPr>
            <a:r>
              <a:rPr lang="zh-CN" altLang="en-US" sz="2000">
                <a:solidFill>
                  <a:srgbClr val="000000"/>
                </a:solidFill>
                <a:latin typeface="楷体_GB2312" pitchFamily="49" charset="-122"/>
                <a:ea typeface="楷体_GB2312" pitchFamily="49" charset="-122"/>
              </a:rPr>
              <a:t>床边处理</a:t>
            </a:r>
          </a:p>
          <a:p>
            <a:pPr lvl="1" eaLnBrk="1" hangingPunct="1">
              <a:lnSpc>
                <a:spcPct val="110000"/>
              </a:lnSpc>
              <a:buClr>
                <a:srgbClr val="0000FF"/>
              </a:buClr>
              <a:buSzPct val="60000"/>
            </a:pPr>
            <a:r>
              <a:rPr lang="zh-CN" altLang="en-US" sz="2000">
                <a:solidFill>
                  <a:srgbClr val="000000"/>
                </a:solidFill>
                <a:latin typeface="楷体_GB2312" pitchFamily="49" charset="-122"/>
                <a:ea typeface="楷体_GB2312" pitchFamily="49" charset="-122"/>
              </a:rPr>
              <a:t>手工测漏</a:t>
            </a:r>
          </a:p>
          <a:p>
            <a:pPr lvl="1" eaLnBrk="1" hangingPunct="1">
              <a:lnSpc>
                <a:spcPct val="110000"/>
              </a:lnSpc>
              <a:buClr>
                <a:srgbClr val="0000FF"/>
              </a:buClr>
              <a:buSzPct val="60000"/>
            </a:pPr>
            <a:r>
              <a:rPr lang="zh-CN" altLang="en-US" sz="2000">
                <a:solidFill>
                  <a:srgbClr val="000000"/>
                </a:solidFill>
                <a:latin typeface="楷体_GB2312" pitchFamily="49" charset="-122"/>
                <a:ea typeface="楷体_GB2312" pitchFamily="49" charset="-122"/>
              </a:rPr>
              <a:t>手工预清洗</a:t>
            </a:r>
          </a:p>
          <a:p>
            <a:pPr lvl="1" eaLnBrk="1" hangingPunct="1">
              <a:lnSpc>
                <a:spcPct val="110000"/>
              </a:lnSpc>
              <a:buClr>
                <a:srgbClr val="0000FF"/>
              </a:buClr>
              <a:buSzPct val="60000"/>
            </a:pPr>
            <a:r>
              <a:rPr lang="zh-CN" altLang="en-US" sz="2000">
                <a:solidFill>
                  <a:srgbClr val="000000"/>
                </a:solidFill>
                <a:latin typeface="楷体_GB2312" pitchFamily="49" charset="-122"/>
                <a:ea typeface="楷体_GB2312" pitchFamily="49" charset="-122"/>
              </a:rPr>
              <a:t>清洁剂清洗</a:t>
            </a:r>
          </a:p>
          <a:p>
            <a:pPr lvl="1" eaLnBrk="1" hangingPunct="1">
              <a:lnSpc>
                <a:spcPct val="110000"/>
              </a:lnSpc>
              <a:buClr>
                <a:srgbClr val="0000FF"/>
              </a:buClr>
              <a:buSzPct val="60000"/>
            </a:pPr>
            <a:r>
              <a:rPr lang="zh-CN" altLang="en-US" sz="2000">
                <a:solidFill>
                  <a:srgbClr val="000000"/>
                </a:solidFill>
                <a:latin typeface="楷体_GB2312" pitchFamily="49" charset="-122"/>
                <a:ea typeface="楷体_GB2312" pitchFamily="49" charset="-122"/>
              </a:rPr>
              <a:t>高水平消毒</a:t>
            </a:r>
          </a:p>
          <a:p>
            <a:pPr lvl="1" eaLnBrk="1" hangingPunct="1">
              <a:lnSpc>
                <a:spcPct val="110000"/>
              </a:lnSpc>
              <a:buClr>
                <a:srgbClr val="0000FF"/>
              </a:buClr>
              <a:buSzPct val="60000"/>
            </a:pPr>
            <a:r>
              <a:rPr lang="zh-CN" altLang="en-US" sz="2000">
                <a:solidFill>
                  <a:srgbClr val="000000"/>
                </a:solidFill>
                <a:latin typeface="楷体_GB2312" pitchFamily="49" charset="-122"/>
                <a:ea typeface="楷体_GB2312" pitchFamily="49" charset="-122"/>
              </a:rPr>
              <a:t>全自动洗消机设计要求</a:t>
            </a:r>
          </a:p>
          <a:p>
            <a:pPr lvl="1" eaLnBrk="1" hangingPunct="1">
              <a:lnSpc>
                <a:spcPct val="110000"/>
              </a:lnSpc>
              <a:buClr>
                <a:srgbClr val="0000FF"/>
              </a:buClr>
              <a:buSzPct val="60000"/>
            </a:pPr>
            <a:r>
              <a:rPr lang="zh-CN" altLang="en-US" sz="2000">
                <a:solidFill>
                  <a:srgbClr val="000000"/>
                </a:solidFill>
                <a:latin typeface="楷体_GB2312" pitchFamily="49" charset="-122"/>
                <a:ea typeface="楷体_GB2312" pitchFamily="49" charset="-122"/>
              </a:rPr>
              <a:t>干燥</a:t>
            </a:r>
          </a:p>
          <a:p>
            <a:pPr lvl="1" eaLnBrk="1" hangingPunct="1">
              <a:lnSpc>
                <a:spcPct val="110000"/>
              </a:lnSpc>
              <a:buClr>
                <a:srgbClr val="0000FF"/>
              </a:buClr>
              <a:buSzPct val="60000"/>
            </a:pPr>
            <a:r>
              <a:rPr lang="zh-CN" altLang="en-US" sz="2000">
                <a:solidFill>
                  <a:srgbClr val="000000"/>
                </a:solidFill>
                <a:latin typeface="楷体_GB2312" pitchFamily="49" charset="-122"/>
                <a:ea typeface="楷体_GB2312" pitchFamily="49" charset="-122"/>
              </a:rPr>
              <a:t>储存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050" name="灯片编号占位符 1"/>
          <p:cNvSpPr/>
          <p:nvPr>
            <p:ph type="sldNum" sz="quarter" idx="12"/>
          </p:nvPr>
        </p:nvSpPr>
        <p:spPr/>
        <p:txBody>
          <a:bodyPr anchor="t" anchorCtr="0"/>
          <a:lstStyle>
            <a:lvl1pPr marL="0" lvl="0" indent="0" algn="l" defTabSz="914400" rtl="0" eaLnBrk="1" fontAlgn="base" latinLnBrk="0" hangingPunct="1">
              <a:lnSpc>
                <a:spcPct val="100000"/>
              </a:lnSpc>
              <a:spcBef>
                <a:spcPct val="0"/>
              </a:spcBef>
              <a:spcAft>
                <a:spcPct val="0"/>
              </a:spcAft>
              <a:buSzTx/>
              <a:buNone/>
              <a:defRPr sz="1800" b="0" i="0" u="none" kern="120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Arial" pitchFamily="34" charset="0"/>
              <a:buNone/>
              <a:defRPr sz="1800"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1800"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Arial" pitchFamily="34" charset="0"/>
              <a:buNone/>
              <a:defRPr sz="1800"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1800" b="0" i="0" u="none" kern="1200">
                <a:solidFill>
                  <a:schemeClr val="tx1"/>
                </a:solidFill>
                <a:latin typeface="Arial" pitchFamily="34" charset="0"/>
                <a:ea typeface="宋体" panose="02010600030101010101" pitchFamily="2" charset="-122"/>
                <a:cs typeface="+mn-cs"/>
              </a:defRPr>
            </a:lvl5pPr>
          </a:lstStyle>
          <a:p>
            <a:pPr lvl="0" algn="r"/>
            <a:fld id="{9A0DB2DC-4C9A-4742-B13C-FB6460FD3503}" type="slidenum">
              <a:rPr lang="zh-CN" altLang="en-US" sz="1400" baseline="0">
                <a:solidFill>
                  <a:srgbClr val="000000"/>
                </a:solidFill>
                <a:latin typeface="Arial"/>
              </a:rPr>
              <a:t>11</a:t>
            </a:fld>
          </a:p>
        </p:txBody>
      </p:sp>
      <p:sp>
        <p:nvSpPr>
          <p:cNvPr id="2" name="文本框 1"/>
          <p:cNvSpPr/>
          <p:nvPr/>
        </p:nvSpPr>
        <p:spPr>
          <a:xfrm>
            <a:off x="1004888" y="520700"/>
            <a:ext cx="5872163" cy="584200"/>
          </a:xfrm>
          <a:prstGeom prst="rect">
            <a:avLst/>
          </a:prstGeom>
          <a:noFill/>
          <a:ln w="9525">
            <a:noFill/>
          </a:ln>
        </p:spPr>
        <p:txBody>
          <a:bodyPr wrap="none" anchor="t"/>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5pPr>
          </a:lstStyle>
          <a:p>
            <a:pPr fontAlgn="base"/>
            <a:r>
              <a:rPr lang="zh-CN" altLang="en-US" sz="3200" strike="noStrike" noProof="1">
                <a:solidFill>
                  <a:srgbClr val="000000"/>
                </a:solidFill>
                <a:effectLst>
                  <a:outerShdw blurRad="38100" dist="38100" dir="2700000">
                    <a:srgbClr val="C0C0C0"/>
                  </a:outerShdw>
                </a:effectLst>
                <a:latin typeface="宋体" panose="02010600030101010101" pitchFamily="2" charset="-122"/>
                <a:ea typeface="宋体" panose="02010600030101010101" pitchFamily="2" charset="-122"/>
                <a:cs typeface="+mn-cs"/>
                <a:sym typeface="宋体" panose="02010600030101010101" pitchFamily="2" charset="-122"/>
              </a:rPr>
              <a:t>大家应该也有点累了，稍作休息</a:t>
            </a:r>
            <a:endParaRPr lang="zh-CN" altLang="en-US" sz="3200" strike="noStrike" noProof="1">
              <a:solidFill>
                <a:srgbClr val="000000"/>
              </a:solidFill>
              <a:effectLst>
                <a:outerShdw blurRad="38100" dist="38100" dir="2700000">
                  <a:srgbClr val="C0C0C0"/>
                </a:outerShdw>
              </a:effectLst>
              <a:latin typeface="宋体" panose="02010600030101010101" pitchFamily="2" charset="-122"/>
              <a:ea typeface="宋体" panose="02010600030101010101" pitchFamily="2" charset="-122"/>
              <a:sym typeface="宋体" panose="02010600030101010101" pitchFamily="2" charset="-122"/>
            </a:endParaRPr>
          </a:p>
        </p:txBody>
      </p:sp>
      <p:sp>
        <p:nvSpPr>
          <p:cNvPr id="2053" name="文本框 2"/>
          <p:cNvSpPr/>
          <p:nvPr/>
        </p:nvSpPr>
        <p:spPr>
          <a:xfrm>
            <a:off x="5167313" y="3244850"/>
            <a:ext cx="3400425" cy="368300"/>
          </a:xfrm>
          <a:prstGeom prst="rect">
            <a:avLst/>
          </a:prstGeom>
          <a:noFill/>
          <a:ln w="9525">
            <a:noFill/>
          </a:ln>
        </p:spPr>
        <p:txBody>
          <a:bodyPr wrap="none" anchor="t"/>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5pPr>
          </a:lstStyle>
          <a:p>
            <a:pPr fontAlgn="base"/>
            <a:r>
              <a:rPr lang="zh-CN" altLang="en-US" b="1" strike="noStrike"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cs typeface="+mn-cs"/>
                <a:sym typeface="宋体" panose="02010600030101010101" pitchFamily="2" charset="-122"/>
              </a:rPr>
              <a:t>大家有疑问的，可以询问和交流</a:t>
            </a:r>
            <a:endParaRPr lang="zh-CN" altLang="en-US" b="1" strike="noStrike"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sym typeface="宋体" panose="02010600030101010101" pitchFamily="2" charset="-122"/>
            </a:endParaRPr>
          </a:p>
        </p:txBody>
      </p:sp>
    </p:spTree>
  </p:cSld>
  <p:clrMapOvr>
    <a:masterClrMapping/>
  </p:clrMapOvr>
  <p:transition spd="med">
    <p:wedge/>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6386" name="Rectangle 2"/>
          <p:cNvSpPr>
            <a:spLocks noGrp="1" noChangeArrowheads="1"/>
          </p:cNvSpPr>
          <p:nvPr>
            <p:ph type="title" idx="4294967295"/>
          </p:nvPr>
        </p:nvSpPr>
        <p:spPr>
          <a:xfrm>
            <a:off x="990600" y="457200"/>
            <a:ext cx="7632700" cy="1728788"/>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fontAlgn="ctr" hangingPunct="1"/>
            <a:r>
              <a:rPr lang="zh-CN" altLang="en-US" sz="4000">
                <a:solidFill>
                  <a:srgbClr val="000000"/>
                </a:solidFill>
                <a:effectLst>
                  <a:outerShdw blurRad="38100" dist="38100" dir="2700000" algn="tl">
                    <a:schemeClr val="bg2"/>
                  </a:outerShdw>
                </a:effectLst>
                <a:latin typeface="楷体_GB2312" pitchFamily="49" charset="-122"/>
                <a:ea typeface="楷体_GB2312" pitchFamily="49" charset="-122"/>
              </a:rPr>
              <a:t>部分中外医院内镜中心</a:t>
            </a:r>
            <a:br>
              <a:rPr lang="zh-CN" altLang="en-US" sz="4000">
                <a:solidFill>
                  <a:srgbClr val="000000"/>
                </a:solidFill>
                <a:effectLst>
                  <a:outerShdw blurRad="38100" dist="38100" dir="2700000" algn="tl">
                    <a:schemeClr val="bg2"/>
                  </a:outerShdw>
                </a:effectLst>
                <a:latin typeface="楷体_GB2312" pitchFamily="49" charset="-122"/>
                <a:ea typeface="楷体_GB2312" pitchFamily="49" charset="-122"/>
              </a:rPr>
            </a:br>
            <a:r>
              <a:rPr lang="zh-CN" altLang="en-US" sz="2400">
                <a:solidFill>
                  <a:srgbClr val="000000"/>
                </a:solidFill>
                <a:effectLst>
                  <a:outerShdw blurRad="38100" dist="38100" dir="2700000" algn="tl">
                    <a:schemeClr val="bg2"/>
                  </a:outerShdw>
                </a:effectLst>
                <a:latin typeface="楷体_GB2312" pitchFamily="49" charset="-122"/>
                <a:ea typeface="楷体_GB2312" pitchFamily="49" charset="-122"/>
              </a:rPr>
              <a:t>操作人员与设备得配置、洗消现状</a:t>
            </a:r>
            <a:br>
              <a:rPr lang="zh-CN" altLang="en-US" sz="2400">
                <a:solidFill>
                  <a:srgbClr val="000000"/>
                </a:solidFill>
                <a:effectLst>
                  <a:outerShdw blurRad="38100" dist="38100" dir="2700000" algn="tl">
                    <a:schemeClr val="bg2"/>
                  </a:outerShdw>
                </a:effectLst>
                <a:latin typeface="楷体_GB2312" pitchFamily="49" charset="-122"/>
                <a:ea typeface="楷体_GB2312" pitchFamily="49" charset="-122"/>
              </a:rPr>
            </a:br>
          </a:p>
        </p:txBody>
      </p:sp>
      <p:sp>
        <p:nvSpPr>
          <p:cNvPr id="16387" name="Rectangle 3"/>
          <p:cNvSpPr>
            <a:spLocks noChangeArrowheads="1"/>
          </p:cNvSpPr>
          <p:nvPr/>
        </p:nvSpPr>
        <p:spPr bwMode="auto">
          <a:xfrm>
            <a:off x="684212" y="1916112"/>
            <a:ext cx="8459788" cy="3600450"/>
          </a:xfrm>
          <a:prstGeom prst="rect">
            <a:avLst/>
          </a:prstGeom>
          <a:noFill/>
          <a:ln w="9525">
            <a:noFill/>
            <a:miter lim="800000"/>
          </a:ln>
          <a:effectLst/>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342900" marR="0" lvl="0" indent="-342900" eaLnBrk="1" hangingPunct="1">
              <a:spcBef>
                <a:spcPct val="20000"/>
              </a:spcBef>
              <a:buClr>
                <a:schemeClr val="hlink"/>
              </a:buClr>
              <a:buSzPct val="80000"/>
            </a:pPr>
            <a:r>
              <a:rPr lang="zh-CN" altLang="en-US">
                <a:solidFill>
                  <a:srgbClr val="000000"/>
                </a:solidFill>
                <a:ea typeface="宋体" panose="02010600030101010101" pitchFamily="2" charset="-122"/>
              </a:rPr>
              <a:t>◆ </a:t>
            </a:r>
            <a:r>
              <a:rPr lang="en-US" altLang="zh-CN" sz="2800" i="1">
                <a:solidFill>
                  <a:srgbClr val="000000"/>
                </a:solidFill>
                <a:effectLst>
                  <a:outerShdw blurRad="38100" dist="38100" dir="2700000" algn="tl">
                    <a:schemeClr val="bg2"/>
                  </a:outerShdw>
                </a:effectLst>
                <a:latin typeface="楷体_GB2312" pitchFamily="49" charset="-122"/>
              </a:rPr>
              <a:t>Methodist </a:t>
            </a:r>
            <a:r>
              <a:rPr lang="zh-CN" altLang="en-US" sz="2800" i="1">
                <a:solidFill>
                  <a:srgbClr val="000000"/>
                </a:solidFill>
                <a:effectLst>
                  <a:outerShdw blurRad="38100" dist="38100" dir="2700000" algn="tl">
                    <a:schemeClr val="bg2"/>
                  </a:outerShdw>
                </a:effectLst>
                <a:latin typeface="楷体_GB2312" pitchFamily="49" charset="-122"/>
              </a:rPr>
              <a:t>医院 、 </a:t>
            </a:r>
            <a:r>
              <a:rPr lang="en-US" altLang="zh-CN" sz="2800" i="1">
                <a:solidFill>
                  <a:srgbClr val="000000"/>
                </a:solidFill>
                <a:effectLst>
                  <a:outerShdw blurRad="38100" dist="38100" dir="2700000" algn="tl">
                    <a:schemeClr val="bg2"/>
                  </a:outerShdw>
                </a:effectLst>
                <a:latin typeface="楷体_GB2312" pitchFamily="49" charset="-122"/>
              </a:rPr>
              <a:t>Mayo Clinic </a:t>
            </a:r>
            <a:r>
              <a:rPr lang="zh-CN" altLang="en-US" sz="2800" b="0">
                <a:solidFill>
                  <a:srgbClr val="000000"/>
                </a:solidFill>
                <a:effectLst>
                  <a:outerShdw blurRad="38100" dist="38100" dir="2700000" algn="tl">
                    <a:schemeClr val="bg2"/>
                  </a:outerShdw>
                </a:effectLst>
                <a:latin typeface="楷体_GB2312" pitchFamily="49" charset="-122"/>
              </a:rPr>
              <a:t>(</a:t>
            </a:r>
            <a:r>
              <a:rPr lang="zh-CN" altLang="en-US" sz="2800">
                <a:solidFill>
                  <a:srgbClr val="000000"/>
                </a:solidFill>
                <a:effectLst>
                  <a:outerShdw blurRad="38100" dist="38100" dir="2700000" algn="tl">
                    <a:schemeClr val="bg2"/>
                  </a:outerShdw>
                </a:effectLst>
                <a:latin typeface="楷体_GB2312" pitchFamily="49" charset="-122"/>
              </a:rPr>
              <a:t>美国</a:t>
            </a:r>
            <a:r>
              <a:rPr lang="zh-CN" altLang="en-US" sz="2800" b="0">
                <a:solidFill>
                  <a:srgbClr val="000000"/>
                </a:solidFill>
                <a:effectLst>
                  <a:outerShdw blurRad="38100" dist="38100" dir="2700000" algn="tl">
                    <a:schemeClr val="bg2"/>
                  </a:outerShdw>
                </a:effectLst>
                <a:latin typeface="楷体_GB2312" pitchFamily="49" charset="-122"/>
              </a:rPr>
              <a:t>)</a:t>
            </a:r>
          </a:p>
          <a:p>
            <a:pPr marL="342900" marR="0" lvl="0" indent="-342900" eaLnBrk="1" hangingPunct="1">
              <a:spcBef>
                <a:spcPct val="20000"/>
              </a:spcBef>
              <a:buClr>
                <a:schemeClr val="hlink"/>
              </a:buClr>
              <a:buSzPct val="80000"/>
            </a:pPr>
            <a:r>
              <a:rPr lang="zh-CN" altLang="en-US">
                <a:solidFill>
                  <a:srgbClr val="000000"/>
                </a:solidFill>
                <a:ea typeface="宋体" panose="02010600030101010101" pitchFamily="2" charset="-122"/>
              </a:rPr>
              <a:t>◆</a:t>
            </a:r>
            <a:r>
              <a:rPr lang="zh-CN" altLang="en-US" sz="2800">
                <a:solidFill>
                  <a:srgbClr val="000000"/>
                </a:solidFill>
                <a:effectLst>
                  <a:outerShdw blurRad="38100" dist="38100" dir="2700000" algn="tl">
                    <a:schemeClr val="bg2"/>
                  </a:outerShdw>
                </a:effectLst>
                <a:latin typeface="楷体_GB2312" pitchFamily="49" charset="-122"/>
              </a:rPr>
              <a:t>东京女子医科大学病院、癌研有明医院</a:t>
            </a:r>
          </a:p>
          <a:p>
            <a:pPr marL="342900" marR="0" lvl="0" indent="-342900" eaLnBrk="1" hangingPunct="1">
              <a:spcBef>
                <a:spcPct val="20000"/>
              </a:spcBef>
              <a:buClr>
                <a:schemeClr val="hlink"/>
              </a:buClr>
              <a:buSzPct val="80000"/>
            </a:pPr>
            <a:r>
              <a:rPr lang="zh-CN" altLang="en-US">
                <a:solidFill>
                  <a:srgbClr val="000000"/>
                </a:solidFill>
                <a:ea typeface="宋体" panose="02010600030101010101" pitchFamily="2" charset="-122"/>
              </a:rPr>
              <a:t>◆</a:t>
            </a:r>
            <a:r>
              <a:rPr lang="zh-CN" altLang="en-US" sz="2800">
                <a:solidFill>
                  <a:srgbClr val="000000"/>
                </a:solidFill>
                <a:effectLst>
                  <a:outerShdw blurRad="38100" dist="38100" dir="2700000" algn="tl">
                    <a:schemeClr val="bg2"/>
                  </a:outerShdw>
                </a:effectLst>
                <a:latin typeface="楷体_GB2312" pitchFamily="49" charset="-122"/>
              </a:rPr>
              <a:t>崎玉医科大学附属医院(日本)</a:t>
            </a:r>
          </a:p>
          <a:p>
            <a:pPr marL="342900" marR="0" lvl="0" indent="-342900"/>
            <a:r>
              <a:rPr lang="zh-CN" altLang="en-US">
                <a:solidFill>
                  <a:srgbClr val="000000"/>
                </a:solidFill>
                <a:ea typeface="宋体" panose="02010600030101010101" pitchFamily="2" charset="-122"/>
              </a:rPr>
              <a:t>◆</a:t>
            </a:r>
            <a:r>
              <a:rPr lang="zh-CN" altLang="en-US" sz="2800">
                <a:solidFill>
                  <a:srgbClr val="000000"/>
                </a:solidFill>
                <a:effectLst>
                  <a:outerShdw blurRad="38100" dist="38100" dir="2700000" algn="tl">
                    <a:schemeClr val="bg2"/>
                  </a:outerShdw>
                </a:effectLst>
                <a:latin typeface="楷体_GB2312" pitchFamily="49" charset="-122"/>
              </a:rPr>
              <a:t>中文大学威尔斯亲王医院(香港)</a:t>
            </a:r>
          </a:p>
          <a:p>
            <a:pPr marL="342900" marR="0" lvl="0" indent="-342900"/>
            <a:r>
              <a:rPr lang="zh-CN" altLang="en-US">
                <a:solidFill>
                  <a:srgbClr val="000000"/>
                </a:solidFill>
                <a:ea typeface="宋体" panose="02010600030101010101" pitchFamily="2" charset="-122"/>
              </a:rPr>
              <a:t>◆</a:t>
            </a:r>
            <a:r>
              <a:rPr lang="zh-CN" altLang="en-US" sz="2800">
                <a:solidFill>
                  <a:srgbClr val="000000"/>
                </a:solidFill>
                <a:effectLst>
                  <a:outerShdw blurRad="38100" dist="38100" dir="2700000" algn="tl">
                    <a:schemeClr val="bg2"/>
                  </a:outerShdw>
                </a:effectLst>
                <a:latin typeface="楷体_GB2312" pitchFamily="49" charset="-122"/>
              </a:rPr>
              <a:t>长庚医院、荣民总院、新光吴火狮等医院(台湾)</a:t>
            </a:r>
            <a:endParaRPr lang="zh-CN" altLang="en-US" sz="2800">
              <a:solidFill>
                <a:srgbClr val="000000"/>
              </a:solidFill>
              <a:effectLst>
                <a:outerShdw blurRad="38100" dist="38100" dir="2700000" algn="tl">
                  <a:schemeClr val="bg2"/>
                </a:outerShdw>
              </a:effectLst>
            </a:endParaRPr>
          </a:p>
          <a:p>
            <a:pPr marL="342900" marR="0" lvl="0" indent="-342900"/>
            <a:r>
              <a:rPr lang="zh-CN" altLang="en-US" sz="2800">
                <a:solidFill>
                  <a:srgbClr val="000000"/>
                </a:solidFill>
              </a:rPr>
              <a:t>◆</a:t>
            </a:r>
            <a:r>
              <a:rPr lang="zh-CN" altLang="en-US" sz="2800">
                <a:solidFill>
                  <a:srgbClr val="000000"/>
                </a:solidFill>
                <a:effectLst>
                  <a:outerShdw blurRad="38100" dist="38100" dir="2700000" algn="tl">
                    <a:schemeClr val="bg2"/>
                  </a:outerShdw>
                </a:effectLst>
              </a:rPr>
              <a:t>浙江大学医学院附属第一医院(杭州)</a:t>
            </a:r>
          </a:p>
          <a:p>
            <a:pPr marL="342900" marR="0" lvl="0" indent="-342900" eaLnBrk="1" hangingPunct="1">
              <a:spcBef>
                <a:spcPct val="20000"/>
              </a:spcBef>
              <a:buClr>
                <a:schemeClr val="hlink"/>
              </a:buClr>
              <a:buSzPct val="80000"/>
            </a:pPr>
            <a:endParaRPr lang="zh-CN" altLang="en-US" sz="2800">
              <a:solidFill>
                <a:srgbClr val="000000"/>
              </a:solidFill>
              <a:effectLst>
                <a:outerShdw blurRad="38100" dist="38100" dir="2700000" algn="tl">
                  <a:schemeClr val="bg2"/>
                </a:outerShdw>
              </a:effectLst>
              <a:latin typeface="楷体_GB2312" pitchFamily="49" charset="-122"/>
            </a:endParaRPr>
          </a:p>
          <a:p>
            <a:pPr marL="342900" marR="0" lvl="0" indent="-342900" eaLnBrk="1" hangingPunct="1">
              <a:spcBef>
                <a:spcPct val="20000"/>
              </a:spcBef>
              <a:buClr>
                <a:schemeClr val="hlink"/>
              </a:buClr>
              <a:buSzPct val="80000"/>
            </a:pPr>
            <a:endParaRPr lang="zh-CN" altLang="en-US" sz="2800">
              <a:solidFill>
                <a:srgbClr val="000000"/>
              </a:solidFill>
              <a:effectLst>
                <a:outerShdw blurRad="38100" dist="38100" dir="2700000" algn="tl">
                  <a:schemeClr val="bg2"/>
                </a:outerShdw>
              </a:effectLst>
              <a:latin typeface="楷体_GB2312" pitchFamily="49" charset="-122"/>
            </a:endParaRPr>
          </a:p>
        </p:txBody>
      </p:sp>
      <p:sp>
        <p:nvSpPr>
          <p:cNvPr id="16388" name="Comment 4"/>
          <p:cNvSpPr/>
          <p:nvPr/>
        </p:nvSpPr>
        <p:spPr>
          <a:xfrm>
            <a:off x="834527" y="5516562"/>
            <a:ext cx="7352707" cy="1067867"/>
          </a:xfrm>
          <a:prstGeom prst="rect">
            <a:avLst/>
          </a:prstGeom>
          <a:noFill/>
          <a:ln>
            <a:noFill/>
            <a:miter lim="800000"/>
          </a:ln>
        </p:spPr>
        <p:txBody>
          <a:bodyPr>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algn="ctr" eaLnBrk="1" hangingPunct="1">
              <a:spcBef>
                <a:spcPct val="50000"/>
              </a:spcBef>
            </a:pPr>
            <a:r>
              <a:rPr lang="zh-CN" altLang="en-US" sz="2800">
                <a:solidFill>
                  <a:srgbClr val="000000"/>
                </a:solidFill>
                <a:latin typeface="Arial Unicode MS" pitchFamily="34" charset="-122"/>
                <a:ea typeface="Arial Unicode MS" pitchFamily="34" charset="-122"/>
              </a:rPr>
              <a:t>    </a:t>
            </a:r>
            <a:r>
              <a:rPr lang="zh-CN" altLang="en-US">
                <a:solidFill>
                  <a:srgbClr val="000000"/>
                </a:solidFill>
                <a:latin typeface="楷体_GB2312" pitchFamily="49" charset="-122"/>
              </a:rPr>
              <a:t>人力资源、内镜设备、病人检查数得合理配置</a:t>
            </a:r>
          </a:p>
          <a:p>
            <a:pPr marL="0" lvl="0" indent="0" algn="ctr" eaLnBrk="1" hangingPunct="1">
              <a:spcBef>
                <a:spcPct val="50000"/>
              </a:spcBef>
            </a:pPr>
            <a:r>
              <a:rPr lang="zh-CN" altLang="en-US">
                <a:solidFill>
                  <a:srgbClr val="000000"/>
                </a:solidFill>
                <a:latin typeface="楷体_GB2312" pitchFamily="49" charset="-122"/>
              </a:rPr>
              <a:t>     就是内镜清洗消毒得质量保证。</a:t>
            </a:r>
            <a:endParaRPr lang="zh-CN" altLang="en-US" b="0">
              <a:solidFill>
                <a:srgbClr val="000000"/>
              </a:solidFill>
              <a:latin typeface="楷体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2000" fill="hold" grpId="0" nodeType="withEffect">
                                  <p:stCondLst>
                                    <p:cond delay="0"/>
                                  </p:stCondLst>
                                  <p:childTnLst>
                                    <p:set>
                                      <p:cBhvr additive="base">
                                        <p:cTn id="6" dur="1" fill="hold">
                                          <p:stCondLst>
                                            <p:cond delay="0"/>
                                          </p:stCondLst>
                                        </p:cTn>
                                        <p:tgtEl>
                                          <p:spTgt spid="16386"/>
                                        </p:tgtEl>
                                        <p:attrNameLst>
                                          <p:attrName>style.visibility</p:attrName>
                                        </p:attrNameLst>
                                      </p:cBhvr>
                                      <p:to>
                                        <p:strVal val="visible"/>
                                      </p:to>
                                    </p:set>
                                    <p:animEffect transition="in" filter="fade">
                                      <p:cBhvr additive="base">
                                        <p:cTn id="7" dur="2000" fill="hold"/>
                                        <p:tgtEl>
                                          <p:spTgt spid="16386"/>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2" presetClass="entr" presetSubtype="8" dur="500" fill="hold" grpId="1" nodeType="clickEffect">
                                  <p:stCondLst>
                                    <p:cond delay="0"/>
                                  </p:stCondLst>
                                  <p:childTnLst>
                                    <p:set>
                                      <p:cBhvr additive="base">
                                        <p:cTn id="11" dur="1" fill="hold">
                                          <p:stCondLst>
                                            <p:cond delay="0"/>
                                          </p:stCondLst>
                                        </p:cTn>
                                        <p:tgtEl>
                                          <p:spTgt spid="16388"/>
                                        </p:tgtEl>
                                        <p:attrNameLst>
                                          <p:attrName>style.visibility</p:attrName>
                                        </p:attrNameLst>
                                      </p:cBhvr>
                                      <p:to>
                                        <p:strVal val="visible"/>
                                      </p:to>
                                    </p:set>
                                    <p:anim calcmode="lin" valueType="num">
                                      <p:cBhvr additive="base">
                                        <p:cTn id="12" dur="500" fill="hold"/>
                                        <p:tgtEl>
                                          <p:spTgt spid="16388"/>
                                        </p:tgtEl>
                                        <p:attrNameLst>
                                          <p:attrName>ppt_x</p:attrName>
                                        </p:attrNameLst>
                                      </p:cBhvr>
                                      <p:tavLst>
                                        <p:tav tm="0">
                                          <p:val>
                                            <p:strVal val="0-#ppt_w/2"/>
                                          </p:val>
                                        </p:tav>
                                        <p:tav tm="100000">
                                          <p:val>
                                            <p:strVal val="#ppt_x"/>
                                          </p:val>
                                        </p:tav>
                                      </p:tavLst>
                                    </p:anim>
                                    <p:anim calcmode="lin" valueType="num">
                                      <p:cBhvr additive="base">
                                        <p:cTn id="13" dur="500" fill="hold"/>
                                        <p:tgtEl>
                                          <p:spTgt spid="16388"/>
                                        </p:tgtEl>
                                        <p:attrNameLst>
                                          <p:attrName>ppt_y</p:attrName>
                                        </p:attrNameLst>
                                      </p:cBhvr>
                                      <p:tavLst>
                                        <p:tav tm="0">
                                          <p:val>
                                            <p:strVal val="#ppt_y"/>
                                          </p:val>
                                        </p:tav>
                                        <p:tav tm="100000">
                                          <p:val>
                                            <p:strVal val="#ppt_y"/>
                                          </p:val>
                                        </p:tav>
                                      </p:tavLst>
                                    </p:anim>
                                  </p:childTnLst>
                                  <p:subTnLst>
                                    <p:set>
                                      <p:cBhvr additive="base">
                                        <p:cTn dur="1" fill="hold" display="0" afterEffect="1"/>
                                        <p:tgtEl>
                                          <p:spTgt spid="16388"/>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p:bldP spid="16388" grpId="1"/>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035" name="Rectangle 2"/>
          <p:cNvSpPr>
            <a:spLocks noGrp="1" noChangeArrowheads="1"/>
          </p:cNvSpPr>
          <p:nvPr>
            <p:ph type="title" idx="4294967295"/>
          </p:nvPr>
        </p:nvSpPr>
        <p:spPr>
          <a:xfrm>
            <a:off x="685800" y="609600"/>
            <a:ext cx="7772400" cy="1143000"/>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sz="4000">
                <a:solidFill>
                  <a:srgbClr val="000000"/>
                </a:solidFill>
                <a:effectLst>
                  <a:outerShdw blurRad="38100" dist="38100" dir="2700000" algn="tl">
                    <a:schemeClr val="bg2"/>
                  </a:outerShdw>
                </a:effectLst>
                <a:ea typeface="楷体_GB2312" pitchFamily="49" charset="-122"/>
              </a:rPr>
              <a:t>内镜清洗消毒持续质量改进</a:t>
            </a:r>
            <a:br>
              <a:rPr lang="zh-CN" altLang="en-US" sz="4000">
                <a:solidFill>
                  <a:srgbClr val="000000"/>
                </a:solidFill>
                <a:effectLst>
                  <a:outerShdw blurRad="38100" dist="38100" dir="2700000" algn="tl">
                    <a:schemeClr val="bg2"/>
                  </a:outerShdw>
                </a:effectLst>
                <a:ea typeface="楷体_GB2312" pitchFamily="49" charset="-122"/>
              </a:rPr>
            </a:br>
          </a:p>
        </p:txBody>
      </p:sp>
      <p:sp>
        <p:nvSpPr>
          <p:cNvPr id="1036" name="矩形 1035"/>
          <p:cNvSpPr/>
          <p:nvPr/>
        </p:nvSpPr>
        <p:spPr>
          <a:xfrm>
            <a:off x="395288" y="1916112"/>
            <a:ext cx="8424862" cy="4103688"/>
          </a:xfrm>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5pPr>
          </a:lstStyle>
          <a:p/>
        </p:txBody>
      </p:sp>
      <p:grpSp>
        <p:nvGrpSpPr>
          <p:cNvPr id="1025" name="组合 1024"/>
          <p:cNvGrpSpPr/>
          <p:nvPr/>
        </p:nvGrpSpPr>
        <p:grpSpPr>
          <a:xfrm>
            <a:off x="395288" y="1916113"/>
            <a:ext cx="8424863" cy="4103688"/>
            <a:chExt cx="2880" cy="720"/>
          </a:xfrm>
        </p:grpSpPr>
        <p:sp>
          <p:nvSpPr>
            <p:cNvPr id="1027" name="_s1027"/>
            <p:cNvSpPr>
              <a:spLocks noChangeAspect="1"/>
            </p:cNvSpPr>
            <p:nvPr/>
          </p:nvSpPr>
          <p:spPr>
            <a:xfrm>
              <a:off x="0" y="0"/>
              <a:ext cx="2880" cy="720"/>
            </a:xfrm>
            <a:prstGeom prst="rect">
              <a:avLst/>
            </a:prstGeom>
            <a:noFill/>
            <a:ln w="9525">
              <a:noFill/>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5pPr>
            </a:lstStyle>
            <a:p/>
          </p:txBody>
        </p:sp>
        <p:cxnSp>
          <p:nvCxnSpPr>
            <p:cNvPr id="1028" name="_s1028"/>
            <p:cNvCxnSpPr/>
            <p:nvPr/>
          </p:nvCxnSpPr>
          <p:spPr>
            <a:xfrm rot="-5400000" flipH="1">
              <a:off x="1872" y="-143"/>
              <a:ext cx="144" cy="1007"/>
            </a:xfrm>
            <a:prstGeom prst="bentConnector3">
              <a:avLst>
                <a:gd name="adj1" fmla="val 13926"/>
              </a:avLst>
            </a:prstGeom>
            <a:ln w="28575" cap="flat" cmpd="sng">
              <a:solidFill>
                <a:srgbClr val="000000"/>
              </a:solidFill>
              <a:prstDash val="solid"/>
              <a:miter/>
              <a:headEnd type="none" w="med" len="med"/>
              <a:tailEnd type="none" w="med" len="med"/>
            </a:ln>
          </p:spPr>
        </p:cxnSp>
        <p:cxnSp>
          <p:nvCxnSpPr>
            <p:cNvPr id="1029" name="_s1029"/>
            <p:cNvCxnSpPr/>
            <p:nvPr/>
          </p:nvCxnSpPr>
          <p:spPr>
            <a:xfrm rot="16200000">
              <a:off x="1365" y="356"/>
              <a:ext cx="144" cy="1"/>
            </a:xfrm>
            <a:prstGeom prst="straightConnector1">
              <a:avLst/>
            </a:prstGeom>
            <a:ln w="28575" cap="flat" cmpd="sng">
              <a:solidFill>
                <a:srgbClr val="000000"/>
              </a:solidFill>
              <a:prstDash val="solid"/>
              <a:headEnd type="none" w="med" len="med"/>
              <a:tailEnd type="none" w="med" len="med"/>
            </a:ln>
          </p:spPr>
        </p:cxnSp>
        <p:cxnSp>
          <p:nvCxnSpPr>
            <p:cNvPr id="1030" name="_s1030"/>
            <p:cNvCxnSpPr/>
            <p:nvPr/>
          </p:nvCxnSpPr>
          <p:spPr>
            <a:xfrm rot="16200000">
              <a:off x="864" y="-143"/>
              <a:ext cx="144" cy="1007"/>
            </a:xfrm>
            <a:prstGeom prst="bentConnector3">
              <a:avLst>
                <a:gd name="adj1" fmla="val 13926"/>
              </a:avLst>
            </a:prstGeom>
            <a:ln w="28575" cap="flat" cmpd="sng">
              <a:solidFill>
                <a:srgbClr val="000000"/>
              </a:solidFill>
              <a:prstDash val="solid"/>
              <a:miter/>
              <a:headEnd type="none" w="med" len="med"/>
              <a:tailEnd type="none" w="med" len="med"/>
            </a:ln>
          </p:spPr>
        </p:cxnSp>
        <p:sp>
          <p:nvSpPr>
            <p:cNvPr id="1031" name="_s1031"/>
            <p:cNvSpPr/>
            <p:nvPr/>
          </p:nvSpPr>
          <p:spPr>
            <a:xfrm>
              <a:off x="1007" y="0"/>
              <a:ext cx="864" cy="288"/>
            </a:xfrm>
            <a:prstGeom prst="roundRect">
              <a:avLst>
                <a:gd name="adj" fmla="val 16667"/>
              </a:avLst>
            </a:prstGeom>
            <a:solidFill>
              <a:srgbClr val="CCCCFF"/>
            </a:solidFill>
            <a:ln w="9525">
              <a:noFill/>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5pPr>
            </a:lstStyle>
            <a:p/>
          </p:txBody>
        </p:sp>
        <p:sp>
          <p:nvSpPr>
            <p:cNvPr id="1032" name="_s1032"/>
            <p:cNvSpPr/>
            <p:nvPr/>
          </p:nvSpPr>
          <p:spPr>
            <a:xfrm>
              <a:off x="0" y="432"/>
              <a:ext cx="864" cy="288"/>
            </a:xfrm>
            <a:prstGeom prst="roundRect">
              <a:avLst>
                <a:gd name="adj" fmla="val 16667"/>
              </a:avLst>
            </a:prstGeom>
            <a:solidFill>
              <a:srgbClr val="CCCCFF"/>
            </a:solidFill>
            <a:ln w="9525">
              <a:noFill/>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5pPr>
            </a:lstStyle>
            <a:p/>
          </p:txBody>
        </p:sp>
        <p:sp>
          <p:nvSpPr>
            <p:cNvPr id="1033" name="_s1033"/>
            <p:cNvSpPr/>
            <p:nvPr/>
          </p:nvSpPr>
          <p:spPr>
            <a:xfrm>
              <a:off x="1007" y="432"/>
              <a:ext cx="864" cy="288"/>
            </a:xfrm>
            <a:prstGeom prst="roundRect">
              <a:avLst>
                <a:gd name="adj" fmla="val 16667"/>
              </a:avLst>
            </a:prstGeom>
            <a:solidFill>
              <a:srgbClr val="CCCCFF"/>
            </a:solidFill>
            <a:ln w="9525">
              <a:noFill/>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5pPr>
            </a:lstStyle>
            <a:p/>
          </p:txBody>
        </p:sp>
        <p:sp>
          <p:nvSpPr>
            <p:cNvPr id="1034" name="_s1034"/>
            <p:cNvSpPr/>
            <p:nvPr/>
          </p:nvSpPr>
          <p:spPr>
            <a:xfrm>
              <a:off x="2015" y="432"/>
              <a:ext cx="864" cy="288"/>
            </a:xfrm>
            <a:prstGeom prst="roundRect">
              <a:avLst>
                <a:gd name="adj" fmla="val 16667"/>
              </a:avLst>
            </a:prstGeom>
            <a:solidFill>
              <a:srgbClr val="CCCCFF"/>
            </a:solidFill>
            <a:ln w="9525">
              <a:noFill/>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5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7410" name="Rectangle 2"/>
          <p:cNvSpPr>
            <a:spLocks noGrp="1" noChangeArrowheads="1"/>
          </p:cNvSpPr>
          <p:nvPr>
            <p:ph type="title" idx="4294967295"/>
          </p:nvPr>
        </p:nvSpPr>
        <p:spPr>
          <a:xfrm>
            <a:off x="685800" y="609600"/>
            <a:ext cx="7772400" cy="1143000"/>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sz="4000">
                <a:solidFill>
                  <a:srgbClr val="000000"/>
                </a:solidFill>
                <a:effectLst>
                  <a:outerShdw blurRad="38100" dist="38100" dir="2700000" algn="tl">
                    <a:schemeClr val="bg2"/>
                  </a:outerShdw>
                </a:effectLst>
                <a:latin typeface="楷体_GB2312" pitchFamily="49" charset="-122"/>
                <a:ea typeface="楷体_GB2312" pitchFamily="49" charset="-122"/>
              </a:rPr>
              <a:t>浙江大学附属第一医院内镜中心</a:t>
            </a:r>
            <a:br>
              <a:rPr lang="zh-CN" altLang="en-US" sz="4000">
                <a:solidFill>
                  <a:srgbClr val="000000"/>
                </a:solidFill>
                <a:effectLst>
                  <a:outerShdw blurRad="38100" dist="38100" dir="2700000" algn="tl">
                    <a:schemeClr val="bg2"/>
                  </a:outerShdw>
                </a:effectLst>
                <a:latin typeface="楷体_GB2312" pitchFamily="49" charset="-122"/>
                <a:ea typeface="楷体_GB2312" pitchFamily="49" charset="-122"/>
              </a:rPr>
            </a:br>
            <a:r>
              <a:rPr lang="zh-CN" altLang="en-US" sz="2400">
                <a:solidFill>
                  <a:srgbClr val="000000"/>
                </a:solidFill>
                <a:effectLst>
                  <a:outerShdw blurRad="38100" dist="38100" dir="2700000" algn="tl">
                    <a:schemeClr val="bg2"/>
                  </a:outerShdw>
                </a:effectLst>
                <a:ea typeface="楷体_GB2312" pitchFamily="49" charset="-122"/>
              </a:rPr>
              <a:t>内镜清洗消毒持续质量改进</a:t>
            </a:r>
            <a:br>
              <a:rPr lang="zh-CN" altLang="en-US" sz="2400">
                <a:solidFill>
                  <a:srgbClr val="000000"/>
                </a:solidFill>
                <a:effectLst>
                  <a:outerShdw blurRad="38100" dist="38100" dir="2700000" algn="tl">
                    <a:schemeClr val="bg2"/>
                  </a:outerShdw>
                </a:effectLst>
                <a:ea typeface="楷体_GB2312" pitchFamily="49" charset="-122"/>
              </a:rPr>
            </a:br>
            <a:br>
              <a:rPr lang="zh-CN" altLang="en-US" sz="2400">
                <a:solidFill>
                  <a:srgbClr val="000000"/>
                </a:solidFill>
                <a:effectLst>
                  <a:outerShdw blurRad="38100" dist="38100" dir="2700000" algn="tl">
                    <a:schemeClr val="bg2"/>
                  </a:outerShdw>
                </a:effectLst>
                <a:latin typeface="楷体_GB2312" pitchFamily="49" charset="-122"/>
                <a:ea typeface="楷体_GB2312" pitchFamily="49" charset="-122"/>
              </a:rPr>
            </a:br>
          </a:p>
        </p:txBody>
      </p:sp>
      <p:graphicFrame>
        <p:nvGraphicFramePr>
          <p:cNvPr id="17411" name="Group 3"/>
          <p:cNvGraphicFramePr>
            <a:graphicFrameLocks noGrp="1"/>
          </p:cNvGraphicFramePr>
          <p:nvPr>
            <p:ph idx="4294967295"/>
          </p:nvPr>
        </p:nvGraphicFramePr>
        <p:xfrm>
          <a:off x="755650" y="1484312"/>
          <a:ext cx="7772400" cy="6570980"/>
        </p:xfrm>
        <a:graphic>
          <a:graphicData uri="http://schemas.openxmlformats.org/drawingml/2006/table">
            <a:tbl>
              <a:tblPr/>
              <a:tblGrid>
                <a:gridCol w="1111250"/>
                <a:gridCol w="1109662"/>
                <a:gridCol w="1111250"/>
                <a:gridCol w="1108075"/>
                <a:gridCol w="1392238"/>
                <a:gridCol w="828675"/>
                <a:gridCol w="1111250"/>
              </a:tblGrid>
              <a:tr h="1262062">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zh-CN" altLang="en-US">
                          <a:solidFill>
                            <a:srgbClr val="000000"/>
                          </a:solidFill>
                          <a:latin typeface="楷体_GB2312" pitchFamily="49" charset="-122"/>
                        </a:rPr>
                        <a:t>年  代</a:t>
                      </a:r>
                    </a:p>
                  </a:txBody>
                  <a:tcPr>
                    <a:lnL w="28575">
                      <a:solidFill>
                        <a:schemeClr val="tx1"/>
                      </a:solidFill>
                      <a:miter lim="800000"/>
                    </a:lnL>
                    <a:lnR w="12700">
                      <a:solidFill>
                        <a:schemeClr val="tx1"/>
                      </a:solidFill>
                      <a:miter lim="800000"/>
                    </a:lnR>
                    <a:lnT w="28575">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zh-CN" altLang="en-US">
                          <a:solidFill>
                            <a:srgbClr val="FF0000"/>
                          </a:solidFill>
                          <a:latin typeface="楷体_GB2312" pitchFamily="49" charset="-122"/>
                        </a:rPr>
                        <a:t>消毒</a:t>
                      </a:r>
                    </a:p>
                    <a:p>
                      <a:pPr marL="0" lvl="0" indent="0" eaLnBrk="1" hangingPunct="1">
                        <a:spcBef>
                          <a:spcPct val="20000"/>
                        </a:spcBef>
                        <a:buClr>
                          <a:srgbClr val="FF0000"/>
                        </a:buClr>
                      </a:pPr>
                      <a:r>
                        <a:rPr lang="zh-CN" altLang="en-US">
                          <a:solidFill>
                            <a:srgbClr val="FF0000"/>
                          </a:solidFill>
                          <a:latin typeface="楷体_GB2312" pitchFamily="49" charset="-122"/>
                        </a:rPr>
                        <a:t>设备</a:t>
                      </a:r>
                    </a:p>
                  </a:txBody>
                  <a:tcPr>
                    <a:lnL w="12700">
                      <a:solidFill>
                        <a:schemeClr val="tx1"/>
                      </a:solidFill>
                      <a:miter lim="800000"/>
                    </a:lnL>
                    <a:lnR w="12700">
                      <a:solidFill>
                        <a:schemeClr val="tx1"/>
                      </a:solidFill>
                      <a:miter lim="800000"/>
                    </a:lnR>
                    <a:lnT w="28575">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zh-CN" altLang="en-US">
                          <a:solidFill>
                            <a:srgbClr val="FF0000"/>
                          </a:solidFill>
                          <a:latin typeface="楷体_GB2312" pitchFamily="49" charset="-122"/>
                        </a:rPr>
                        <a:t>内镜</a:t>
                      </a:r>
                    </a:p>
                    <a:p>
                      <a:pPr marL="0" lvl="0" indent="0" eaLnBrk="1" hangingPunct="1">
                        <a:spcBef>
                          <a:spcPct val="20000"/>
                        </a:spcBef>
                        <a:buClr>
                          <a:srgbClr val="FF0000"/>
                        </a:buClr>
                      </a:pPr>
                      <a:r>
                        <a:rPr lang="zh-CN" altLang="en-US">
                          <a:solidFill>
                            <a:srgbClr val="FF0000"/>
                          </a:solidFill>
                          <a:latin typeface="楷体_GB2312" pitchFamily="49" charset="-122"/>
                        </a:rPr>
                        <a:t>清洗剂</a:t>
                      </a:r>
                    </a:p>
                  </a:txBody>
                  <a:tcPr>
                    <a:lnL w="12700">
                      <a:solidFill>
                        <a:schemeClr val="tx1"/>
                      </a:solidFill>
                      <a:miter lim="800000"/>
                    </a:lnL>
                    <a:lnR w="12700">
                      <a:solidFill>
                        <a:schemeClr val="tx1"/>
                      </a:solidFill>
                      <a:miter lim="800000"/>
                    </a:lnR>
                    <a:lnT w="28575">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zh-CN" altLang="en-US">
                          <a:solidFill>
                            <a:srgbClr val="FF0000"/>
                          </a:solidFill>
                          <a:latin typeface="楷体_GB2312" pitchFamily="49" charset="-122"/>
                        </a:rPr>
                        <a:t>内镜</a:t>
                      </a:r>
                    </a:p>
                    <a:p>
                      <a:pPr marL="0" lvl="0" indent="0" eaLnBrk="1" hangingPunct="1">
                        <a:spcBef>
                          <a:spcPct val="20000"/>
                        </a:spcBef>
                        <a:buClr>
                          <a:srgbClr val="FF0000"/>
                        </a:buClr>
                      </a:pPr>
                      <a:r>
                        <a:rPr lang="zh-CN" altLang="en-US">
                          <a:solidFill>
                            <a:srgbClr val="FF0000"/>
                          </a:solidFill>
                          <a:latin typeface="楷体_GB2312" pitchFamily="49" charset="-122"/>
                        </a:rPr>
                        <a:t>消毒剂</a:t>
                      </a:r>
                    </a:p>
                  </a:txBody>
                  <a:tcPr>
                    <a:lnL w="12700">
                      <a:solidFill>
                        <a:schemeClr val="tx1"/>
                      </a:solidFill>
                      <a:miter lim="800000"/>
                    </a:lnL>
                    <a:lnR w="12700">
                      <a:solidFill>
                        <a:schemeClr val="tx1"/>
                      </a:solidFill>
                      <a:miter lim="800000"/>
                    </a:lnR>
                    <a:lnT w="28575">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zh-CN" altLang="en-US">
                          <a:solidFill>
                            <a:srgbClr val="FF0000"/>
                          </a:solidFill>
                          <a:latin typeface="Times New Roman" panose="02020603050405020304" pitchFamily="18" charset="0"/>
                        </a:rPr>
                        <a:t>内镜洗消管理</a:t>
                      </a:r>
                    </a:p>
                    <a:p>
                      <a:pPr marL="0" lvl="0" indent="0" eaLnBrk="1" hangingPunct="1">
                        <a:spcBef>
                          <a:spcPct val="20000"/>
                        </a:spcBef>
                        <a:buClr>
                          <a:srgbClr val="FF0000"/>
                        </a:buClr>
                      </a:pPr>
                      <a:r>
                        <a:rPr lang="zh-CN" altLang="en-US">
                          <a:solidFill>
                            <a:srgbClr val="FF0000"/>
                          </a:solidFill>
                          <a:latin typeface="Times New Roman" panose="02020603050405020304" pitchFamily="18" charset="0"/>
                        </a:rPr>
                        <a:t>  </a:t>
                      </a:r>
                    </a:p>
                  </a:txBody>
                  <a:tcPr>
                    <a:lnL w="12700">
                      <a:solidFill>
                        <a:schemeClr val="tx1"/>
                      </a:solidFill>
                      <a:miter lim="800000"/>
                    </a:lnL>
                    <a:lnR w="12700">
                      <a:solidFill>
                        <a:schemeClr val="tx1"/>
                      </a:solidFill>
                      <a:miter lim="800000"/>
                    </a:lnR>
                    <a:lnT w="28575">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zh-CN" altLang="en-US">
                          <a:solidFill>
                            <a:srgbClr val="FF0000"/>
                          </a:solidFill>
                          <a:latin typeface="楷体_GB2312" pitchFamily="49" charset="-122"/>
                        </a:rPr>
                        <a:t>内镜护士</a:t>
                      </a:r>
                    </a:p>
                  </a:txBody>
                  <a:tcPr>
                    <a:lnL w="12700">
                      <a:solidFill>
                        <a:schemeClr val="tx1"/>
                      </a:solidFill>
                      <a:miter lim="800000"/>
                    </a:lnL>
                    <a:lnR w="12700">
                      <a:solidFill>
                        <a:schemeClr val="tx1"/>
                      </a:solidFill>
                      <a:miter lim="800000"/>
                    </a:lnR>
                    <a:lnT w="28575">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zh-CN" altLang="en-US">
                          <a:solidFill>
                            <a:srgbClr val="FF0000"/>
                          </a:solidFill>
                          <a:latin typeface="楷体_GB2312" pitchFamily="49" charset="-122"/>
                        </a:rPr>
                        <a:t>洗消技术工人  </a:t>
                      </a:r>
                      <a:r>
                        <a:rPr lang="zh-CN" altLang="en-US">
                          <a:solidFill>
                            <a:srgbClr val="0000FF"/>
                          </a:solidFill>
                          <a:latin typeface="楷体_GB2312" pitchFamily="49" charset="-122"/>
                        </a:rPr>
                        <a:t>         </a:t>
                      </a:r>
                    </a:p>
                  </a:txBody>
                  <a:tcPr>
                    <a:lnL w="12700">
                      <a:solidFill>
                        <a:schemeClr val="tx1"/>
                      </a:solidFill>
                      <a:miter lim="800000"/>
                    </a:lnL>
                    <a:lnR w="28575">
                      <a:solidFill>
                        <a:schemeClr val="tx1"/>
                      </a:solidFill>
                      <a:miter lim="800000"/>
                    </a:lnR>
                    <a:lnT w="28575">
                      <a:solidFill>
                        <a:schemeClr val="tx1"/>
                      </a:solidFill>
                      <a:miter lim="800000"/>
                    </a:lnT>
                    <a:lnB w="12700">
                      <a:solidFill>
                        <a:schemeClr val="tx1"/>
                      </a:solidFill>
                      <a:miter lim="800000"/>
                    </a:lnB>
                    <a:noFill/>
                  </a:tcPr>
                </a:tc>
              </a:tr>
              <a:tr h="771525">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en-US" altLang="zh-CN" sz="2000">
                          <a:solidFill>
                            <a:srgbClr val="0000FF"/>
                          </a:solidFill>
                          <a:latin typeface="楷体_GB2312" pitchFamily="49" charset="-122"/>
                        </a:rPr>
                        <a:t>1970-1980</a:t>
                      </a:r>
                      <a:r>
                        <a:rPr lang="zh-CN" altLang="en-US" sz="2000">
                          <a:solidFill>
                            <a:srgbClr val="0000FF"/>
                          </a:solidFill>
                          <a:latin typeface="楷体_GB2312" pitchFamily="49" charset="-122"/>
                        </a:rPr>
                        <a:t>年</a:t>
                      </a:r>
                    </a:p>
                  </a:txBody>
                  <a:tcPr>
                    <a:lnL w="28575">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zh-CN" altLang="en-US" sz="2000">
                          <a:solidFill>
                            <a:srgbClr val="0000FF"/>
                          </a:solidFill>
                          <a:latin typeface="楷体_GB2312" pitchFamily="49" charset="-122"/>
                        </a:rPr>
                        <a:t> 三桶水</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zh-CN" altLang="en-US" sz="2000">
                          <a:solidFill>
                            <a:srgbClr val="0000FF"/>
                          </a:solidFill>
                          <a:latin typeface="楷体_GB2312" pitchFamily="49" charset="-122"/>
                        </a:rPr>
                        <a:t>无</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zh-CN" altLang="en-US" sz="2000">
                          <a:solidFill>
                            <a:srgbClr val="0000FF"/>
                          </a:solidFill>
                          <a:latin typeface="楷体_GB2312" pitchFamily="49" charset="-122"/>
                        </a:rPr>
                        <a:t>洗必泰</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zh-CN" altLang="en-US" sz="2000">
                          <a:solidFill>
                            <a:srgbClr val="0000FF"/>
                          </a:solidFill>
                          <a:latin typeface="楷体_GB2312" pitchFamily="49" charset="-122"/>
                        </a:rPr>
                        <a:t>   无                    </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en-US" altLang="zh-CN" sz="2000">
                          <a:solidFill>
                            <a:srgbClr val="0000FF"/>
                          </a:solidFill>
                          <a:latin typeface="楷体_GB2312" pitchFamily="49" charset="-122"/>
                        </a:rPr>
                        <a:t>1</a:t>
                      </a:r>
                      <a:r>
                        <a:rPr lang="zh-CN" altLang="en-US" sz="2000">
                          <a:solidFill>
                            <a:srgbClr val="0000FF"/>
                          </a:solidFill>
                          <a:latin typeface="楷体_GB2312" pitchFamily="49" charset="-122"/>
                        </a:rPr>
                        <a:t>人              </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zh-CN" altLang="en-US">
                          <a:solidFill>
                            <a:srgbClr val="333399"/>
                          </a:solidFill>
                          <a:latin typeface="Times New Roman" panose="02020603050405020304" pitchFamily="18" charset="0"/>
                        </a:rPr>
                        <a:t>    </a:t>
                      </a:r>
                      <a:r>
                        <a:rPr lang="zh-CN" altLang="en-US" sz="2000">
                          <a:solidFill>
                            <a:srgbClr val="0000FF"/>
                          </a:solidFill>
                          <a:latin typeface="楷体_GB2312" pitchFamily="49" charset="-122"/>
                        </a:rPr>
                        <a:t>无</a:t>
                      </a:r>
                    </a:p>
                  </a:txBody>
                  <a:tcPr>
                    <a:lnL w="12700">
                      <a:solidFill>
                        <a:schemeClr val="tx1"/>
                      </a:solidFill>
                      <a:miter lim="800000"/>
                    </a:lnL>
                    <a:lnR w="28575">
                      <a:solidFill>
                        <a:schemeClr val="tx1"/>
                      </a:solidFill>
                      <a:miter lim="800000"/>
                    </a:lnR>
                    <a:lnT w="12700">
                      <a:solidFill>
                        <a:schemeClr val="tx1"/>
                      </a:solidFill>
                      <a:miter lim="800000"/>
                    </a:lnT>
                    <a:lnB w="12700">
                      <a:solidFill>
                        <a:schemeClr val="tx1"/>
                      </a:solidFill>
                      <a:miter lim="800000"/>
                    </a:lnB>
                    <a:noFill/>
                  </a:tcPr>
                </a:tc>
              </a:tr>
              <a:tr h="1039812">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en-US" altLang="zh-CN" sz="2000">
                          <a:solidFill>
                            <a:srgbClr val="0000FF"/>
                          </a:solidFill>
                          <a:latin typeface="楷体_GB2312" pitchFamily="49" charset="-122"/>
                        </a:rPr>
                        <a:t>1990- 2000</a:t>
                      </a:r>
                      <a:r>
                        <a:rPr lang="zh-CN" altLang="en-US" sz="2000">
                          <a:solidFill>
                            <a:srgbClr val="0000FF"/>
                          </a:solidFill>
                          <a:latin typeface="楷体_GB2312" pitchFamily="49" charset="-122"/>
                        </a:rPr>
                        <a:t>年</a:t>
                      </a:r>
                    </a:p>
                  </a:txBody>
                  <a:tcPr>
                    <a:lnL w="28575">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zh-CN" altLang="en-US" sz="2000">
                          <a:solidFill>
                            <a:srgbClr val="0000FF"/>
                          </a:solidFill>
                          <a:latin typeface="楷体_GB2312" pitchFamily="49" charset="-122"/>
                        </a:rPr>
                        <a:t>四槽法            半自动洗消机</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en-US" altLang="zh-CN" sz="2000">
                          <a:solidFill>
                            <a:srgbClr val="0000FF"/>
                          </a:solidFill>
                          <a:latin typeface="楷体_GB2312" pitchFamily="49" charset="-122"/>
                        </a:rPr>
                        <a:t>3M</a:t>
                      </a:r>
                      <a:r>
                        <a:rPr lang="zh-CN" altLang="en-US" sz="2000">
                          <a:solidFill>
                            <a:srgbClr val="0000FF"/>
                          </a:solidFill>
                          <a:latin typeface="楷体_GB2312" pitchFamily="49" charset="-122"/>
                        </a:rPr>
                        <a:t>多酶</a:t>
                      </a:r>
                    </a:p>
                    <a:p>
                      <a:pPr marL="0" lvl="0" indent="0" eaLnBrk="1" hangingPunct="1">
                        <a:spcBef>
                          <a:spcPct val="20000"/>
                        </a:spcBef>
                        <a:buClr>
                          <a:srgbClr val="FF0000"/>
                        </a:buClr>
                      </a:pPr>
                      <a:r>
                        <a:rPr lang="zh-CN" altLang="en-US" sz="2000">
                          <a:solidFill>
                            <a:srgbClr val="0000FF"/>
                          </a:solidFill>
                          <a:latin typeface="楷体_GB2312" pitchFamily="49" charset="-122"/>
                        </a:rPr>
                        <a:t>清洗剂</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zh-CN" altLang="en-US" sz="2000">
                          <a:solidFill>
                            <a:srgbClr val="0000FF"/>
                          </a:solidFill>
                          <a:latin typeface="楷体_GB2312" pitchFamily="49" charset="-122"/>
                        </a:rPr>
                        <a:t>戊二醛</a:t>
                      </a:r>
                    </a:p>
                    <a:p>
                      <a:pPr marL="0" lvl="0" indent="0" eaLnBrk="1" hangingPunct="1">
                        <a:spcBef>
                          <a:spcPct val="20000"/>
                        </a:spcBef>
                        <a:buClr>
                          <a:srgbClr val="FF0000"/>
                        </a:buClr>
                      </a:pPr>
                      <a:r>
                        <a:rPr lang="zh-CN" altLang="en-US" sz="2000">
                          <a:solidFill>
                            <a:srgbClr val="0000FF"/>
                          </a:solidFill>
                          <a:latin typeface="楷体_GB2312" pitchFamily="49" charset="-122"/>
                        </a:rPr>
                        <a:t>酸化水</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endParaRPr lang="zh-CN" altLang="en-US" sz="2000">
                        <a:solidFill>
                          <a:srgbClr val="0000CC"/>
                        </a:solidFill>
                        <a:latin typeface="Times New Roman" panose="02020603050405020304" pitchFamily="18" charset="0"/>
                      </a:endParaRPr>
                    </a:p>
                    <a:p>
                      <a:pPr marL="0" lvl="0" indent="0" eaLnBrk="1" hangingPunct="1">
                        <a:spcBef>
                          <a:spcPct val="20000"/>
                        </a:spcBef>
                        <a:buClr>
                          <a:srgbClr val="FF0000"/>
                        </a:buClr>
                      </a:pPr>
                      <a:r>
                        <a:rPr lang="zh-CN" altLang="en-US" sz="2000">
                          <a:solidFill>
                            <a:srgbClr val="0000CC"/>
                          </a:solidFill>
                          <a:latin typeface="Times New Roman" panose="02020603050405020304" pitchFamily="18" charset="0"/>
                        </a:rPr>
                        <a:t>        无</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zh-CN" altLang="en-US" sz="2000">
                          <a:solidFill>
                            <a:srgbClr val="0000FF"/>
                          </a:solidFill>
                          <a:latin typeface="楷体_GB2312" pitchFamily="49" charset="-122"/>
                        </a:rPr>
                        <a:t>                 </a:t>
                      </a:r>
                      <a:r>
                        <a:rPr lang="en-US" altLang="zh-CN" sz="2000">
                          <a:solidFill>
                            <a:srgbClr val="0000FF"/>
                          </a:solidFill>
                          <a:latin typeface="楷体_GB2312" pitchFamily="49" charset="-122"/>
                        </a:rPr>
                        <a:t>3-4</a:t>
                      </a:r>
                      <a:r>
                        <a:rPr lang="zh-CN" altLang="en-US" sz="2000">
                          <a:solidFill>
                            <a:srgbClr val="0000FF"/>
                          </a:solidFill>
                          <a:latin typeface="楷体_GB2312" pitchFamily="49" charset="-122"/>
                        </a:rPr>
                        <a:t>人</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zh-CN" altLang="en-US" sz="2000">
                          <a:solidFill>
                            <a:srgbClr val="0000FF"/>
                          </a:solidFill>
                          <a:latin typeface="楷体_GB2312" pitchFamily="49" charset="-122"/>
                        </a:rPr>
                        <a:t>               </a:t>
                      </a:r>
                      <a:r>
                        <a:rPr lang="en-US" altLang="zh-CN" sz="2000">
                          <a:solidFill>
                            <a:srgbClr val="0000FF"/>
                          </a:solidFill>
                          <a:latin typeface="楷体_GB2312" pitchFamily="49" charset="-122"/>
                        </a:rPr>
                        <a:t>1-2</a:t>
                      </a:r>
                      <a:r>
                        <a:rPr lang="zh-CN" altLang="en-US" sz="2000">
                          <a:solidFill>
                            <a:srgbClr val="0000FF"/>
                          </a:solidFill>
                          <a:latin typeface="楷体_GB2312" pitchFamily="49" charset="-122"/>
                        </a:rPr>
                        <a:t>人</a:t>
                      </a:r>
                    </a:p>
                  </a:txBody>
                  <a:tcPr>
                    <a:lnL w="12700">
                      <a:solidFill>
                        <a:schemeClr val="tx1"/>
                      </a:solidFill>
                      <a:miter lim="800000"/>
                    </a:lnL>
                    <a:lnR w="28575">
                      <a:solidFill>
                        <a:schemeClr val="tx1"/>
                      </a:solidFill>
                      <a:miter lim="800000"/>
                    </a:lnR>
                    <a:lnT w="12700">
                      <a:solidFill>
                        <a:schemeClr val="tx1"/>
                      </a:solidFill>
                      <a:miter lim="800000"/>
                    </a:lnT>
                    <a:lnB w="12700">
                      <a:solidFill>
                        <a:schemeClr val="tx1"/>
                      </a:solidFill>
                      <a:miter lim="800000"/>
                    </a:lnB>
                    <a:noFill/>
                  </a:tcPr>
                </a:tc>
              </a:tr>
              <a:tr h="2468562">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en-US" altLang="zh-CN" sz="2000">
                          <a:solidFill>
                            <a:srgbClr val="0000FF"/>
                          </a:solidFill>
                          <a:latin typeface="楷体_GB2312" pitchFamily="49" charset="-122"/>
                        </a:rPr>
                        <a:t>2004- 2010</a:t>
                      </a:r>
                      <a:r>
                        <a:rPr lang="zh-CN" altLang="en-US" sz="2000">
                          <a:solidFill>
                            <a:srgbClr val="0000FF"/>
                          </a:solidFill>
                          <a:latin typeface="楷体_GB2312" pitchFamily="49" charset="-122"/>
                        </a:rPr>
                        <a:t>年</a:t>
                      </a:r>
                    </a:p>
                  </a:txBody>
                  <a:tcPr>
                    <a:lnL w="28575">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algn="ctr" eaLnBrk="1" hangingPunct="1">
                        <a:spcBef>
                          <a:spcPct val="20000"/>
                        </a:spcBef>
                        <a:buClr>
                          <a:srgbClr val="FF0000"/>
                        </a:buClr>
                      </a:pPr>
                      <a:r>
                        <a:rPr lang="zh-CN" altLang="en-US" sz="2000">
                          <a:solidFill>
                            <a:srgbClr val="0000FF"/>
                          </a:solidFill>
                          <a:latin typeface="楷体_GB2312" pitchFamily="49" charset="-122"/>
                        </a:rPr>
                        <a:t>整体智能化水槽洗消</a:t>
                      </a:r>
                    </a:p>
                    <a:p>
                      <a:pPr marL="0" lvl="0" indent="0" algn="ctr" eaLnBrk="1" hangingPunct="1">
                        <a:spcBef>
                          <a:spcPct val="20000"/>
                        </a:spcBef>
                        <a:buClr>
                          <a:srgbClr val="FF0000"/>
                        </a:buClr>
                      </a:pPr>
                      <a:r>
                        <a:rPr lang="zh-CN" altLang="en-US" sz="2000">
                          <a:solidFill>
                            <a:srgbClr val="0000FF"/>
                          </a:solidFill>
                          <a:latin typeface="楷体_GB2312" pitchFamily="49" charset="-122"/>
                        </a:rPr>
                        <a:t>全自动进口洗消机</a:t>
                      </a:r>
                    </a:p>
                    <a:p>
                      <a:pPr marL="0" lvl="0" indent="0" eaLnBrk="1" hangingPunct="1">
                        <a:spcBef>
                          <a:spcPct val="20000"/>
                        </a:spcBef>
                        <a:buClr>
                          <a:srgbClr val="FF0000"/>
                        </a:buClr>
                      </a:pPr>
                      <a:endParaRPr lang="zh-CN" altLang="en-US" sz="2000">
                        <a:solidFill>
                          <a:srgbClr val="0000FF"/>
                        </a:solidFill>
                        <a:latin typeface="楷体_GB2312" pitchFamily="49"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zh-CN" altLang="en-US" sz="2000">
                          <a:solidFill>
                            <a:srgbClr val="0000FF"/>
                          </a:solidFill>
                          <a:latin typeface="楷体_GB2312" pitchFamily="49" charset="-122"/>
                        </a:rPr>
                        <a:t>各种多酶清洗剂</a:t>
                      </a:r>
                    </a:p>
                    <a:p>
                      <a:pPr marL="0" lvl="0" indent="0" eaLnBrk="1" hangingPunct="1">
                        <a:spcBef>
                          <a:spcPct val="20000"/>
                        </a:spcBef>
                        <a:buClr>
                          <a:srgbClr val="FF0000"/>
                        </a:buClr>
                      </a:pPr>
                      <a:r>
                        <a:rPr lang="zh-CN" altLang="en-US" sz="2000">
                          <a:solidFill>
                            <a:srgbClr val="0000FF"/>
                          </a:solidFill>
                          <a:latin typeface="楷体_GB2312" pitchFamily="49" charset="-122"/>
                        </a:rPr>
                        <a:t>无酶清洗剂</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algn="ctr" eaLnBrk="1" hangingPunct="1">
                        <a:spcBef>
                          <a:spcPct val="20000"/>
                        </a:spcBef>
                        <a:buClr>
                          <a:srgbClr val="FF0000"/>
                        </a:buClr>
                      </a:pPr>
                      <a:r>
                        <a:rPr lang="zh-CN" altLang="en-US" sz="2000">
                          <a:solidFill>
                            <a:srgbClr val="0000FF"/>
                          </a:solidFill>
                          <a:latin typeface="楷体_GB2312" pitchFamily="49" charset="-122"/>
                        </a:rPr>
                        <a:t>戊二醛</a:t>
                      </a:r>
                    </a:p>
                    <a:p>
                      <a:pPr marL="0" lvl="0" indent="0" algn="ctr" eaLnBrk="1" hangingPunct="1">
                        <a:spcBef>
                          <a:spcPct val="20000"/>
                        </a:spcBef>
                        <a:buClr>
                          <a:srgbClr val="FF0000"/>
                        </a:buClr>
                      </a:pPr>
                      <a:r>
                        <a:rPr lang="zh-CN" altLang="en-US" sz="2000">
                          <a:solidFill>
                            <a:srgbClr val="0000FF"/>
                          </a:solidFill>
                          <a:latin typeface="楷体_GB2312" pitchFamily="49" charset="-122"/>
                        </a:rPr>
                        <a:t>酸化水</a:t>
                      </a:r>
                    </a:p>
                    <a:p>
                      <a:pPr marL="0" lvl="0" indent="0" algn="ctr" eaLnBrk="1" hangingPunct="1">
                        <a:spcBef>
                          <a:spcPct val="20000"/>
                        </a:spcBef>
                        <a:buClr>
                          <a:srgbClr val="FF0000"/>
                        </a:buClr>
                      </a:pPr>
                      <a:r>
                        <a:rPr lang="zh-CN" altLang="en-US" sz="2000">
                          <a:solidFill>
                            <a:srgbClr val="0000FF"/>
                          </a:solidFill>
                          <a:latin typeface="楷体_GB2312" pitchFamily="49" charset="-122"/>
                        </a:rPr>
                        <a:t>邻苯二甲醛</a:t>
                      </a:r>
                    </a:p>
                    <a:p>
                      <a:pPr marL="0" lvl="0" indent="0" algn="ctr" eaLnBrk="1" hangingPunct="1">
                        <a:spcBef>
                          <a:spcPct val="20000"/>
                        </a:spcBef>
                        <a:buClr>
                          <a:srgbClr val="FF0000"/>
                        </a:buClr>
                      </a:pPr>
                      <a:r>
                        <a:rPr lang="zh-CN" altLang="en-US" sz="2000">
                          <a:solidFill>
                            <a:srgbClr val="0000FF"/>
                          </a:solidFill>
                          <a:latin typeface="楷体_GB2312" pitchFamily="49" charset="-122"/>
                        </a:rPr>
                        <a:t>过氧乙酸</a:t>
                      </a:r>
                    </a:p>
                    <a:p>
                      <a:pPr marL="0" lvl="0" indent="0" eaLnBrk="1" hangingPunct="1">
                        <a:spcBef>
                          <a:spcPct val="20000"/>
                        </a:spcBef>
                        <a:buClr>
                          <a:srgbClr val="FF0000"/>
                        </a:buClr>
                      </a:pPr>
                      <a:endParaRPr lang="zh-CN" altLang="en-US" sz="2000">
                        <a:solidFill>
                          <a:srgbClr val="0000FF"/>
                        </a:solidFill>
                        <a:latin typeface="楷体_GB2312" pitchFamily="49" charset="-122"/>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en-US" altLang="zh-CN" sz="2000">
                          <a:solidFill>
                            <a:srgbClr val="0000FF"/>
                          </a:solidFill>
                          <a:latin typeface="Times New Roman" panose="02020603050405020304" pitchFamily="18" charset="0"/>
                        </a:rPr>
                        <a:t>2004-2007</a:t>
                      </a:r>
                      <a:r>
                        <a:rPr lang="zh-CN" altLang="en-US" sz="2000">
                          <a:solidFill>
                            <a:srgbClr val="0000FF"/>
                          </a:solidFill>
                          <a:latin typeface="Times New Roman" panose="02020603050405020304" pitchFamily="18" charset="0"/>
                        </a:rPr>
                        <a:t>手工记录</a:t>
                      </a:r>
                    </a:p>
                    <a:p>
                      <a:pPr marL="0" lvl="0" indent="0" eaLnBrk="1" hangingPunct="1">
                        <a:spcBef>
                          <a:spcPct val="20000"/>
                        </a:spcBef>
                        <a:buClr>
                          <a:srgbClr val="FF0000"/>
                        </a:buClr>
                      </a:pPr>
                      <a:r>
                        <a:rPr lang="en-US" altLang="zh-CN" sz="2000">
                          <a:solidFill>
                            <a:srgbClr val="0000FF"/>
                          </a:solidFill>
                          <a:latin typeface="楷体_GB2312" pitchFamily="49" charset="-122"/>
                        </a:rPr>
                        <a:t>2008</a:t>
                      </a:r>
                      <a:r>
                        <a:rPr lang="zh-CN" altLang="en-US" sz="2000">
                          <a:solidFill>
                            <a:srgbClr val="0000FF"/>
                          </a:solidFill>
                          <a:latin typeface="楷体_GB2312" pitchFamily="49" charset="-122"/>
                        </a:rPr>
                        <a:t>开始计算机追溯管理</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zh-CN" altLang="en-US" sz="2000">
                          <a:solidFill>
                            <a:srgbClr val="0000FF"/>
                          </a:solidFill>
                          <a:latin typeface="楷体_GB2312" pitchFamily="49" charset="-122"/>
                        </a:rPr>
                        <a:t>                       </a:t>
                      </a:r>
                    </a:p>
                    <a:p>
                      <a:pPr marL="0" lvl="0" indent="0" eaLnBrk="1" hangingPunct="1">
                        <a:spcBef>
                          <a:spcPct val="20000"/>
                        </a:spcBef>
                        <a:buClr>
                          <a:srgbClr val="FF0000"/>
                        </a:buClr>
                      </a:pPr>
                      <a:endParaRPr lang="zh-CN" altLang="en-US" sz="2000">
                        <a:solidFill>
                          <a:srgbClr val="0000FF"/>
                        </a:solidFill>
                        <a:latin typeface="楷体_GB2312" pitchFamily="49" charset="-122"/>
                      </a:endParaRPr>
                    </a:p>
                    <a:p>
                      <a:pPr marL="0" lvl="0" indent="0" eaLnBrk="1" hangingPunct="1">
                        <a:spcBef>
                          <a:spcPct val="20000"/>
                        </a:spcBef>
                        <a:buClr>
                          <a:srgbClr val="FF0000"/>
                        </a:buClr>
                      </a:pPr>
                      <a:r>
                        <a:rPr lang="en-US" altLang="zh-CN" sz="2000">
                          <a:solidFill>
                            <a:srgbClr val="0000FF"/>
                          </a:solidFill>
                          <a:latin typeface="楷体_GB2312" pitchFamily="49" charset="-122"/>
                        </a:rPr>
                        <a:t>13</a:t>
                      </a:r>
                      <a:r>
                        <a:rPr lang="zh-CN" altLang="en-US" sz="2000">
                          <a:solidFill>
                            <a:srgbClr val="0000FF"/>
                          </a:solidFill>
                          <a:latin typeface="楷体_GB2312" pitchFamily="49" charset="-122"/>
                        </a:rPr>
                        <a:t>人</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r>
                        <a:rPr lang="zh-CN" altLang="en-US" sz="2000">
                          <a:solidFill>
                            <a:srgbClr val="0000FF"/>
                          </a:solidFill>
                          <a:latin typeface="楷体_GB2312" pitchFamily="49" charset="-122"/>
                        </a:rPr>
                        <a:t>                    </a:t>
                      </a:r>
                    </a:p>
                    <a:p>
                      <a:pPr marL="0" lvl="0" indent="0" eaLnBrk="1" hangingPunct="1">
                        <a:spcBef>
                          <a:spcPct val="20000"/>
                        </a:spcBef>
                        <a:buClr>
                          <a:srgbClr val="FF0000"/>
                        </a:buClr>
                      </a:pPr>
                      <a:endParaRPr lang="zh-CN" altLang="en-US" sz="2000">
                        <a:solidFill>
                          <a:srgbClr val="0000FF"/>
                        </a:solidFill>
                        <a:latin typeface="楷体_GB2312" pitchFamily="49" charset="-122"/>
                      </a:endParaRPr>
                    </a:p>
                    <a:p>
                      <a:pPr marL="0" lvl="0" indent="0" eaLnBrk="1" hangingPunct="1">
                        <a:spcBef>
                          <a:spcPct val="20000"/>
                        </a:spcBef>
                        <a:buClr>
                          <a:srgbClr val="FF0000"/>
                        </a:buClr>
                      </a:pPr>
                      <a:r>
                        <a:rPr lang="zh-CN" altLang="en-US" sz="2000">
                          <a:solidFill>
                            <a:srgbClr val="0000FF"/>
                          </a:solidFill>
                          <a:latin typeface="楷体_GB2312" pitchFamily="49" charset="-122"/>
                        </a:rPr>
                        <a:t>  </a:t>
                      </a:r>
                      <a:r>
                        <a:rPr lang="en-US" altLang="zh-CN" sz="2000">
                          <a:solidFill>
                            <a:srgbClr val="0000FF"/>
                          </a:solidFill>
                          <a:latin typeface="楷体_GB2312" pitchFamily="49" charset="-122"/>
                        </a:rPr>
                        <a:t>3</a:t>
                      </a:r>
                      <a:r>
                        <a:rPr lang="zh-CN" altLang="en-US" sz="2000">
                          <a:solidFill>
                            <a:srgbClr val="0000FF"/>
                          </a:solidFill>
                          <a:latin typeface="楷体_GB2312" pitchFamily="49" charset="-122"/>
                        </a:rPr>
                        <a:t>人</a:t>
                      </a:r>
                    </a:p>
                  </a:txBody>
                  <a:tcPr>
                    <a:lnL w="12700">
                      <a:solidFill>
                        <a:schemeClr val="tx1"/>
                      </a:solidFill>
                      <a:miter lim="800000"/>
                    </a:lnL>
                    <a:lnR w="28575">
                      <a:solidFill>
                        <a:schemeClr val="tx1"/>
                      </a:solidFill>
                      <a:miter lim="800000"/>
                    </a:lnR>
                    <a:lnT w="12700">
                      <a:solidFill>
                        <a:schemeClr val="tx1"/>
                      </a:solidFill>
                      <a:miter lim="800000"/>
                    </a:lnT>
                    <a:lnB w="12700">
                      <a:solidFill>
                        <a:schemeClr val="tx1"/>
                      </a:solidFill>
                      <a:miter lim="800000"/>
                    </a:lnB>
                    <a:noFill/>
                  </a:tcPr>
                </a:tc>
              </a:tr>
              <a:tr h="1028700">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endParaRPr lang="zh-CN" altLang="en-US" sz="2800">
                        <a:solidFill>
                          <a:srgbClr val="333399"/>
                        </a:solidFill>
                        <a:latin typeface="Times New Roman" panose="02020603050405020304" pitchFamily="18" charset="0"/>
                        <a:ea typeface="宋体" panose="02010600030101010101" pitchFamily="2" charset="-122"/>
                      </a:endParaRPr>
                    </a:p>
                  </a:txBody>
                  <a:tcPr>
                    <a:lnL w="28575">
                      <a:solidFill>
                        <a:schemeClr val="tx1"/>
                      </a:solidFill>
                      <a:miter lim="800000"/>
                    </a:lnL>
                    <a:lnR w="12700">
                      <a:solidFill>
                        <a:schemeClr val="tx1"/>
                      </a:solidFill>
                      <a:miter lim="800000"/>
                    </a:lnR>
                    <a:lnT w="12700">
                      <a:solidFill>
                        <a:schemeClr val="tx1"/>
                      </a:solidFill>
                      <a:miter lim="800000"/>
                    </a:lnT>
                    <a:lnB w="28575">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endParaRPr lang="zh-CN" altLang="en-US" sz="2800">
                        <a:solidFill>
                          <a:srgbClr val="333399"/>
                        </a:solidFill>
                        <a:latin typeface="Times New Roman" panose="02020603050405020304" pitchFamily="18" charset="0"/>
                        <a:ea typeface="宋体" panose="02010600030101010101"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28575">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endParaRPr lang="zh-CN" altLang="en-US" sz="2800">
                        <a:solidFill>
                          <a:srgbClr val="333399"/>
                        </a:solidFill>
                        <a:latin typeface="Times New Roman" panose="02020603050405020304" pitchFamily="18" charset="0"/>
                        <a:ea typeface="宋体" panose="02010600030101010101"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28575">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endParaRPr lang="zh-CN" altLang="en-US" sz="2800">
                        <a:solidFill>
                          <a:srgbClr val="333399"/>
                        </a:solidFill>
                        <a:latin typeface="Times New Roman" panose="02020603050405020304" pitchFamily="18" charset="0"/>
                        <a:ea typeface="宋体" panose="02010600030101010101"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28575">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endParaRPr lang="zh-CN" altLang="en-US" sz="2800">
                        <a:solidFill>
                          <a:srgbClr val="333399"/>
                        </a:solidFill>
                        <a:latin typeface="Times New Roman" panose="02020603050405020304" pitchFamily="18" charset="0"/>
                        <a:ea typeface="宋体" panose="02010600030101010101"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28575">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endParaRPr lang="zh-CN" altLang="en-US" sz="2800">
                        <a:solidFill>
                          <a:srgbClr val="333399"/>
                        </a:solidFill>
                        <a:latin typeface="Times New Roman" panose="02020603050405020304" pitchFamily="18" charset="0"/>
                        <a:ea typeface="宋体" panose="02010600030101010101" pitchFamily="2" charset="-122"/>
                      </a:endParaRPr>
                    </a:p>
                  </a:txBody>
                  <a:tcPr>
                    <a:lnL w="12700">
                      <a:solidFill>
                        <a:schemeClr val="tx1"/>
                      </a:solidFill>
                      <a:miter lim="800000"/>
                    </a:lnL>
                    <a:lnR w="12700">
                      <a:solidFill>
                        <a:schemeClr val="tx1"/>
                      </a:solidFill>
                      <a:miter lim="800000"/>
                    </a:lnR>
                    <a:lnT w="12700">
                      <a:solidFill>
                        <a:schemeClr val="tx1"/>
                      </a:solidFill>
                      <a:miter lim="800000"/>
                    </a:lnT>
                    <a:lnB w="28575">
                      <a:solidFill>
                        <a:schemeClr val="tx1"/>
                      </a:solidFill>
                      <a:miter lim="800000"/>
                    </a:lnB>
                    <a:no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endParaRPr lang="zh-CN" altLang="en-US" sz="2800">
                        <a:solidFill>
                          <a:srgbClr val="333399"/>
                        </a:solidFill>
                        <a:latin typeface="Times New Roman" panose="02020603050405020304" pitchFamily="18" charset="0"/>
                        <a:ea typeface="宋体" panose="02010600030101010101" pitchFamily="2" charset="-122"/>
                      </a:endParaRPr>
                    </a:p>
                  </a:txBody>
                  <a:tcPr>
                    <a:lnL w="12700">
                      <a:solidFill>
                        <a:schemeClr val="tx1"/>
                      </a:solidFill>
                      <a:miter lim="800000"/>
                    </a:lnL>
                    <a:lnR w="28575">
                      <a:solidFill>
                        <a:schemeClr val="tx1"/>
                      </a:solidFill>
                      <a:miter lim="800000"/>
                    </a:lnR>
                    <a:lnT w="12700">
                      <a:solidFill>
                        <a:schemeClr val="tx1"/>
                      </a:solidFill>
                      <a:miter lim="800000"/>
                    </a:lnT>
                    <a:lnB w="28575">
                      <a:solidFill>
                        <a:schemeClr val="tx1"/>
                      </a:solidFill>
                      <a:miter lim="800000"/>
                    </a:lnB>
                    <a:noFill/>
                  </a:tcPr>
                </a:tc>
              </a:tr>
            </a:tbl>
          </a:graphicData>
        </a:graphic>
      </p:graphicFrame>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8434" name="Rectangle 2"/>
          <p:cNvSpPr>
            <a:spLocks noGrp="1" noChangeArrowheads="1"/>
          </p:cNvSpPr>
          <p:nvPr>
            <p:ph type="title" idx="4294967295"/>
          </p:nvPr>
        </p:nvSpPr>
        <p:spPr>
          <a:xfrm>
            <a:off x="685800" y="0"/>
            <a:ext cx="7772400" cy="1052512"/>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sz="4000">
                <a:solidFill>
                  <a:srgbClr val="000000"/>
                </a:solidFill>
                <a:effectLst>
                  <a:outerShdw blurRad="38100" dist="38100" dir="2700000" algn="tl">
                    <a:schemeClr val="bg2"/>
                  </a:outerShdw>
                </a:effectLst>
                <a:ea typeface="楷体_GB2312" pitchFamily="49" charset="-122"/>
              </a:rPr>
              <a:t>内镜清洗消毒得比较</a:t>
            </a:r>
          </a:p>
        </p:txBody>
      </p:sp>
      <p:sp>
        <p:nvSpPr>
          <p:cNvPr id="18435" name="Rectangle 3"/>
          <p:cNvSpPr/>
          <p:nvPr>
            <p:ph type="body" sz="half" idx="4294967295"/>
          </p:nvPr>
        </p:nvSpPr>
        <p:spPr>
          <a:xfrm>
            <a:off x="468312" y="1557338"/>
            <a:ext cx="3810000" cy="4979988"/>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2800" b="1" i="0" u="none" baseline="0">
                <a:solidFill>
                  <a:srgbClr val="333399"/>
                </a:solidFill>
                <a:latin typeface="Times New Roman" panose="02020603050405020304" pitchFamily="18" charset="0"/>
                <a:ea typeface="宋体" panose="02010600030101010101" pitchFamily="2" charset="-122"/>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400" b="1" i="0" u="none" baseline="0">
                <a:solidFill>
                  <a:srgbClr val="333399"/>
                </a:solidFill>
                <a:latin typeface="Times New Roman" panose="02020603050405020304" pitchFamily="18" charset="0"/>
                <a:ea typeface="宋体" panose="02010600030101010101" pitchFamily="2" charset="-122"/>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000" b="1" i="0" u="none" baseline="0">
                <a:solidFill>
                  <a:srgbClr val="333399"/>
                </a:solidFill>
                <a:latin typeface="Times New Roman" panose="02020603050405020304" pitchFamily="18" charset="0"/>
                <a:ea typeface="宋体" panose="02010600030101010101" pitchFamily="2" charset="-122"/>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1800" b="1" i="0" u="none" baseline="0">
                <a:solidFill>
                  <a:srgbClr val="333399"/>
                </a:solidFill>
                <a:latin typeface="Times New Roman" panose="02020603050405020304" pitchFamily="18" charset="0"/>
                <a:ea typeface="宋体" panose="02010600030101010101" pitchFamily="2" charset="-122"/>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1800" b="1" i="0" u="none" baseline="0">
                <a:solidFill>
                  <a:srgbClr val="333399"/>
                </a:solidFill>
                <a:latin typeface="Times New Roman" panose="02020603050405020304" pitchFamily="18" charset="0"/>
                <a:ea typeface="宋体" panose="02010600030101010101" pitchFamily="2" charset="-122"/>
              </a:defRPr>
            </a:lvl5pPr>
          </a:lstStyle>
          <a:p>
            <a:pPr lvl="0" algn="ctr" eaLnBrk="1" hangingPunct="1">
              <a:lnSpc>
                <a:spcPct val="90000"/>
              </a:lnSpc>
              <a:buNone/>
            </a:pPr>
            <a:r>
              <a:rPr lang="zh-CN" altLang="en-US" sz="2000">
                <a:solidFill>
                  <a:srgbClr val="000000"/>
                </a:solidFill>
              </a:rPr>
              <a:t>◆</a:t>
            </a:r>
            <a:r>
              <a:rPr lang="zh-CN" altLang="en-US" sz="2000">
                <a:solidFill>
                  <a:srgbClr val="000000"/>
                </a:solidFill>
                <a:latin typeface="Arial" pitchFamily="34" charset="0"/>
                <a:ea typeface="楷体_GB2312" pitchFamily="49" charset="-122"/>
              </a:rPr>
              <a:t>手动洗消</a:t>
            </a:r>
          </a:p>
          <a:p>
            <a:pPr lvl="0" algn="ctr" eaLnBrk="1" hangingPunct="1">
              <a:lnSpc>
                <a:spcPct val="90000"/>
              </a:lnSpc>
              <a:buNone/>
            </a:pPr>
            <a:r>
              <a:rPr lang="zh-CN" altLang="en-US" sz="2000">
                <a:solidFill>
                  <a:srgbClr val="000000"/>
                </a:solidFill>
                <a:latin typeface="楷体_GB2312" pitchFamily="49" charset="-122"/>
                <a:ea typeface="楷体_GB2312" pitchFamily="49" charset="-122"/>
              </a:rPr>
              <a:t>缺点</a:t>
            </a:r>
          </a:p>
          <a:p>
            <a:pPr lvl="0" eaLnBrk="1" hangingPunct="1">
              <a:lnSpc>
                <a:spcPct val="90000"/>
              </a:lnSpc>
              <a:buNone/>
            </a:pPr>
            <a:r>
              <a:rPr lang="en-US" altLang="zh-CN" sz="2000">
                <a:solidFill>
                  <a:srgbClr val="000000"/>
                </a:solidFill>
                <a:latin typeface="楷体_GB2312" pitchFamily="49" charset="-122"/>
                <a:ea typeface="楷体_GB2312" pitchFamily="49" charset="-122"/>
              </a:rPr>
              <a:t>1</a:t>
            </a:r>
            <a:r>
              <a:rPr lang="zh-CN" altLang="en-US" sz="2000">
                <a:solidFill>
                  <a:srgbClr val="000000"/>
                </a:solidFill>
                <a:latin typeface="楷体_GB2312" pitchFamily="49" charset="-122"/>
                <a:ea typeface="楷体_GB2312" pitchFamily="49" charset="-122"/>
              </a:rPr>
              <a:t>、工作人员暴露在有害得清洗、消毒剂中。</a:t>
            </a:r>
          </a:p>
          <a:p>
            <a:pPr lvl="0" eaLnBrk="1" hangingPunct="1">
              <a:lnSpc>
                <a:spcPct val="90000"/>
              </a:lnSpc>
              <a:buNone/>
            </a:pPr>
            <a:r>
              <a:rPr lang="en-US" altLang="zh-CN" sz="2000">
                <a:solidFill>
                  <a:srgbClr val="000000"/>
                </a:solidFill>
                <a:latin typeface="楷体_GB2312" pitchFamily="49" charset="-122"/>
                <a:ea typeface="楷体_GB2312" pitchFamily="49" charset="-122"/>
              </a:rPr>
              <a:t>2</a:t>
            </a:r>
            <a:r>
              <a:rPr lang="zh-CN" altLang="en-US" sz="2000">
                <a:solidFill>
                  <a:srgbClr val="000000"/>
                </a:solidFill>
                <a:latin typeface="楷体_GB2312" pitchFamily="49" charset="-122"/>
                <a:ea typeface="楷体_GB2312" pitchFamily="49" charset="-122"/>
              </a:rPr>
              <a:t>、清洗、消毒不充分。</a:t>
            </a:r>
          </a:p>
          <a:p>
            <a:pPr lvl="0" eaLnBrk="1" hangingPunct="1">
              <a:lnSpc>
                <a:spcPct val="90000"/>
              </a:lnSpc>
              <a:buNone/>
            </a:pPr>
            <a:r>
              <a:rPr lang="en-US" altLang="zh-CN" sz="2000">
                <a:solidFill>
                  <a:srgbClr val="000000"/>
                </a:solidFill>
                <a:latin typeface="楷体_GB2312" pitchFamily="49" charset="-122"/>
                <a:ea typeface="楷体_GB2312" pitchFamily="49" charset="-122"/>
              </a:rPr>
              <a:t>3</a:t>
            </a:r>
            <a:r>
              <a:rPr lang="zh-CN" altLang="en-US" sz="2000">
                <a:solidFill>
                  <a:srgbClr val="000000"/>
                </a:solidFill>
                <a:latin typeface="楷体_GB2312" pitchFamily="49" charset="-122"/>
                <a:ea typeface="楷体_GB2312" pitchFamily="49" charset="-122"/>
              </a:rPr>
              <a:t>、不能进行过滤除菌。</a:t>
            </a:r>
          </a:p>
          <a:p>
            <a:pPr lvl="0" eaLnBrk="1" hangingPunct="1">
              <a:lnSpc>
                <a:spcPct val="90000"/>
              </a:lnSpc>
              <a:buNone/>
            </a:pPr>
            <a:r>
              <a:rPr lang="en-US" altLang="zh-CN" sz="2000">
                <a:solidFill>
                  <a:srgbClr val="000000"/>
                </a:solidFill>
                <a:latin typeface="楷体_GB2312" pitchFamily="49" charset="-122"/>
                <a:ea typeface="楷体_GB2312" pitchFamily="49" charset="-122"/>
              </a:rPr>
              <a:t>4</a:t>
            </a:r>
            <a:r>
              <a:rPr lang="zh-CN" altLang="en-US" sz="2000">
                <a:solidFill>
                  <a:srgbClr val="000000"/>
                </a:solidFill>
                <a:latin typeface="楷体_GB2312" pitchFamily="49" charset="-122"/>
                <a:ea typeface="楷体_GB2312" pitchFamily="49" charset="-122"/>
              </a:rPr>
              <a:t>、不能全程测漏。</a:t>
            </a:r>
          </a:p>
          <a:p>
            <a:pPr lvl="0" eaLnBrk="1" hangingPunct="1">
              <a:lnSpc>
                <a:spcPct val="90000"/>
              </a:lnSpc>
              <a:buNone/>
            </a:pPr>
            <a:r>
              <a:rPr lang="en-US" altLang="zh-CN" sz="2000">
                <a:solidFill>
                  <a:srgbClr val="000000"/>
                </a:solidFill>
                <a:latin typeface="楷体_GB2312" pitchFamily="49" charset="-122"/>
                <a:ea typeface="楷体_GB2312" pitchFamily="49" charset="-122"/>
              </a:rPr>
              <a:t>5</a:t>
            </a:r>
            <a:r>
              <a:rPr lang="zh-CN" altLang="en-US" sz="2000">
                <a:solidFill>
                  <a:srgbClr val="000000"/>
                </a:solidFill>
                <a:latin typeface="楷体_GB2312" pitchFamily="49" charset="-122"/>
                <a:ea typeface="楷体_GB2312" pitchFamily="49" charset="-122"/>
              </a:rPr>
              <a:t>、不能自动记录运行参数,难以质量控制 。</a:t>
            </a:r>
          </a:p>
          <a:p>
            <a:pPr lvl="0" eaLnBrk="1" hangingPunct="1">
              <a:lnSpc>
                <a:spcPct val="90000"/>
              </a:lnSpc>
              <a:buNone/>
            </a:pPr>
            <a:r>
              <a:rPr lang="en-US" altLang="zh-CN" sz="2000">
                <a:solidFill>
                  <a:srgbClr val="000000"/>
                </a:solidFill>
                <a:latin typeface="楷体_GB2312" pitchFamily="49" charset="-122"/>
                <a:ea typeface="楷体_GB2312" pitchFamily="49" charset="-122"/>
              </a:rPr>
              <a:t>6</a:t>
            </a:r>
            <a:r>
              <a:rPr lang="zh-CN" altLang="en-US" sz="2000">
                <a:solidFill>
                  <a:srgbClr val="000000"/>
                </a:solidFill>
                <a:latin typeface="楷体_GB2312" pitchFamily="49" charset="-122"/>
                <a:ea typeface="楷体_GB2312" pitchFamily="49" charset="-122"/>
              </a:rPr>
              <a:t>、受人为因素影响较多。</a:t>
            </a:r>
          </a:p>
          <a:p>
            <a:pPr lvl="0" eaLnBrk="1" hangingPunct="1">
              <a:lnSpc>
                <a:spcPct val="90000"/>
              </a:lnSpc>
              <a:buNone/>
            </a:pPr>
            <a:r>
              <a:rPr lang="zh-CN" altLang="en-US" sz="2000">
                <a:solidFill>
                  <a:srgbClr val="000000"/>
                </a:solidFill>
                <a:latin typeface="Arial" pitchFamily="34" charset="0"/>
                <a:ea typeface="楷体_GB2312" pitchFamily="49" charset="-122"/>
              </a:rPr>
              <a:t>                  优点</a:t>
            </a:r>
          </a:p>
          <a:p>
            <a:pPr lvl="0" eaLnBrk="1" hangingPunct="1">
              <a:lnSpc>
                <a:spcPct val="90000"/>
              </a:lnSpc>
              <a:buNone/>
            </a:pPr>
            <a:r>
              <a:rPr lang="en-US" altLang="zh-CN" sz="2000">
                <a:solidFill>
                  <a:srgbClr val="000000"/>
                </a:solidFill>
                <a:latin typeface="楷体_GB2312" pitchFamily="49" charset="-122"/>
                <a:ea typeface="楷体_GB2312" pitchFamily="49" charset="-122"/>
              </a:rPr>
              <a:t>1</a:t>
            </a:r>
            <a:r>
              <a:rPr lang="zh-CN" altLang="en-US" sz="2000">
                <a:solidFill>
                  <a:srgbClr val="000000"/>
                </a:solidFill>
                <a:latin typeface="楷体_GB2312" pitchFamily="49" charset="-122"/>
                <a:ea typeface="楷体_GB2312" pitchFamily="49" charset="-122"/>
              </a:rPr>
              <a:t>、消毒时间短不受水压影响。</a:t>
            </a:r>
          </a:p>
          <a:p>
            <a:pPr lvl="0" eaLnBrk="1" hangingPunct="1">
              <a:lnSpc>
                <a:spcPct val="90000"/>
              </a:lnSpc>
              <a:buNone/>
            </a:pPr>
            <a:r>
              <a:rPr lang="en-US" altLang="zh-CN" sz="2000">
                <a:solidFill>
                  <a:srgbClr val="000000"/>
                </a:solidFill>
                <a:latin typeface="楷体_GB2312" pitchFamily="49" charset="-122"/>
                <a:ea typeface="楷体_GB2312" pitchFamily="49" charset="-122"/>
              </a:rPr>
              <a:t>2</a:t>
            </a:r>
            <a:r>
              <a:rPr lang="zh-CN" altLang="en-US" sz="2000">
                <a:solidFill>
                  <a:srgbClr val="000000"/>
                </a:solidFill>
                <a:latin typeface="楷体_GB2312" pitchFamily="49" charset="-122"/>
                <a:ea typeface="楷体_GB2312" pitchFamily="49" charset="-122"/>
              </a:rPr>
              <a:t>、清洗、消毒成本低廉。</a:t>
            </a:r>
          </a:p>
          <a:p>
            <a:pPr lvl="0" algn="ctr" eaLnBrk="1" hangingPunct="1">
              <a:lnSpc>
                <a:spcPct val="90000"/>
              </a:lnSpc>
              <a:buNone/>
            </a:pPr>
            <a:endParaRPr lang="zh-CN" altLang="en-US" sz="2000">
              <a:solidFill>
                <a:srgbClr val="000000"/>
              </a:solidFill>
              <a:latin typeface="楷体_GB2312" pitchFamily="49" charset="-122"/>
              <a:ea typeface="楷体_GB2312" pitchFamily="49" charset="-122"/>
            </a:endParaRPr>
          </a:p>
          <a:p>
            <a:pPr lvl="0" algn="ctr" eaLnBrk="1" hangingPunct="1">
              <a:lnSpc>
                <a:spcPct val="90000"/>
              </a:lnSpc>
              <a:buNone/>
            </a:pPr>
            <a:r>
              <a:rPr lang="zh-CN" altLang="en-US" sz="1400">
                <a:solidFill>
                  <a:srgbClr val="000000"/>
                </a:solidFill>
                <a:latin typeface="楷体_GB2312" pitchFamily="49" charset="-122"/>
                <a:ea typeface="楷体_GB2312" pitchFamily="49" charset="-122"/>
              </a:rPr>
              <a:t>  </a:t>
            </a:r>
          </a:p>
        </p:txBody>
      </p:sp>
      <p:sp>
        <p:nvSpPr>
          <p:cNvPr id="18436" name="Rectangle 4"/>
          <p:cNvSpPr/>
          <p:nvPr>
            <p:ph type="body" sz="half" idx="4294967295"/>
          </p:nvPr>
        </p:nvSpPr>
        <p:spPr>
          <a:xfrm>
            <a:off x="4643438" y="1412875"/>
            <a:ext cx="3810000" cy="4751388"/>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2800" b="1" i="0" u="none" baseline="0">
                <a:solidFill>
                  <a:srgbClr val="333399"/>
                </a:solidFill>
                <a:latin typeface="Times New Roman" panose="02020603050405020304" pitchFamily="18" charset="0"/>
                <a:ea typeface="宋体" panose="02010600030101010101" pitchFamily="2" charset="-122"/>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400" b="1" i="0" u="none" baseline="0">
                <a:solidFill>
                  <a:srgbClr val="333399"/>
                </a:solidFill>
                <a:latin typeface="Times New Roman" panose="02020603050405020304" pitchFamily="18" charset="0"/>
                <a:ea typeface="宋体" panose="02010600030101010101" pitchFamily="2" charset="-122"/>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000" b="1" i="0" u="none" baseline="0">
                <a:solidFill>
                  <a:srgbClr val="333399"/>
                </a:solidFill>
                <a:latin typeface="Times New Roman" panose="02020603050405020304" pitchFamily="18" charset="0"/>
                <a:ea typeface="宋体" panose="02010600030101010101" pitchFamily="2" charset="-122"/>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1800" b="1" i="0" u="none" baseline="0">
                <a:solidFill>
                  <a:srgbClr val="333399"/>
                </a:solidFill>
                <a:latin typeface="Times New Roman" panose="02020603050405020304" pitchFamily="18" charset="0"/>
                <a:ea typeface="宋体" panose="02010600030101010101" pitchFamily="2" charset="-122"/>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1800" b="1" i="0" u="none" baseline="0">
                <a:solidFill>
                  <a:srgbClr val="333399"/>
                </a:solidFill>
                <a:latin typeface="Times New Roman" panose="02020603050405020304" pitchFamily="18" charset="0"/>
                <a:ea typeface="宋体" panose="02010600030101010101" pitchFamily="2" charset="-122"/>
              </a:defRPr>
            </a:lvl5pPr>
          </a:lstStyle>
          <a:p>
            <a:pPr lvl="0" algn="ctr" eaLnBrk="1" hangingPunct="1">
              <a:lnSpc>
                <a:spcPct val="90000"/>
              </a:lnSpc>
              <a:buNone/>
            </a:pPr>
            <a:r>
              <a:rPr lang="zh-CN" altLang="en-US" sz="2000">
                <a:solidFill>
                  <a:srgbClr val="000000"/>
                </a:solidFill>
              </a:rPr>
              <a:t>◆</a:t>
            </a:r>
            <a:r>
              <a:rPr lang="zh-CN" altLang="en-US" sz="2000">
                <a:solidFill>
                  <a:srgbClr val="000000"/>
                </a:solidFill>
                <a:latin typeface="楷体_GB2312" pitchFamily="49" charset="-122"/>
                <a:ea typeface="楷体_GB2312" pitchFamily="49" charset="-122"/>
              </a:rPr>
              <a:t>自动洗消</a:t>
            </a:r>
          </a:p>
          <a:p>
            <a:pPr lvl="0" algn="ctr" eaLnBrk="1" hangingPunct="1">
              <a:lnSpc>
                <a:spcPct val="90000"/>
              </a:lnSpc>
              <a:buNone/>
            </a:pPr>
            <a:r>
              <a:rPr lang="zh-CN" altLang="en-US" sz="2000">
                <a:solidFill>
                  <a:srgbClr val="000000"/>
                </a:solidFill>
                <a:latin typeface="楷体_GB2312" pitchFamily="49" charset="-122"/>
                <a:ea typeface="楷体_GB2312" pitchFamily="49" charset="-122"/>
              </a:rPr>
              <a:t>优点</a:t>
            </a:r>
          </a:p>
          <a:p>
            <a:pPr lvl="0" eaLnBrk="1" hangingPunct="1">
              <a:lnSpc>
                <a:spcPct val="90000"/>
              </a:lnSpc>
              <a:buNone/>
            </a:pPr>
            <a:r>
              <a:rPr lang="zh-CN" altLang="en-US" sz="2000">
                <a:solidFill>
                  <a:srgbClr val="000000"/>
                </a:solidFill>
                <a:latin typeface="楷体_GB2312" pitchFamily="49" charset="-122"/>
                <a:ea typeface="楷体_GB2312" pitchFamily="49" charset="-122"/>
              </a:rPr>
              <a:t>1、工作人员不会暴露在有害得清洗、消毒剂中。</a:t>
            </a:r>
          </a:p>
          <a:p>
            <a:pPr lvl="0" eaLnBrk="1" hangingPunct="1">
              <a:lnSpc>
                <a:spcPct val="90000"/>
              </a:lnSpc>
              <a:buNone/>
            </a:pPr>
            <a:r>
              <a:rPr lang="zh-CN" altLang="en-US" sz="2000">
                <a:solidFill>
                  <a:srgbClr val="000000"/>
                </a:solidFill>
                <a:latin typeface="楷体_GB2312" pitchFamily="49" charset="-122"/>
                <a:ea typeface="楷体_GB2312" pitchFamily="49" charset="-122"/>
              </a:rPr>
              <a:t>2、冲洗、消毒完全。</a:t>
            </a:r>
          </a:p>
          <a:p>
            <a:pPr lvl="0" eaLnBrk="1" hangingPunct="1">
              <a:lnSpc>
                <a:spcPct val="90000"/>
              </a:lnSpc>
              <a:buNone/>
            </a:pPr>
            <a:r>
              <a:rPr lang="zh-CN" altLang="en-US" sz="2000">
                <a:solidFill>
                  <a:srgbClr val="000000"/>
                </a:solidFill>
                <a:latin typeface="楷体_GB2312" pitchFamily="49" charset="-122"/>
                <a:ea typeface="楷体_GB2312" pitchFamily="49" charset="-122"/>
              </a:rPr>
              <a:t>3、能直接进行过滤除菌。</a:t>
            </a:r>
            <a:endParaRPr lang="ja-JP" altLang="en-US" sz="2000">
              <a:solidFill>
                <a:srgbClr val="000000"/>
              </a:solidFill>
              <a:latin typeface="楷体_GB2312" pitchFamily="49" charset="-122"/>
              <a:ea typeface="楷体_GB2312" pitchFamily="49" charset="-122"/>
            </a:endParaRPr>
          </a:p>
          <a:p>
            <a:pPr lvl="0" eaLnBrk="1" hangingPunct="1">
              <a:lnSpc>
                <a:spcPct val="90000"/>
              </a:lnSpc>
              <a:buNone/>
            </a:pPr>
            <a:r>
              <a:rPr lang="zh-CN" altLang="en-US" sz="2000">
                <a:solidFill>
                  <a:srgbClr val="000000"/>
                </a:solidFill>
                <a:latin typeface="楷体_GB2312" pitchFamily="49" charset="-122"/>
                <a:ea typeface="楷体_GB2312" pitchFamily="49" charset="-122"/>
              </a:rPr>
              <a:t>4、完善得洗消机能全程测漏。</a:t>
            </a:r>
          </a:p>
          <a:p>
            <a:pPr lvl="0" eaLnBrk="1" hangingPunct="1">
              <a:lnSpc>
                <a:spcPct val="90000"/>
              </a:lnSpc>
              <a:buNone/>
            </a:pPr>
            <a:r>
              <a:rPr lang="zh-CN" altLang="en-US" sz="2000">
                <a:solidFill>
                  <a:srgbClr val="000000"/>
                </a:solidFill>
                <a:latin typeface="楷体_GB2312" pitchFamily="49" charset="-122"/>
                <a:ea typeface="楷体_GB2312" pitchFamily="49" charset="-122"/>
              </a:rPr>
              <a:t>5、能自动记录运行参数,</a:t>
            </a:r>
          </a:p>
          <a:p>
            <a:pPr lvl="0" eaLnBrk="1" hangingPunct="1">
              <a:lnSpc>
                <a:spcPct val="90000"/>
              </a:lnSpc>
              <a:buNone/>
            </a:pPr>
            <a:r>
              <a:rPr lang="zh-CN" altLang="en-US" sz="2000">
                <a:solidFill>
                  <a:srgbClr val="000000"/>
                </a:solidFill>
                <a:latin typeface="楷体_GB2312" pitchFamily="49" charset="-122"/>
                <a:ea typeface="楷体_GB2312" pitchFamily="49" charset="-122"/>
              </a:rPr>
              <a:t>便于质量控制 。</a:t>
            </a:r>
          </a:p>
          <a:p>
            <a:pPr lvl="0" eaLnBrk="1" hangingPunct="1">
              <a:lnSpc>
                <a:spcPct val="90000"/>
              </a:lnSpc>
              <a:buNone/>
            </a:pPr>
            <a:r>
              <a:rPr lang="zh-CN" altLang="en-US" sz="2000">
                <a:solidFill>
                  <a:srgbClr val="000000"/>
                </a:solidFill>
                <a:latin typeface="楷体_GB2312" pitchFamily="49" charset="-122"/>
                <a:ea typeface="楷体_GB2312" pitchFamily="49" charset="-122"/>
              </a:rPr>
              <a:t>6、不受人为因素影响。</a:t>
            </a:r>
          </a:p>
          <a:p>
            <a:pPr lvl="0" algn="ctr" eaLnBrk="1" hangingPunct="1">
              <a:lnSpc>
                <a:spcPct val="90000"/>
              </a:lnSpc>
              <a:buNone/>
            </a:pPr>
            <a:r>
              <a:rPr lang="zh-CN" altLang="en-US" sz="2000">
                <a:solidFill>
                  <a:srgbClr val="000000"/>
                </a:solidFill>
                <a:latin typeface="楷体_GB2312" pitchFamily="49" charset="-122"/>
                <a:ea typeface="楷体_GB2312" pitchFamily="49" charset="-122"/>
              </a:rPr>
              <a:t>缺点</a:t>
            </a:r>
          </a:p>
          <a:p>
            <a:pPr lvl="0" eaLnBrk="1" hangingPunct="1">
              <a:lnSpc>
                <a:spcPct val="90000"/>
              </a:lnSpc>
              <a:buNone/>
            </a:pPr>
            <a:r>
              <a:rPr lang="zh-CN" altLang="en-US" sz="2000">
                <a:solidFill>
                  <a:srgbClr val="000000"/>
                </a:solidFill>
                <a:latin typeface="楷体_GB2312" pitchFamily="49" charset="-122"/>
                <a:ea typeface="楷体_GB2312" pitchFamily="49" charset="-122"/>
              </a:rPr>
              <a:t>1、消毒时间长受水压影响。</a:t>
            </a:r>
          </a:p>
          <a:p>
            <a:pPr lvl="0" eaLnBrk="1" hangingPunct="1">
              <a:lnSpc>
                <a:spcPct val="90000"/>
              </a:lnSpc>
              <a:buNone/>
            </a:pPr>
            <a:r>
              <a:rPr lang="zh-CN" altLang="en-US" sz="2000">
                <a:solidFill>
                  <a:srgbClr val="000000"/>
                </a:solidFill>
                <a:latin typeface="楷体_GB2312" pitchFamily="49" charset="-122"/>
                <a:ea typeface="楷体_GB2312" pitchFamily="49" charset="-122"/>
              </a:rPr>
              <a:t>2、清洗、消毒成本价高。</a:t>
            </a:r>
          </a:p>
          <a:p>
            <a:pPr lvl="0" eaLnBrk="1" hangingPunct="1">
              <a:lnSpc>
                <a:spcPct val="90000"/>
              </a:lnSpc>
            </a:pPr>
            <a:endParaRPr lang="zh-CN" altLang="en-US" sz="2000">
              <a:solidFill>
                <a:srgbClr val="000000"/>
              </a:solidFill>
              <a:latin typeface="楷体_GB2312" pitchFamily="49" charset="-122"/>
              <a:ea typeface="楷体_GB2312" pitchFamily="49"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9458" name="Rectangle 2"/>
          <p:cNvSpPr>
            <a:spLocks noGrp="1" noChangeArrowheads="1"/>
          </p:cNvSpPr>
          <p:nvPr>
            <p:ph type="title" idx="4294967295"/>
          </p:nvPr>
        </p:nvSpPr>
        <p:spPr>
          <a:xfrm>
            <a:off x="685800" y="609600"/>
            <a:ext cx="7772400" cy="1143000"/>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sz="4000">
                <a:solidFill>
                  <a:srgbClr val="000000"/>
                </a:solidFill>
                <a:effectLst>
                  <a:outerShdw blurRad="38100" dist="38100" dir="2700000" algn="tl">
                    <a:schemeClr val="bg2"/>
                  </a:outerShdw>
                </a:effectLst>
                <a:ea typeface="楷体_GB2312" pitchFamily="49" charset="-122"/>
              </a:rPr>
              <a:t>清洗水槽得选择</a:t>
            </a:r>
          </a:p>
        </p:txBody>
      </p:sp>
      <p:sp>
        <p:nvSpPr>
          <p:cNvPr id="19459" name="Rectangle 3"/>
          <p:cNvSpPr/>
          <p:nvPr>
            <p:ph type="body" idx="4294967295"/>
          </p:nvPr>
        </p:nvSpPr>
        <p:spPr>
          <a:xfrm>
            <a:off x="684212" y="1989138"/>
            <a:ext cx="77724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3200" b="1" i="0" u="none" baseline="0">
                <a:solidFill>
                  <a:srgbClr val="333399"/>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800" b="1" i="0" u="none" baseline="0">
                <a:solidFill>
                  <a:srgbClr val="333399"/>
                </a:solidFill>
                <a:latin typeface="+mn-lt"/>
                <a:ea typeface="+mn-ea"/>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400" b="1" i="0" u="none" baseline="0">
                <a:solidFill>
                  <a:srgbClr val="333399"/>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5pPr>
            <a:lvl6pPr marL="25146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6pPr>
            <a:lvl7pPr marL="29718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7pPr>
            <a:lvl8pPr marL="34290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8pPr>
            <a:lvl9pPr marL="38862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9pPr>
          </a:lstStyle>
          <a:p>
            <a:pPr lvl="0" eaLnBrk="1" hangingPunct="1">
              <a:lnSpc>
                <a:spcPct val="90000"/>
              </a:lnSpc>
              <a:buNone/>
            </a:pPr>
            <a:r>
              <a:rPr lang="zh-CN" altLang="en-US" sz="2800">
                <a:solidFill>
                  <a:srgbClr val="000000"/>
                </a:solidFill>
              </a:rPr>
              <a:t>             ◆</a:t>
            </a:r>
            <a:r>
              <a:rPr lang="zh-CN" altLang="en-US" sz="2400">
                <a:solidFill>
                  <a:srgbClr val="000000"/>
                </a:solidFill>
                <a:latin typeface="楷体_GB2312" pitchFamily="49" charset="-122"/>
                <a:ea typeface="楷体_GB2312" pitchFamily="49" charset="-122"/>
              </a:rPr>
              <a:t>材料得质量问题</a:t>
            </a:r>
          </a:p>
          <a:p>
            <a:pPr lvl="0" eaLnBrk="1" hangingPunct="1">
              <a:lnSpc>
                <a:spcPct val="90000"/>
              </a:lnSpc>
              <a:buNone/>
            </a:pPr>
            <a:endParaRPr lang="zh-CN" altLang="en-US" sz="2400">
              <a:solidFill>
                <a:srgbClr val="000000"/>
              </a:solidFill>
              <a:latin typeface="楷体_GB2312" pitchFamily="49" charset="-122"/>
              <a:ea typeface="楷体_GB2312" pitchFamily="49" charset="-122"/>
            </a:endParaRPr>
          </a:p>
          <a:p>
            <a:pPr lvl="0" eaLnBrk="1" hangingPunct="1">
              <a:lnSpc>
                <a:spcPct val="90000"/>
              </a:lnSpc>
              <a:buNone/>
            </a:pPr>
            <a:r>
              <a:rPr lang="zh-CN" altLang="en-US" sz="2800">
                <a:solidFill>
                  <a:srgbClr val="000000"/>
                </a:solidFill>
              </a:rPr>
              <a:t>             ◆</a:t>
            </a:r>
            <a:r>
              <a:rPr lang="zh-CN" altLang="en-US" sz="2400">
                <a:solidFill>
                  <a:srgbClr val="000000"/>
                </a:solidFill>
                <a:latin typeface="楷体_GB2312" pitchFamily="49" charset="-122"/>
                <a:ea typeface="楷体_GB2312" pitchFamily="49" charset="-122"/>
              </a:rPr>
              <a:t>水槽得设计与临床理念</a:t>
            </a:r>
            <a:r>
              <a:rPr lang="en-US" altLang="zh-CN" sz="2400">
                <a:solidFill>
                  <a:srgbClr val="000000"/>
                </a:solidFill>
                <a:ea typeface="楷体_GB2312" pitchFamily="49" charset="-122"/>
              </a:rPr>
              <a:t>—</a:t>
            </a:r>
            <a:r>
              <a:rPr lang="zh-CN" altLang="en-US" sz="2400">
                <a:solidFill>
                  <a:srgbClr val="000000"/>
                </a:solidFill>
                <a:latin typeface="楷体_GB2312" pitchFamily="49" charset="-122"/>
                <a:ea typeface="楷体_GB2312" pitchFamily="49" charset="-122"/>
              </a:rPr>
              <a:t>很重要！</a:t>
            </a:r>
          </a:p>
          <a:p>
            <a:pPr lvl="0" eaLnBrk="1" hangingPunct="1">
              <a:lnSpc>
                <a:spcPct val="90000"/>
              </a:lnSpc>
              <a:buNone/>
            </a:pPr>
            <a:endParaRPr lang="zh-CN" altLang="en-US" sz="2400">
              <a:solidFill>
                <a:srgbClr val="000000"/>
              </a:solidFill>
              <a:latin typeface="楷体_GB2312" pitchFamily="49" charset="-122"/>
              <a:ea typeface="楷体_GB2312" pitchFamily="49" charset="-122"/>
            </a:endParaRPr>
          </a:p>
          <a:p>
            <a:pPr lvl="0" eaLnBrk="1" hangingPunct="1">
              <a:lnSpc>
                <a:spcPct val="90000"/>
              </a:lnSpc>
              <a:buNone/>
            </a:pPr>
            <a:r>
              <a:rPr lang="zh-CN" altLang="en-US" sz="2800">
                <a:solidFill>
                  <a:srgbClr val="000000"/>
                </a:solidFill>
              </a:rPr>
              <a:t>             ◆</a:t>
            </a:r>
            <a:r>
              <a:rPr lang="zh-CN" altLang="en-US" sz="2400">
                <a:solidFill>
                  <a:srgbClr val="000000"/>
                </a:solidFill>
                <a:latin typeface="楷体_GB2312" pitchFamily="49" charset="-122"/>
                <a:ea typeface="楷体_GB2312" pitchFamily="49" charset="-122"/>
              </a:rPr>
              <a:t>操作使用得方便性</a:t>
            </a:r>
          </a:p>
          <a:p>
            <a:pPr lvl="0" eaLnBrk="1" hangingPunct="1">
              <a:lnSpc>
                <a:spcPct val="90000"/>
              </a:lnSpc>
              <a:buNone/>
            </a:pPr>
            <a:endParaRPr lang="zh-CN" altLang="en-US" sz="2400">
              <a:solidFill>
                <a:srgbClr val="000000"/>
              </a:solidFill>
              <a:latin typeface="楷体_GB2312" pitchFamily="49" charset="-122"/>
              <a:ea typeface="楷体_GB2312" pitchFamily="49" charset="-122"/>
            </a:endParaRPr>
          </a:p>
          <a:p>
            <a:pPr lvl="0" eaLnBrk="1" hangingPunct="1">
              <a:lnSpc>
                <a:spcPct val="90000"/>
              </a:lnSpc>
              <a:buNone/>
            </a:pPr>
            <a:r>
              <a:rPr lang="zh-CN" altLang="en-US" sz="2800">
                <a:solidFill>
                  <a:srgbClr val="000000"/>
                </a:solidFill>
              </a:rPr>
              <a:t>             ◆</a:t>
            </a:r>
            <a:r>
              <a:rPr lang="zh-CN" altLang="en-US" sz="2800">
                <a:solidFill>
                  <a:srgbClr val="000000"/>
                </a:solidFill>
                <a:ea typeface="楷体_GB2312" pitchFamily="49" charset="-122"/>
              </a:rPr>
              <a:t>电</a:t>
            </a:r>
            <a:r>
              <a:rPr lang="zh-CN" altLang="en-US" sz="2400">
                <a:solidFill>
                  <a:srgbClr val="000000"/>
                </a:solidFill>
                <a:latin typeface="楷体_GB2312" pitchFamily="49" charset="-122"/>
                <a:ea typeface="楷体_GB2312" pitchFamily="49" charset="-122"/>
              </a:rPr>
              <a:t>脑操作得简易性</a:t>
            </a:r>
          </a:p>
          <a:p>
            <a:pPr lvl="0" eaLnBrk="1" hangingPunct="1">
              <a:lnSpc>
                <a:spcPct val="90000"/>
              </a:lnSpc>
              <a:buNone/>
            </a:pPr>
            <a:endParaRPr lang="zh-CN" altLang="en-US" sz="2400">
              <a:solidFill>
                <a:srgbClr val="000000"/>
              </a:solidFill>
              <a:latin typeface="楷体_GB2312" pitchFamily="49" charset="-122"/>
              <a:ea typeface="楷体_GB2312" pitchFamily="49" charset="-122"/>
            </a:endParaRPr>
          </a:p>
          <a:p>
            <a:pPr lvl="0" eaLnBrk="1" hangingPunct="1">
              <a:lnSpc>
                <a:spcPct val="90000"/>
              </a:lnSpc>
              <a:buNone/>
            </a:pPr>
            <a:r>
              <a:rPr lang="zh-CN" altLang="en-US" sz="2800">
                <a:solidFill>
                  <a:srgbClr val="000000"/>
                </a:solidFill>
              </a:rPr>
              <a:t>             ◆</a:t>
            </a:r>
            <a:r>
              <a:rPr lang="zh-CN" altLang="en-US" sz="2400">
                <a:solidFill>
                  <a:srgbClr val="000000"/>
                </a:solidFill>
                <a:latin typeface="楷体_GB2312" pitchFamily="49" charset="-122"/>
                <a:ea typeface="楷体_GB2312" pitchFamily="49" charset="-122"/>
              </a:rPr>
              <a:t>维修得快捷得方便性</a:t>
            </a:r>
            <a:r>
              <a:rPr lang="en-US" altLang="zh-CN" sz="2400">
                <a:solidFill>
                  <a:srgbClr val="000000"/>
                </a:solidFill>
                <a:ea typeface="楷体_GB2312" pitchFamily="49" charset="-122"/>
              </a:rPr>
              <a:t>—</a:t>
            </a:r>
            <a:r>
              <a:rPr lang="zh-CN" altLang="en-US" sz="2400">
                <a:solidFill>
                  <a:srgbClr val="000000"/>
                </a:solidFill>
                <a:latin typeface="楷体_GB2312" pitchFamily="49" charset="-122"/>
                <a:ea typeface="楷体_GB2312" pitchFamily="49" charset="-122"/>
              </a:rPr>
              <a:t>很重要！</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0482" name="Rectangle 2"/>
          <p:cNvSpPr>
            <a:spLocks noGrp="1" noChangeArrowheads="1"/>
          </p:cNvSpPr>
          <p:nvPr>
            <p:ph type="title" idx="4294967295"/>
          </p:nvPr>
        </p:nvSpPr>
        <p:spPr>
          <a:xfrm>
            <a:off x="685800" y="609600"/>
            <a:ext cx="7772400" cy="1143000"/>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sz="4000">
                <a:solidFill>
                  <a:srgbClr val="000000"/>
                </a:solidFill>
                <a:effectLst>
                  <a:outerShdw blurRad="38100" dist="38100" dir="2700000" algn="tl">
                    <a:schemeClr val="bg2"/>
                  </a:outerShdw>
                </a:effectLst>
                <a:ea typeface="楷体_GB2312" pitchFamily="49" charset="-122"/>
              </a:rPr>
              <a:t>洗消机得功能比较</a:t>
            </a:r>
          </a:p>
        </p:txBody>
      </p:sp>
      <p:sp>
        <p:nvSpPr>
          <p:cNvPr id="20483" name="Rectangle 3"/>
          <p:cNvSpPr/>
          <p:nvPr>
            <p:ph type="body" idx="4294967295"/>
          </p:nvPr>
        </p:nvSpPr>
        <p:spPr>
          <a:xfrm>
            <a:off x="684212" y="1989138"/>
            <a:ext cx="77724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3200" b="1" i="0" u="none" baseline="0">
                <a:solidFill>
                  <a:srgbClr val="333399"/>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800" b="1" i="0" u="none" baseline="0">
                <a:solidFill>
                  <a:srgbClr val="333399"/>
                </a:solidFill>
                <a:latin typeface="+mn-lt"/>
                <a:ea typeface="+mn-ea"/>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400" b="1" i="0" u="none" baseline="0">
                <a:solidFill>
                  <a:srgbClr val="333399"/>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5pPr>
            <a:lvl6pPr marL="25146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6pPr>
            <a:lvl7pPr marL="29718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7pPr>
            <a:lvl8pPr marL="34290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8pPr>
            <a:lvl9pPr marL="38862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9pPr>
          </a:lstStyle>
          <a:p>
            <a:pPr lvl="0" eaLnBrk="1" hangingPunct="1">
              <a:buNone/>
            </a:pPr>
            <a:r>
              <a:rPr lang="zh-CN" altLang="en-US" sz="2800">
                <a:solidFill>
                  <a:srgbClr val="000000"/>
                </a:solidFill>
                <a:latin typeface="楷体_GB2312" pitchFamily="49" charset="-122"/>
                <a:ea typeface="楷体_GB2312" pitchFamily="49" charset="-122"/>
              </a:rPr>
              <a:t>       </a:t>
            </a:r>
            <a:r>
              <a:rPr lang="zh-CN" altLang="en-US">
                <a:solidFill>
                  <a:srgbClr val="000000"/>
                </a:solidFill>
              </a:rPr>
              <a:t>◆</a:t>
            </a:r>
            <a:r>
              <a:rPr lang="zh-CN" altLang="en-US" sz="2800">
                <a:solidFill>
                  <a:srgbClr val="000000"/>
                </a:solidFill>
                <a:latin typeface="楷体_GB2312" pitchFamily="49" charset="-122"/>
                <a:ea typeface="楷体_GB2312" pitchFamily="49" charset="-122"/>
              </a:rPr>
              <a:t>全程测漏功能</a:t>
            </a:r>
            <a:r>
              <a:rPr lang="en-US" altLang="zh-CN" sz="2800">
                <a:solidFill>
                  <a:srgbClr val="000000"/>
                </a:solidFill>
                <a:ea typeface="楷体_GB2312" pitchFamily="49" charset="-122"/>
              </a:rPr>
              <a:t>—</a:t>
            </a:r>
            <a:r>
              <a:rPr lang="zh-CN" altLang="en-US" sz="2800">
                <a:solidFill>
                  <a:srgbClr val="000000"/>
                </a:solidFill>
                <a:latin typeface="楷体_GB2312" pitchFamily="49" charset="-122"/>
                <a:ea typeface="楷体_GB2312" pitchFamily="49" charset="-122"/>
              </a:rPr>
              <a:t>很重要！</a:t>
            </a:r>
          </a:p>
          <a:p>
            <a:pPr lvl="0" eaLnBrk="1" hangingPunct="1">
              <a:buNone/>
            </a:pPr>
            <a:endParaRPr lang="zh-CN" altLang="en-US" sz="2800">
              <a:solidFill>
                <a:srgbClr val="000000"/>
              </a:solidFill>
              <a:latin typeface="楷体_GB2312" pitchFamily="49" charset="-122"/>
              <a:ea typeface="楷体_GB2312" pitchFamily="49" charset="-122"/>
            </a:endParaRPr>
          </a:p>
          <a:p>
            <a:pPr lvl="0" eaLnBrk="1" hangingPunct="1">
              <a:buNone/>
            </a:pPr>
            <a:r>
              <a:rPr lang="zh-CN" altLang="en-US" sz="2800">
                <a:solidFill>
                  <a:srgbClr val="000000"/>
                </a:solidFill>
                <a:latin typeface="楷体_GB2312" pitchFamily="49" charset="-122"/>
                <a:ea typeface="楷体_GB2312" pitchFamily="49" charset="-122"/>
              </a:rPr>
              <a:t>       </a:t>
            </a:r>
            <a:r>
              <a:rPr lang="zh-CN" altLang="en-US">
                <a:solidFill>
                  <a:srgbClr val="000000"/>
                </a:solidFill>
              </a:rPr>
              <a:t>◆</a:t>
            </a:r>
            <a:r>
              <a:rPr lang="zh-CN" altLang="en-US" sz="2800">
                <a:solidFill>
                  <a:srgbClr val="000000"/>
                </a:solidFill>
                <a:latin typeface="楷体_GB2312" pitchFamily="49" charset="-122"/>
                <a:ea typeface="楷体_GB2312" pitchFamily="49" charset="-122"/>
              </a:rPr>
              <a:t>全程监控记录打印功能</a:t>
            </a:r>
          </a:p>
          <a:p>
            <a:pPr lvl="0" eaLnBrk="1" hangingPunct="1">
              <a:buNone/>
            </a:pPr>
            <a:endParaRPr lang="zh-CN" altLang="en-US" sz="2800">
              <a:solidFill>
                <a:srgbClr val="000000"/>
              </a:solidFill>
              <a:latin typeface="楷体_GB2312" pitchFamily="49" charset="-122"/>
              <a:ea typeface="楷体_GB2312" pitchFamily="49" charset="-122"/>
            </a:endParaRPr>
          </a:p>
          <a:p>
            <a:pPr lvl="0" eaLnBrk="1" hangingPunct="1">
              <a:buNone/>
            </a:pPr>
            <a:r>
              <a:rPr lang="zh-CN" altLang="en-US" sz="2800">
                <a:solidFill>
                  <a:srgbClr val="000000"/>
                </a:solidFill>
                <a:latin typeface="楷体_GB2312" pitchFamily="49" charset="-122"/>
                <a:ea typeface="楷体_GB2312" pitchFamily="49" charset="-122"/>
              </a:rPr>
              <a:t>       </a:t>
            </a:r>
            <a:r>
              <a:rPr lang="zh-CN" altLang="en-US">
                <a:solidFill>
                  <a:srgbClr val="000000"/>
                </a:solidFill>
              </a:rPr>
              <a:t>◆</a:t>
            </a:r>
            <a:r>
              <a:rPr lang="zh-CN" altLang="en-US">
                <a:solidFill>
                  <a:srgbClr val="000000"/>
                </a:solidFill>
                <a:ea typeface="楷体_GB2312" pitchFamily="49" charset="-122"/>
              </a:rPr>
              <a:t>机器</a:t>
            </a:r>
            <a:r>
              <a:rPr lang="zh-CN" altLang="en-US" sz="2800">
                <a:solidFill>
                  <a:srgbClr val="000000"/>
                </a:solidFill>
                <a:latin typeface="楷体_GB2312" pitchFamily="49" charset="-122"/>
                <a:ea typeface="楷体_GB2312" pitchFamily="49" charset="-122"/>
              </a:rPr>
              <a:t>自身消毒功能</a:t>
            </a:r>
            <a:r>
              <a:rPr lang="en-US" altLang="zh-CN" sz="2800">
                <a:solidFill>
                  <a:srgbClr val="000000"/>
                </a:solidFill>
                <a:ea typeface="楷体_GB2312" pitchFamily="49" charset="-122"/>
              </a:rPr>
              <a:t>—</a:t>
            </a:r>
            <a:r>
              <a:rPr lang="zh-CN" altLang="en-US" sz="2800">
                <a:solidFill>
                  <a:srgbClr val="000000"/>
                </a:solidFill>
                <a:latin typeface="楷体_GB2312" pitchFamily="49" charset="-122"/>
                <a:ea typeface="楷体_GB2312" pitchFamily="49" charset="-122"/>
              </a:rPr>
              <a:t>很重要！</a:t>
            </a:r>
          </a:p>
          <a:p>
            <a:pPr lvl="0" eaLnBrk="1" hangingPunct="1">
              <a:buNone/>
            </a:pPr>
            <a:endParaRPr lang="zh-CN" altLang="en-US" sz="2800">
              <a:solidFill>
                <a:srgbClr val="000000"/>
              </a:solidFill>
              <a:latin typeface="楷体_GB2312" pitchFamily="49" charset="-122"/>
              <a:ea typeface="楷体_GB2312" pitchFamily="49" charset="-122"/>
            </a:endParaRPr>
          </a:p>
          <a:p>
            <a:pPr lvl="0" eaLnBrk="1" hangingPunct="1">
              <a:buNone/>
            </a:pPr>
            <a:r>
              <a:rPr lang="zh-CN" altLang="en-US" sz="2800">
                <a:solidFill>
                  <a:srgbClr val="000000"/>
                </a:solidFill>
                <a:latin typeface="楷体_GB2312" pitchFamily="49" charset="-122"/>
                <a:ea typeface="楷体_GB2312" pitchFamily="49" charset="-122"/>
              </a:rPr>
              <a:t>       </a:t>
            </a:r>
            <a:r>
              <a:rPr lang="zh-CN" altLang="en-US">
                <a:solidFill>
                  <a:srgbClr val="000000"/>
                </a:solidFill>
              </a:rPr>
              <a:t>◆</a:t>
            </a:r>
            <a:r>
              <a:rPr lang="zh-CN" altLang="en-US" sz="2800">
                <a:solidFill>
                  <a:srgbClr val="000000"/>
                </a:solidFill>
                <a:latin typeface="楷体_GB2312" pitchFamily="49" charset="-122"/>
                <a:ea typeface="楷体_GB2312" pitchFamily="49" charset="-122"/>
              </a:rPr>
              <a:t>清洗剂、消毒剂兼容功能</a:t>
            </a:r>
          </a:p>
          <a:p>
            <a:pPr lvl="0" eaLnBrk="1" hangingPunct="1">
              <a:buNone/>
            </a:pPr>
            <a:endParaRPr lang="zh-CN" altLang="en-US" sz="2800">
              <a:solidFill>
                <a:srgbClr val="000000"/>
              </a:solidFill>
              <a:latin typeface="楷体_GB2312" pitchFamily="49" charset="-122"/>
              <a:ea typeface="楷体_GB2312" pitchFamily="49" charset="-122"/>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1506" name="Group 2"/>
          <p:cNvGrpSpPr/>
          <p:nvPr/>
        </p:nvGrpSpPr>
        <p:grpSpPr>
          <a:xfrm>
            <a:off x="395288" y="1557338"/>
            <a:ext cx="7486650" cy="4464050"/>
            <a:chExt cx="4716" cy="2812"/>
          </a:xfrm>
        </p:grpSpPr>
        <p:sp>
          <p:nvSpPr>
            <p:cNvPr id="21509" name="Rectangle 3"/>
            <p:cNvSpPr/>
            <p:nvPr/>
          </p:nvSpPr>
          <p:spPr>
            <a:xfrm>
              <a:off x="3356" y="0"/>
              <a:ext cx="1360" cy="454"/>
            </a:xfrm>
            <a:prstGeom prst="rect">
              <a:avLst/>
            </a:prstGeom>
            <a:solidFill>
              <a:schemeClr val="hlink"/>
            </a:solidFill>
            <a:ln>
              <a:noFill/>
              <a:miter lim="800000"/>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342900" lvl="0" indent="-342900" algn="ctr" eaLnBrk="1" hangingPunct="1"/>
              <a:r>
                <a:rPr lang="zh-CN" altLang="en-US" sz="2800">
                  <a:solidFill>
                    <a:srgbClr val="000000"/>
                  </a:solidFill>
                  <a:latin typeface="楷体_GB2312" pitchFamily="49" charset="-122"/>
                </a:rPr>
                <a:t>低泡 无泡</a:t>
              </a:r>
            </a:p>
          </p:txBody>
        </p:sp>
        <p:sp>
          <p:nvSpPr>
            <p:cNvPr id="21510" name="Text Box 4"/>
            <p:cNvSpPr/>
            <p:nvPr/>
          </p:nvSpPr>
          <p:spPr>
            <a:xfrm>
              <a:off x="3356" y="591"/>
              <a:ext cx="1360" cy="453"/>
            </a:xfrm>
            <a:prstGeom prst="rect">
              <a:avLst/>
            </a:prstGeom>
            <a:solidFill>
              <a:schemeClr val="hlink"/>
            </a:solidFill>
            <a:ln>
              <a:noFill/>
              <a:miter lim="800000"/>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342900" lvl="0" indent="-342900" algn="ctr" eaLnBrk="1" hangingPunct="1"/>
              <a:r>
                <a:rPr lang="zh-CN" altLang="en-US" sz="2800">
                  <a:solidFill>
                    <a:srgbClr val="000000"/>
                  </a:solidFill>
                  <a:latin typeface="楷体_GB2312" pitchFamily="49" charset="-122"/>
                </a:rPr>
                <a:t>安全 环保</a:t>
              </a:r>
            </a:p>
          </p:txBody>
        </p:sp>
        <p:sp>
          <p:nvSpPr>
            <p:cNvPr id="21511" name="Text Box 5"/>
            <p:cNvSpPr/>
            <p:nvPr/>
          </p:nvSpPr>
          <p:spPr>
            <a:xfrm>
              <a:off x="3356" y="1180"/>
              <a:ext cx="1360" cy="453"/>
            </a:xfrm>
            <a:prstGeom prst="rect">
              <a:avLst/>
            </a:prstGeom>
            <a:solidFill>
              <a:schemeClr val="hlink"/>
            </a:solidFill>
            <a:ln>
              <a:noFill/>
              <a:miter lim="800000"/>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342900" lvl="0" indent="-342900" algn="ctr" eaLnBrk="1" hangingPunct="1"/>
              <a:r>
                <a:rPr lang="zh-CN" altLang="en-US" sz="2800">
                  <a:solidFill>
                    <a:srgbClr val="000000"/>
                  </a:solidFill>
                  <a:latin typeface="楷体_GB2312" pitchFamily="49" charset="-122"/>
                </a:rPr>
                <a:t>多      酶</a:t>
              </a:r>
            </a:p>
          </p:txBody>
        </p:sp>
        <p:sp>
          <p:nvSpPr>
            <p:cNvPr id="21512" name="Rectangle 6"/>
            <p:cNvSpPr/>
            <p:nvPr/>
          </p:nvSpPr>
          <p:spPr>
            <a:xfrm>
              <a:off x="3356" y="2359"/>
              <a:ext cx="1360" cy="453"/>
            </a:xfrm>
            <a:prstGeom prst="rect">
              <a:avLst/>
            </a:prstGeom>
            <a:solidFill>
              <a:schemeClr val="hlink"/>
            </a:solidFill>
            <a:ln>
              <a:noFill/>
              <a:miter lim="800000"/>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algn="ctr" eaLnBrk="1" hangingPunct="1"/>
              <a:r>
                <a:rPr lang="zh-CN" altLang="en-US">
                  <a:solidFill>
                    <a:srgbClr val="000000"/>
                  </a:solidFill>
                  <a:latin typeface="楷体_GB2312" pitchFamily="49" charset="-122"/>
                </a:rPr>
                <a:t>抗   菌</a:t>
              </a:r>
            </a:p>
            <a:p>
              <a:pPr marL="0" lvl="0" indent="0" algn="ctr" eaLnBrk="1" hangingPunct="1"/>
              <a:r>
                <a:rPr lang="zh-CN" altLang="en-US" sz="2000">
                  <a:solidFill>
                    <a:srgbClr val="000000"/>
                  </a:solidFill>
                  <a:latin typeface="楷体_GB2312" pitchFamily="49" charset="-122"/>
                </a:rPr>
                <a:t>抑制生物膜</a:t>
              </a:r>
            </a:p>
          </p:txBody>
        </p:sp>
        <p:sp>
          <p:nvSpPr>
            <p:cNvPr id="21513" name="Rectangle 7"/>
            <p:cNvSpPr/>
            <p:nvPr/>
          </p:nvSpPr>
          <p:spPr>
            <a:xfrm>
              <a:off x="3356" y="1756"/>
              <a:ext cx="1360" cy="453"/>
            </a:xfrm>
            <a:prstGeom prst="rect">
              <a:avLst/>
            </a:prstGeom>
            <a:solidFill>
              <a:schemeClr val="hlink"/>
            </a:solidFill>
            <a:ln>
              <a:noFill/>
              <a:miter lim="800000"/>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algn="ctr" eaLnBrk="1" hangingPunct="1"/>
              <a:r>
                <a:rPr lang="en-US" altLang="zh-CN" sz="2800">
                  <a:solidFill>
                    <a:srgbClr val="000000"/>
                  </a:solidFill>
                  <a:latin typeface="楷体_GB2312" pitchFamily="49" charset="-122"/>
                </a:rPr>
                <a:t>pH </a:t>
              </a:r>
              <a:r>
                <a:rPr lang="zh-CN" altLang="en-US" sz="2800">
                  <a:solidFill>
                    <a:srgbClr val="000000"/>
                  </a:solidFill>
                  <a:latin typeface="楷体_GB2312" pitchFamily="49" charset="-122"/>
                </a:rPr>
                <a:t>中性</a:t>
              </a:r>
            </a:p>
          </p:txBody>
        </p:sp>
        <p:sp>
          <p:nvSpPr>
            <p:cNvPr id="21514" name="Oval 8"/>
            <p:cNvSpPr/>
            <p:nvPr/>
          </p:nvSpPr>
          <p:spPr>
            <a:xfrm>
              <a:off x="0" y="947"/>
              <a:ext cx="2662" cy="839"/>
            </a:xfrm>
            <a:prstGeom prst="ellipse">
              <a:avLst/>
            </a:prstGeom>
            <a:solidFill>
              <a:schemeClr val="hlink"/>
            </a:solidFill>
            <a:ln>
              <a:noFill/>
              <a:miter lim="800000"/>
            </a:ln>
          </p:spPr>
          <p:txBody>
            <a:bodyPr wrap="none" anchor="ctr" anchorCtr="0"/>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342900" lvl="0" indent="-342900" algn="ctr" eaLnBrk="1" hangingPunct="1"/>
              <a:endParaRPr lang="zh-CN" altLang="en-US" sz="3200">
                <a:solidFill>
                  <a:srgbClr val="FF0000"/>
                </a:solidFill>
                <a:latin typeface="Garamond" pitchFamily="18" charset="0"/>
              </a:endParaRPr>
            </a:p>
          </p:txBody>
        </p:sp>
        <p:sp>
          <p:nvSpPr>
            <p:cNvPr id="21515" name="Text Box 9"/>
            <p:cNvSpPr txBox="1">
              <a:spLocks noChangeArrowheads="1"/>
            </p:cNvSpPr>
            <p:nvPr/>
          </p:nvSpPr>
          <p:spPr bwMode="auto">
            <a:xfrm>
              <a:off x="272" y="1225"/>
              <a:ext cx="1905" cy="327"/>
            </a:xfrm>
            <a:prstGeom prst="rect">
              <a:avLst/>
            </a:prstGeom>
            <a:noFill/>
            <a:ln w="9525">
              <a:noFill/>
              <a:miter lim="800000"/>
            </a:ln>
            <a:effectLst/>
          </p:spPr>
          <p:txBody>
            <a:bodyPr>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342900" marR="0" lvl="0" indent="-342900" algn="ctr" eaLnBrk="1" hangingPunct="1">
                <a:spcBef>
                  <a:spcPct val="50000"/>
                </a:spcBef>
              </a:pPr>
              <a:endParaRPr lang="zh-CN" altLang="en-US" sz="2800">
                <a:solidFill>
                  <a:schemeClr val="tx2"/>
                </a:solidFill>
                <a:effectLst>
                  <a:outerShdw blurRad="38100" dist="38100" dir="2700000" algn="tl">
                    <a:schemeClr val="bg2"/>
                  </a:outerShdw>
                </a:effectLst>
                <a:latin typeface="Garamond" pitchFamily="18" charset="0"/>
                <a:ea typeface="宋体" panose="02010600030101010101" pitchFamily="2" charset="-122"/>
              </a:endParaRPr>
            </a:p>
          </p:txBody>
        </p:sp>
        <p:cxnSp>
          <p:nvCxnSpPr>
            <p:cNvPr id="21516" name="Line 10"/>
            <p:cNvCxnSpPr/>
            <p:nvPr/>
          </p:nvCxnSpPr>
          <p:spPr>
            <a:xfrm flipV="1">
              <a:off x="2494" y="137"/>
              <a:ext cx="726" cy="589"/>
            </a:xfrm>
            <a:prstGeom prst="line">
              <a:avLst/>
            </a:prstGeom>
            <a:noFill/>
            <a:ln w="57150">
              <a:solidFill>
                <a:schemeClr val="tx1"/>
              </a:solidFill>
              <a:miter lim="800000"/>
              <a:tailEnd type="triangle"/>
            </a:ln>
          </p:spPr>
        </p:cxnSp>
        <p:cxnSp>
          <p:nvCxnSpPr>
            <p:cNvPr id="21517" name="Line 11"/>
            <p:cNvCxnSpPr/>
            <p:nvPr/>
          </p:nvCxnSpPr>
          <p:spPr>
            <a:xfrm flipV="1">
              <a:off x="2630" y="681"/>
              <a:ext cx="635" cy="362"/>
            </a:xfrm>
            <a:prstGeom prst="line">
              <a:avLst/>
            </a:prstGeom>
            <a:noFill/>
            <a:ln w="57150">
              <a:solidFill>
                <a:schemeClr val="tx1"/>
              </a:solidFill>
              <a:miter lim="800000"/>
              <a:tailEnd type="triangle"/>
            </a:ln>
          </p:spPr>
        </p:cxnSp>
        <p:cxnSp>
          <p:nvCxnSpPr>
            <p:cNvPr id="21518" name="Line 12"/>
            <p:cNvCxnSpPr/>
            <p:nvPr/>
          </p:nvCxnSpPr>
          <p:spPr>
            <a:xfrm>
              <a:off x="2721" y="1362"/>
              <a:ext cx="544" cy="1"/>
            </a:xfrm>
            <a:prstGeom prst="line">
              <a:avLst/>
            </a:prstGeom>
            <a:noFill/>
            <a:ln w="57150">
              <a:solidFill>
                <a:schemeClr val="tx1"/>
              </a:solidFill>
              <a:miter lim="800000"/>
              <a:tailEnd type="triangle"/>
            </a:ln>
          </p:spPr>
        </p:cxnSp>
        <p:cxnSp>
          <p:nvCxnSpPr>
            <p:cNvPr id="21519" name="Line 13"/>
            <p:cNvCxnSpPr/>
            <p:nvPr/>
          </p:nvCxnSpPr>
          <p:spPr>
            <a:xfrm>
              <a:off x="2622" y="1708"/>
              <a:ext cx="635" cy="319"/>
            </a:xfrm>
            <a:prstGeom prst="line">
              <a:avLst/>
            </a:prstGeom>
            <a:noFill/>
            <a:ln w="57150">
              <a:solidFill>
                <a:schemeClr val="tx1"/>
              </a:solidFill>
              <a:miter lim="800000"/>
              <a:tailEnd type="triangle"/>
            </a:ln>
          </p:spPr>
        </p:cxnSp>
        <p:cxnSp>
          <p:nvCxnSpPr>
            <p:cNvPr id="21520" name="Line 14"/>
            <p:cNvCxnSpPr/>
            <p:nvPr/>
          </p:nvCxnSpPr>
          <p:spPr>
            <a:xfrm>
              <a:off x="2494" y="1997"/>
              <a:ext cx="771" cy="589"/>
            </a:xfrm>
            <a:prstGeom prst="line">
              <a:avLst/>
            </a:prstGeom>
            <a:noFill/>
            <a:ln w="57150">
              <a:solidFill>
                <a:schemeClr val="tx1"/>
              </a:solidFill>
              <a:miter lim="800000"/>
              <a:tailEnd type="triangle"/>
            </a:ln>
          </p:spPr>
        </p:cxnSp>
      </p:grpSp>
      <p:sp>
        <p:nvSpPr>
          <p:cNvPr id="21507" name="Rectangle 15"/>
          <p:cNvSpPr>
            <a:spLocks noGrp="1" noChangeArrowheads="1"/>
          </p:cNvSpPr>
          <p:nvPr>
            <p:ph type="title" idx="4294967295"/>
          </p:nvPr>
        </p:nvSpPr>
        <p:spPr>
          <a:xfrm>
            <a:off x="685800" y="188912"/>
            <a:ext cx="7773988" cy="1563688"/>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sz="4000">
                <a:solidFill>
                  <a:srgbClr val="000000"/>
                </a:solidFill>
                <a:effectLst>
                  <a:outerShdw blurRad="38100" dist="38100" dir="2700000" algn="tl">
                    <a:schemeClr val="bg2"/>
                  </a:outerShdw>
                </a:effectLst>
                <a:ea typeface="楷体_GB2312" pitchFamily="49" charset="-122"/>
              </a:rPr>
              <a:t>清洗剂得应用</a:t>
            </a:r>
          </a:p>
        </p:txBody>
      </p:sp>
      <p:sp>
        <p:nvSpPr>
          <p:cNvPr id="21508" name="Text Box 16"/>
          <p:cNvSpPr/>
          <p:nvPr/>
        </p:nvSpPr>
        <p:spPr>
          <a:xfrm>
            <a:off x="1403350" y="3429000"/>
            <a:ext cx="2305050" cy="579438"/>
          </a:xfrm>
          <a:prstGeom prst="rect">
            <a:avLst/>
          </a:prstGeom>
          <a:noFill/>
          <a:ln>
            <a:noFill/>
            <a:miter lim="800000"/>
          </a:ln>
        </p:spPr>
        <p:txBody>
          <a:bodyPr>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a:r>
              <a:rPr lang="zh-CN" altLang="en-US" sz="3200">
                <a:solidFill>
                  <a:srgbClr val="000000"/>
                </a:solidFill>
              </a:rPr>
              <a:t>理想选择</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2530" name="Rectangle 2"/>
          <p:cNvSpPr>
            <a:spLocks noGrp="1" noChangeArrowheads="1"/>
          </p:cNvSpPr>
          <p:nvPr>
            <p:ph type="title" idx="4294967295"/>
          </p:nvPr>
        </p:nvSpPr>
        <p:spPr>
          <a:xfrm>
            <a:off x="685800" y="609600"/>
            <a:ext cx="7772400" cy="1143000"/>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a:solidFill>
                  <a:srgbClr val="000000"/>
                </a:solidFill>
                <a:effectLst>
                  <a:outerShdw blurRad="38100" dist="38100" dir="2700000" algn="tl">
                    <a:schemeClr val="bg2"/>
                  </a:outerShdw>
                </a:effectLst>
                <a:ea typeface="楷体_GB2312" pitchFamily="49" charset="-122"/>
              </a:rPr>
              <a:t>内镜洗涤剂得种类</a:t>
            </a:r>
          </a:p>
        </p:txBody>
      </p:sp>
      <p:sp>
        <p:nvSpPr>
          <p:cNvPr id="22531" name="Rectangle 3"/>
          <p:cNvSpPr/>
          <p:nvPr>
            <p:ph type="body" idx="4294967295"/>
          </p:nvPr>
        </p:nvSpPr>
        <p:spPr>
          <a:xfrm>
            <a:off x="684212" y="1989138"/>
            <a:ext cx="77724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3200" b="1" i="0" u="none" baseline="0">
                <a:solidFill>
                  <a:srgbClr val="333399"/>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800" b="1" i="0" u="none" baseline="0">
                <a:solidFill>
                  <a:srgbClr val="333399"/>
                </a:solidFill>
                <a:latin typeface="+mn-lt"/>
                <a:ea typeface="+mn-ea"/>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400" b="1" i="0" u="none" baseline="0">
                <a:solidFill>
                  <a:srgbClr val="333399"/>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5pPr>
            <a:lvl6pPr marL="25146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6pPr>
            <a:lvl7pPr marL="29718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7pPr>
            <a:lvl8pPr marL="34290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8pPr>
            <a:lvl9pPr marL="38862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9pPr>
          </a:lstStyle>
          <a:p>
            <a:pPr lvl="0" eaLnBrk="1" hangingPunct="1">
              <a:buNone/>
            </a:pPr>
            <a:r>
              <a:rPr lang="zh-CN" altLang="en-US">
                <a:solidFill>
                  <a:srgbClr val="000000"/>
                </a:solidFill>
                <a:ea typeface="楷体_GB2312" pitchFamily="49" charset="-122"/>
              </a:rPr>
              <a:t>             </a:t>
            </a:r>
            <a:r>
              <a:rPr lang="zh-CN" altLang="en-US" sz="3600">
                <a:solidFill>
                  <a:srgbClr val="000000"/>
                </a:solidFill>
                <a:ea typeface="楷体_GB2312" pitchFamily="49" charset="-122"/>
              </a:rPr>
              <a:t>可分为:</a:t>
            </a:r>
          </a:p>
          <a:p>
            <a:pPr lvl="0" eaLnBrk="1" hangingPunct="1">
              <a:buNone/>
            </a:pPr>
            <a:r>
              <a:rPr lang="zh-CN" altLang="en-US">
                <a:solidFill>
                  <a:srgbClr val="000000"/>
                </a:solidFill>
              </a:rPr>
              <a:t>                        </a:t>
            </a:r>
            <a:r>
              <a:rPr lang="zh-CN" altLang="en-US" sz="2400">
                <a:solidFill>
                  <a:srgbClr val="000000"/>
                </a:solidFill>
                <a:ea typeface="楷体_GB2312" pitchFamily="49" charset="-122"/>
              </a:rPr>
              <a:t>◆</a:t>
            </a:r>
            <a:r>
              <a:rPr lang="zh-CN" altLang="en-US">
                <a:solidFill>
                  <a:srgbClr val="000000"/>
                </a:solidFill>
              </a:rPr>
              <a:t> </a:t>
            </a:r>
            <a:r>
              <a:rPr lang="zh-CN" altLang="en-US" sz="3600">
                <a:solidFill>
                  <a:srgbClr val="000000"/>
                </a:solidFill>
                <a:latin typeface="楷体_GB2312" pitchFamily="49" charset="-122"/>
                <a:ea typeface="楷体_GB2312" pitchFamily="49" charset="-122"/>
              </a:rPr>
              <a:t>含酶洗涤剂</a:t>
            </a:r>
          </a:p>
          <a:p>
            <a:pPr lvl="0" eaLnBrk="1" hangingPunct="1">
              <a:buNone/>
            </a:pPr>
            <a:r>
              <a:rPr lang="zh-CN" altLang="en-US" sz="3600">
                <a:solidFill>
                  <a:srgbClr val="000000"/>
                </a:solidFill>
                <a:latin typeface="楷体_GB2312" pitchFamily="49" charset="-122"/>
                <a:ea typeface="楷体_GB2312" pitchFamily="49" charset="-122"/>
              </a:rPr>
              <a:t>           </a:t>
            </a:r>
            <a:r>
              <a:rPr lang="zh-CN" altLang="en-US" sz="2400">
                <a:solidFill>
                  <a:srgbClr val="000000"/>
                </a:solidFill>
                <a:ea typeface="楷体_GB2312" pitchFamily="49" charset="-122"/>
              </a:rPr>
              <a:t>◆</a:t>
            </a:r>
            <a:r>
              <a:rPr lang="zh-CN" altLang="en-US" sz="3600">
                <a:solidFill>
                  <a:srgbClr val="000000"/>
                </a:solidFill>
                <a:latin typeface="楷体_GB2312" pitchFamily="49" charset="-122"/>
                <a:ea typeface="楷体_GB2312" pitchFamily="49" charset="-122"/>
              </a:rPr>
              <a:t>无酶洗涤剂</a:t>
            </a:r>
          </a:p>
          <a:p>
            <a:pPr lvl="0" eaLnBrk="1" hangingPunct="1">
              <a:buNone/>
            </a:pPr>
            <a:r>
              <a:rPr lang="zh-CN" altLang="en-US" sz="3600">
                <a:solidFill>
                  <a:srgbClr val="000000"/>
                </a:solidFill>
                <a:latin typeface="楷体_GB2312" pitchFamily="49" charset="-122"/>
                <a:ea typeface="楷体_GB2312" pitchFamily="49" charset="-122"/>
              </a:rPr>
              <a:t>           </a:t>
            </a:r>
            <a:r>
              <a:rPr lang="zh-CN" altLang="en-US" sz="2400">
                <a:solidFill>
                  <a:srgbClr val="000000"/>
                </a:solidFill>
                <a:ea typeface="楷体_GB2312" pitchFamily="49" charset="-122"/>
              </a:rPr>
              <a:t>◆</a:t>
            </a:r>
            <a:r>
              <a:rPr lang="zh-CN" altLang="en-US" sz="3600">
                <a:solidFill>
                  <a:srgbClr val="000000"/>
                </a:solidFill>
                <a:latin typeface="楷体_GB2312" pitchFamily="49" charset="-122"/>
                <a:ea typeface="楷体_GB2312" pitchFamily="49" charset="-122"/>
              </a:rPr>
              <a:t>抗菌洗涤剂</a:t>
            </a:r>
          </a:p>
          <a:p>
            <a:pPr lvl="0" eaLnBrk="1" hangingPunct="1">
              <a:buNone/>
            </a:pPr>
            <a:r>
              <a:rPr lang="zh-CN" altLang="en-US" sz="3600">
                <a:solidFill>
                  <a:srgbClr val="000000"/>
                </a:solidFill>
                <a:latin typeface="楷体_GB2312" pitchFamily="49" charset="-122"/>
                <a:ea typeface="楷体_GB2312" pitchFamily="49" charset="-122"/>
              </a:rPr>
              <a:t>           </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3554" name="Rectangle 2"/>
          <p:cNvSpPr>
            <a:spLocks noGrp="1" noChangeArrowheads="1"/>
          </p:cNvSpPr>
          <p:nvPr>
            <p:ph type="title" idx="4294967295"/>
          </p:nvPr>
        </p:nvSpPr>
        <p:spPr>
          <a:xfrm>
            <a:off x="685800" y="609600"/>
            <a:ext cx="7772400" cy="1143000"/>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a:solidFill>
                  <a:srgbClr val="000000"/>
                </a:solidFill>
                <a:effectLst>
                  <a:outerShdw blurRad="38100" dist="38100" dir="2700000" algn="tl">
                    <a:schemeClr val="bg2"/>
                  </a:outerShdw>
                </a:effectLst>
                <a:ea typeface="楷体_GB2312" pitchFamily="49" charset="-122"/>
              </a:rPr>
              <a:t>酶得定义</a:t>
            </a:r>
          </a:p>
        </p:txBody>
      </p:sp>
      <p:sp>
        <p:nvSpPr>
          <p:cNvPr id="23555" name="Rectangle 3"/>
          <p:cNvSpPr/>
          <p:nvPr>
            <p:ph type="body" idx="4294967295"/>
          </p:nvPr>
        </p:nvSpPr>
        <p:spPr>
          <a:xfrm>
            <a:off x="684212" y="1989138"/>
            <a:ext cx="77724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3200" b="1" i="0" u="none" baseline="0">
                <a:solidFill>
                  <a:srgbClr val="333399"/>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800" b="1" i="0" u="none" baseline="0">
                <a:solidFill>
                  <a:srgbClr val="333399"/>
                </a:solidFill>
                <a:latin typeface="+mn-lt"/>
                <a:ea typeface="+mn-ea"/>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400" b="1" i="0" u="none" baseline="0">
                <a:solidFill>
                  <a:srgbClr val="333399"/>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5pPr>
            <a:lvl6pPr marL="25146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6pPr>
            <a:lvl7pPr marL="29718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7pPr>
            <a:lvl8pPr marL="34290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8pPr>
            <a:lvl9pPr marL="38862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9pPr>
          </a:lstStyle>
          <a:p>
            <a:pPr lvl="0" eaLnBrk="1" fontAlgn="ctr" hangingPunct="1">
              <a:lnSpc>
                <a:spcPct val="80000"/>
              </a:lnSpc>
              <a:buNone/>
            </a:pPr>
            <a:r>
              <a:rPr lang="zh-CN" altLang="en-US" sz="2400">
                <a:solidFill>
                  <a:srgbClr val="000000"/>
                </a:solidFill>
                <a:latin typeface="楷体_GB2312" pitchFamily="49" charset="-122"/>
                <a:ea typeface="楷体_GB2312" pitchFamily="49" charset="-122"/>
              </a:rPr>
              <a:t>     酶得命名</a:t>
            </a:r>
          </a:p>
          <a:p>
            <a:pPr lvl="0" eaLnBrk="1" fontAlgn="ctr" hangingPunct="1">
              <a:lnSpc>
                <a:spcPct val="80000"/>
              </a:lnSpc>
              <a:buNone/>
            </a:pPr>
            <a:r>
              <a:rPr lang="zh-CN" altLang="en-US" sz="2800">
                <a:solidFill>
                  <a:srgbClr val="000000"/>
                </a:solidFill>
                <a:latin typeface="楷体_GB2312" pitchFamily="49" charset="-122"/>
                <a:ea typeface="楷体_GB2312" pitchFamily="49" charset="-122"/>
              </a:rPr>
              <a:t>     酶就是一种存在于有机体内得有机化合物,就是能加速反应得生物催化剂。</a:t>
            </a:r>
          </a:p>
          <a:p>
            <a:pPr lvl="1" eaLnBrk="1" fontAlgn="ctr" hangingPunct="1">
              <a:lnSpc>
                <a:spcPct val="80000"/>
              </a:lnSpc>
              <a:buNone/>
            </a:pPr>
            <a:r>
              <a:rPr lang="zh-CN" altLang="en-US" sz="2400">
                <a:solidFill>
                  <a:srgbClr val="000000"/>
                </a:solidFill>
                <a:latin typeface="楷体_GB2312" pitchFamily="49" charset="-122"/>
                <a:ea typeface="楷体_GB2312" pitchFamily="49" charset="-122"/>
              </a:rPr>
              <a:t>   通常根据酶所作用得底物,或酶所催化得反应类型而命名。</a:t>
            </a:r>
          </a:p>
          <a:p>
            <a:pPr lvl="0" eaLnBrk="1" fontAlgn="ctr" hangingPunct="1">
              <a:lnSpc>
                <a:spcPct val="80000"/>
              </a:lnSpc>
              <a:buNone/>
            </a:pPr>
            <a:r>
              <a:rPr lang="zh-CN" altLang="en-US" sz="2400">
                <a:solidFill>
                  <a:srgbClr val="000000"/>
                </a:solidFill>
                <a:latin typeface="楷体_GB2312" pitchFamily="49" charset="-122"/>
                <a:ea typeface="楷体_GB2312" pitchFamily="49" charset="-122"/>
              </a:rPr>
              <a:t>    酶得分类－六大类酶</a:t>
            </a:r>
          </a:p>
          <a:p>
            <a:pPr lvl="1" eaLnBrk="1" fontAlgn="ctr" hangingPunct="1">
              <a:lnSpc>
                <a:spcPct val="80000"/>
              </a:lnSpc>
              <a:buNone/>
            </a:pPr>
            <a:r>
              <a:rPr lang="zh-CN" altLang="en-US" sz="2400">
                <a:solidFill>
                  <a:srgbClr val="000000"/>
                </a:solidFill>
                <a:latin typeface="楷体_GB2312" pitchFamily="49" charset="-122"/>
                <a:ea typeface="楷体_GB2312" pitchFamily="49" charset="-122"/>
              </a:rPr>
              <a:t>    氧化还原酶:对电子或氢原子得失得反应起催化作用得酶。</a:t>
            </a:r>
          </a:p>
          <a:p>
            <a:pPr lvl="1" eaLnBrk="1" fontAlgn="ctr" hangingPunct="1">
              <a:lnSpc>
                <a:spcPct val="80000"/>
              </a:lnSpc>
              <a:buNone/>
            </a:pPr>
            <a:r>
              <a:rPr lang="zh-CN" altLang="en-US" sz="2400">
                <a:solidFill>
                  <a:srgbClr val="000000"/>
                </a:solidFill>
                <a:latin typeface="楷体_GB2312" pitchFamily="49" charset="-122"/>
                <a:ea typeface="楷体_GB2312" pitchFamily="49" charset="-122"/>
              </a:rPr>
              <a:t>    水解酶:对底物和水所发生得水解反应起催化作用得酶,例如,蛋白酶、脂肪酶、淀粉酶等。</a:t>
            </a:r>
          </a:p>
          <a:p>
            <a:pPr lvl="1" eaLnBrk="1" fontAlgn="ctr" hangingPunct="1">
              <a:lnSpc>
                <a:spcPct val="80000"/>
              </a:lnSpc>
              <a:buNone/>
            </a:pPr>
            <a:r>
              <a:rPr lang="zh-CN" altLang="en-US" sz="2400">
                <a:solidFill>
                  <a:srgbClr val="000000"/>
                </a:solidFill>
                <a:latin typeface="楷体_GB2312" pitchFamily="49" charset="-122"/>
                <a:ea typeface="楷体_GB2312" pitchFamily="49" charset="-122"/>
              </a:rPr>
              <a:t>    其她:   转移酶  裂解酶  加和酶  异构酶。</a:t>
            </a:r>
          </a:p>
          <a:p>
            <a:pPr lvl="1" eaLnBrk="1" fontAlgn="ctr" hangingPunct="1">
              <a:lnSpc>
                <a:spcPct val="80000"/>
              </a:lnSpc>
              <a:buNone/>
            </a:pPr>
            <a:endParaRPr lang="zh-CN" altLang="en-US" sz="2400">
              <a:solidFill>
                <a:srgbClr val="000000"/>
              </a:solidFill>
              <a:latin typeface="楷体_GB2312" pitchFamily="49" charset="-122"/>
              <a:ea typeface="楷体_GB2312" pitchFamily="49" charset="-122"/>
            </a:endParaRPr>
          </a:p>
          <a:p>
            <a:pPr lvl="0" eaLnBrk="1" fontAlgn="ctr" hangingPunct="1">
              <a:lnSpc>
                <a:spcPct val="80000"/>
              </a:lnSpc>
            </a:pPr>
            <a:endParaRPr lang="zh-CN" altLang="en-US" sz="2400">
              <a:solidFill>
                <a:srgbClr val="000000"/>
              </a:solidFill>
              <a:latin typeface="楷体_GB2312" pitchFamily="49" charset="-122"/>
              <a:ea typeface="楷体_GB2312" pitchFamily="49" charset="-122"/>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4578" name="Group 2"/>
          <p:cNvGrpSpPr/>
          <p:nvPr/>
        </p:nvGrpSpPr>
        <p:grpSpPr>
          <a:xfrm>
            <a:off x="827088" y="1196975"/>
            <a:ext cx="7467600" cy="5257800"/>
            <a:chExt cx="4704" cy="3312"/>
          </a:xfrm>
        </p:grpSpPr>
        <p:pic>
          <p:nvPicPr>
            <p:cNvPr id="24580" name="Picture 3" descr="分解的原理">
              <a:hlinkClick r:id="rId3"/>
            </p:cNvPr>
            <p:cNvPicPr/>
            <p:nvPr/>
          </p:nvPicPr>
          <p:blipFill>
            <a:blip r:embed="rId2"/>
            <a:stretch>
              <a:fillRect/>
            </a:stretch>
          </p:blipFill>
          <p:spPr>
            <a:xfrm>
              <a:off x="0" y="624"/>
              <a:ext cx="4704" cy="2688"/>
            </a:xfrm>
            <a:prstGeom prst="rect">
              <a:avLst/>
            </a:prstGeom>
            <a:noFill/>
            <a:ln>
              <a:noFill/>
              <a:miter lim="800000"/>
            </a:ln>
          </p:spPr>
        </p:pic>
        <p:sp>
          <p:nvSpPr>
            <p:cNvPr id="24581" name="WordArt 4"/>
            <p:cNvSpPr/>
            <p:nvPr/>
          </p:nvSpPr>
          <p:spPr>
            <a:xfrm>
              <a:off x="2928" y="2256"/>
              <a:ext cx="342" cy="126"/>
            </a:xfrm>
            <a:noFill/>
            <a:ln>
              <a:solidFill>
                <a:prstClr val="black"/>
              </a:solidFill>
              <a:miter lim="800000"/>
            </a:ln>
          </p:spPr>
          <p:txBody>
            <a:bodyPr wrap="none" fromWordArt="1">
              <a:prstTxWarp prst="textPlain">
                <a:avLst/>
              </a:prstTxWarp>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5pPr>
            </a:lstStyle>
            <a:p>
              <a:pPr algn="ctr"/>
              <a:r>
                <a:rPr sz="1400" b="1" kern="10">
                  <a:ln>
                    <a:solidFill>
                      <a:prstClr val="black"/>
                    </a:solidFill>
                  </a:ln>
                  <a:noFill/>
                  <a:latin typeface="华文细黑"/>
                </a:rPr>
                <a:t>脂肪层</a:t>
              </a:r>
              <a:endParaRPr sz="1400" b="1" kern="10">
                <a:ln>
                  <a:solidFill>
                    <a:prstClr val="black"/>
                  </a:solidFill>
                </a:ln>
                <a:noFill/>
                <a:latin typeface="华文细黑"/>
              </a:endParaRPr>
            </a:p>
          </p:txBody>
        </p:sp>
        <p:sp>
          <p:nvSpPr>
            <p:cNvPr id="24582" name="WordArt 5"/>
            <p:cNvSpPr>
              <a:spLocks noChangeArrowheads="1" noChangeShapeType="1"/>
            </p:cNvSpPr>
            <p:nvPr/>
          </p:nvSpPr>
          <p:spPr bwMode="auto">
            <a:xfrm>
              <a:off x="864" y="2016"/>
              <a:ext cx="798" cy="102"/>
            </a:xfrm>
            <a:prstGeom prst="rect">
              <a:avLst/>
            </a:prstGeom>
          </p:spPr>
          <p:txBody>
            <a:bodyPr wrap="none" numCol="1" fromWordArt="1">
              <a:prstTxWarp prst="textPlain">
                <a:avLst>
                  <a:gd name="adj" fmla="val 50000"/>
                </a:avLst>
              </a:prstTxWarp>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5pPr>
            </a:lstStyle>
            <a:p>
              <a:pPr marL="0" marR="0" lvl="0" indent="0" algn="ctr" defTabSz="914400" rtl="0" eaLnBrk="0" fontAlgn="base" latinLnBrk="0" hangingPunct="0">
                <a:lnSpc>
                  <a:spcPct val="100000"/>
                </a:lnSpc>
                <a:spcBef>
                  <a:spcPct val="0"/>
                </a:spcBef>
                <a:spcAft>
                  <a:spcPct val="0"/>
                </a:spcAft>
                <a:buClrTx/>
                <a:buSzTx/>
                <a:buFont typeface="Arial" pitchFamily="34" charset="0"/>
                <a:buNone/>
                <a:defRPr/>
              </a:pPr>
              <a:r>
                <a:rPr kumimoji="0" lang="zh-CN" altLang="en-US" sz="1200" b="1" i="0" u="none" strike="noStrike" kern="1200" cap="none" spc="0" normalizeH="0" baseline="0" noProof="0">
                  <a:ln w="9525">
                    <a:solidFill>
                      <a:srgbClr val="000000"/>
                    </a:solidFill>
                    <a:round/>
                  </a:ln>
                  <a:noFill/>
                  <a:effectLst/>
                  <a:uLnTx/>
                  <a:uFillTx/>
                  <a:latin typeface="华文细黑"/>
                  <a:ea typeface="华文细黑"/>
                  <a:cs typeface="+mn-cs"/>
                </a:rPr>
                <a:t>淀粉</a:t>
              </a:r>
              <a:r>
                <a:rPr kumimoji="0" lang="en-US" altLang="zh-CN" sz="1200" b="1" i="0" u="none" strike="noStrike" kern="1200" cap="none" spc="0" normalizeH="0" baseline="0" noProof="0">
                  <a:ln w="9525">
                    <a:solidFill>
                      <a:srgbClr val="000000"/>
                    </a:solidFill>
                    <a:round/>
                  </a:ln>
                  <a:noFill/>
                  <a:effectLst/>
                  <a:uLnTx/>
                  <a:uFillTx/>
                  <a:latin typeface="华文细黑"/>
                  <a:ea typeface="华文细黑"/>
                  <a:cs typeface="+mn-cs"/>
                </a:rPr>
                <a:t>-</a:t>
              </a:r>
              <a:r>
                <a:rPr kumimoji="0" lang="zh-CN" altLang="en-US" sz="1200" b="1" i="0" u="none" strike="noStrike" kern="1200" cap="none" spc="0" normalizeH="0" baseline="0" noProof="0">
                  <a:ln w="9525">
                    <a:solidFill>
                      <a:srgbClr val="000000"/>
                    </a:solidFill>
                    <a:round/>
                  </a:ln>
                  <a:noFill/>
                  <a:effectLst/>
                  <a:uLnTx/>
                  <a:uFillTx/>
                  <a:latin typeface="华文细黑"/>
                  <a:ea typeface="华文细黑"/>
                  <a:cs typeface="+mn-cs"/>
                </a:rPr>
                <a:t>碳水化合物层</a:t>
              </a:r>
              <a:endParaRPr kumimoji="0" lang="zh-CN" altLang="en-US" sz="1200" b="1" i="0" u="none" strike="noStrike" kern="1200" cap="none" spc="0" normalizeH="0" baseline="0" noProof="0">
                <a:ln w="9525">
                  <a:solidFill>
                    <a:srgbClr val="000000"/>
                  </a:solidFill>
                  <a:round/>
                </a:ln>
                <a:noFill/>
                <a:effectLst/>
                <a:uLnTx/>
                <a:uFillTx/>
                <a:latin typeface="华文细黑"/>
                <a:ea typeface="华文细黑"/>
                <a:cs typeface="+mn-cs"/>
              </a:endParaRPr>
            </a:p>
          </p:txBody>
        </p:sp>
        <p:sp>
          <p:nvSpPr>
            <p:cNvPr id="24583" name="WordArt 6"/>
            <p:cNvSpPr/>
            <p:nvPr/>
          </p:nvSpPr>
          <p:spPr>
            <a:xfrm>
              <a:off x="1008" y="2256"/>
              <a:ext cx="342" cy="126"/>
            </a:xfrm>
            <a:noFill/>
            <a:ln>
              <a:solidFill>
                <a:prstClr val="black"/>
              </a:solidFill>
              <a:miter lim="800000"/>
            </a:ln>
          </p:spPr>
          <p:txBody>
            <a:bodyPr wrap="none" fromWordArt="1">
              <a:prstTxWarp prst="textPlain">
                <a:avLst/>
              </a:prstTxWarp>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5pPr>
            </a:lstStyle>
            <a:p>
              <a:pPr algn="ctr"/>
              <a:r>
                <a:rPr sz="1400" b="1" kern="10">
                  <a:ln>
                    <a:solidFill>
                      <a:prstClr val="black"/>
                    </a:solidFill>
                  </a:ln>
                  <a:noFill/>
                  <a:latin typeface="华文细黑"/>
                </a:rPr>
                <a:t>脂肪层</a:t>
              </a:r>
              <a:endParaRPr sz="1400" b="1" kern="10">
                <a:ln>
                  <a:solidFill>
                    <a:prstClr val="black"/>
                  </a:solidFill>
                </a:ln>
                <a:noFill/>
                <a:latin typeface="华文细黑"/>
              </a:endParaRPr>
            </a:p>
          </p:txBody>
        </p:sp>
        <p:sp>
          <p:nvSpPr>
            <p:cNvPr id="24584" name="WordArt 7"/>
            <p:cNvSpPr/>
            <p:nvPr/>
          </p:nvSpPr>
          <p:spPr>
            <a:xfrm>
              <a:off x="1008" y="2592"/>
              <a:ext cx="456" cy="126"/>
            </a:xfrm>
            <a:noFill/>
            <a:ln>
              <a:solidFill>
                <a:prstClr val="black"/>
              </a:solidFill>
              <a:miter lim="800000"/>
            </a:ln>
          </p:spPr>
          <p:txBody>
            <a:bodyPr wrap="none" fromWordArt="1">
              <a:prstTxWarp prst="textPlain">
                <a:avLst/>
              </a:prstTxWarp>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5pPr>
            </a:lstStyle>
            <a:p>
              <a:pPr algn="ctr"/>
              <a:r>
                <a:rPr sz="1400" b="1" kern="10">
                  <a:ln>
                    <a:solidFill>
                      <a:prstClr val="black"/>
                    </a:solidFill>
                  </a:ln>
                  <a:noFill/>
                  <a:latin typeface="华文细黑"/>
                </a:rPr>
                <a:t>蛋白质层</a:t>
              </a:r>
              <a:endParaRPr sz="1400" b="1" kern="10">
                <a:ln>
                  <a:solidFill>
                    <a:prstClr val="black"/>
                  </a:solidFill>
                </a:ln>
                <a:noFill/>
                <a:latin typeface="华文细黑"/>
              </a:endParaRPr>
            </a:p>
          </p:txBody>
        </p:sp>
        <p:sp>
          <p:nvSpPr>
            <p:cNvPr id="24585" name="WordArt 8"/>
            <p:cNvSpPr>
              <a:spLocks noChangeArrowheads="1" noChangeShapeType="1"/>
            </p:cNvSpPr>
            <p:nvPr/>
          </p:nvSpPr>
          <p:spPr bwMode="auto">
            <a:xfrm>
              <a:off x="2736" y="2016"/>
              <a:ext cx="798" cy="102"/>
            </a:xfrm>
            <a:prstGeom prst="rect">
              <a:avLst/>
            </a:prstGeom>
          </p:spPr>
          <p:txBody>
            <a:bodyPr wrap="none" numCol="1" fromWordArt="1">
              <a:prstTxWarp prst="textPlain">
                <a:avLst>
                  <a:gd name="adj" fmla="val 50000"/>
                </a:avLst>
              </a:prstTxWarp>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5pPr>
            </a:lstStyle>
            <a:p>
              <a:pPr marL="0" marR="0" lvl="0" indent="0" algn="ctr" defTabSz="914400" rtl="0" eaLnBrk="0" fontAlgn="base" latinLnBrk="0" hangingPunct="0">
                <a:lnSpc>
                  <a:spcPct val="100000"/>
                </a:lnSpc>
                <a:spcBef>
                  <a:spcPct val="0"/>
                </a:spcBef>
                <a:spcAft>
                  <a:spcPct val="0"/>
                </a:spcAft>
                <a:buClrTx/>
                <a:buSzTx/>
                <a:buFont typeface="Arial" pitchFamily="34" charset="0"/>
                <a:buNone/>
                <a:defRPr/>
              </a:pPr>
              <a:r>
                <a:rPr kumimoji="0" lang="zh-CN" altLang="en-US" sz="1200" b="1" i="0" u="none" strike="noStrike" kern="1200" cap="none" spc="0" normalizeH="0" baseline="0" noProof="0">
                  <a:ln w="9525">
                    <a:solidFill>
                      <a:srgbClr val="000000"/>
                    </a:solidFill>
                    <a:round/>
                  </a:ln>
                  <a:noFill/>
                  <a:effectLst/>
                  <a:uLnTx/>
                  <a:uFillTx/>
                  <a:latin typeface="华文细黑"/>
                  <a:ea typeface="华文细黑"/>
                  <a:cs typeface="+mn-cs"/>
                </a:rPr>
                <a:t>淀粉</a:t>
              </a:r>
              <a:r>
                <a:rPr kumimoji="0" lang="en-US" altLang="zh-CN" sz="1200" b="1" i="0" u="none" strike="noStrike" kern="1200" cap="none" spc="0" normalizeH="0" baseline="0" noProof="0">
                  <a:ln w="9525">
                    <a:solidFill>
                      <a:srgbClr val="000000"/>
                    </a:solidFill>
                    <a:round/>
                  </a:ln>
                  <a:noFill/>
                  <a:effectLst/>
                  <a:uLnTx/>
                  <a:uFillTx/>
                  <a:latin typeface="华文细黑"/>
                  <a:ea typeface="华文细黑"/>
                  <a:cs typeface="+mn-cs"/>
                </a:rPr>
                <a:t>-</a:t>
              </a:r>
              <a:r>
                <a:rPr kumimoji="0" lang="zh-CN" altLang="en-US" sz="1200" b="1" i="0" u="none" strike="noStrike" kern="1200" cap="none" spc="0" normalizeH="0" baseline="0" noProof="0">
                  <a:ln w="9525">
                    <a:solidFill>
                      <a:srgbClr val="000000"/>
                    </a:solidFill>
                    <a:round/>
                  </a:ln>
                  <a:noFill/>
                  <a:effectLst/>
                  <a:uLnTx/>
                  <a:uFillTx/>
                  <a:latin typeface="华文细黑"/>
                  <a:ea typeface="华文细黑"/>
                  <a:cs typeface="+mn-cs"/>
                </a:rPr>
                <a:t>碳水化合物层</a:t>
              </a:r>
              <a:endParaRPr kumimoji="0" lang="zh-CN" altLang="en-US" sz="1200" b="1" i="0" u="none" strike="noStrike" kern="1200" cap="none" spc="0" normalizeH="0" baseline="0" noProof="0">
                <a:ln w="9525">
                  <a:solidFill>
                    <a:srgbClr val="000000"/>
                  </a:solidFill>
                  <a:round/>
                </a:ln>
                <a:noFill/>
                <a:effectLst/>
                <a:uLnTx/>
                <a:uFillTx/>
                <a:latin typeface="华文细黑"/>
                <a:ea typeface="华文细黑"/>
                <a:cs typeface="+mn-cs"/>
              </a:endParaRPr>
            </a:p>
          </p:txBody>
        </p:sp>
        <p:sp>
          <p:nvSpPr>
            <p:cNvPr id="24586" name="Text Box 9"/>
            <p:cNvSpPr/>
            <p:nvPr/>
          </p:nvSpPr>
          <p:spPr>
            <a:xfrm>
              <a:off x="432" y="576"/>
              <a:ext cx="1728" cy="231"/>
            </a:xfrm>
            <a:prstGeom prst="rect">
              <a:avLst/>
            </a:prstGeom>
            <a:noFill/>
            <a:ln>
              <a:noFill/>
              <a:miter lim="800000"/>
            </a:ln>
          </p:spPr>
          <p:txBody>
            <a:bodyPr>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50000"/>
                </a:spcBef>
              </a:pPr>
              <a:endParaRPr lang="zh-CN" altLang="en-US" sz="1800" b="0">
                <a:latin typeface="Times New Roman" panose="02020603050405020304" pitchFamily="18" charset="0"/>
                <a:ea typeface="PMingLiU" pitchFamily="18" charset="-120"/>
              </a:endParaRPr>
            </a:p>
          </p:txBody>
        </p:sp>
        <p:sp>
          <p:nvSpPr>
            <p:cNvPr id="24587" name="WordArt 10"/>
            <p:cNvSpPr/>
            <p:nvPr/>
          </p:nvSpPr>
          <p:spPr>
            <a:xfrm>
              <a:off x="2928" y="2592"/>
              <a:ext cx="456" cy="126"/>
            </a:xfrm>
            <a:noFill/>
            <a:ln>
              <a:solidFill>
                <a:prstClr val="black"/>
              </a:solidFill>
              <a:miter lim="800000"/>
            </a:ln>
          </p:spPr>
          <p:txBody>
            <a:bodyPr wrap="none" fromWordArt="1">
              <a:prstTxWarp prst="textPlain">
                <a:avLst/>
              </a:prstTxWarp>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sz="2400" b="1" i="0" u="none" baseline="0">
                  <a:solidFill>
                    <a:schemeClr val="tx1"/>
                  </a:solidFill>
                  <a:latin typeface="Arial" pitchFamily="34" charset="0"/>
                  <a:ea typeface="楷体_GB2312" pitchFamily="49" charset="-122"/>
                </a:defRPr>
              </a:lvl5pPr>
            </a:lstStyle>
            <a:p>
              <a:pPr algn="ctr"/>
              <a:r>
                <a:rPr sz="1400" b="1" kern="10">
                  <a:ln>
                    <a:solidFill>
                      <a:prstClr val="black"/>
                    </a:solidFill>
                  </a:ln>
                  <a:noFill/>
                  <a:latin typeface="华文细黑"/>
                </a:rPr>
                <a:t>蛋白质层</a:t>
              </a:r>
              <a:endParaRPr sz="1400" b="1" kern="10">
                <a:ln>
                  <a:solidFill>
                    <a:prstClr val="black"/>
                  </a:solidFill>
                </a:ln>
                <a:noFill/>
                <a:latin typeface="华文细黑"/>
              </a:endParaRPr>
            </a:p>
          </p:txBody>
        </p:sp>
        <p:pic>
          <p:nvPicPr>
            <p:cNvPr id="24588" name="Picture 11" descr="RUHOFclr"/>
            <p:cNvPicPr/>
            <p:nvPr/>
          </p:nvPicPr>
          <p:blipFill>
            <a:blip r:embed="rId4"/>
            <a:stretch>
              <a:fillRect/>
            </a:stretch>
          </p:blipFill>
          <p:spPr>
            <a:xfrm>
              <a:off x="432" y="48"/>
              <a:ext cx="1132" cy="331"/>
            </a:xfrm>
            <a:prstGeom prst="rect">
              <a:avLst/>
            </a:prstGeom>
            <a:noFill/>
            <a:ln>
              <a:noFill/>
              <a:miter lim="800000"/>
            </a:ln>
          </p:spPr>
        </p:pic>
        <p:pic>
          <p:nvPicPr>
            <p:cNvPr id="24589" name="Picture 12" descr="單字"/>
            <p:cNvPicPr/>
            <p:nvPr/>
          </p:nvPicPr>
          <p:blipFill>
            <a:blip r:embed="rId5"/>
            <a:stretch>
              <a:fillRect/>
            </a:stretch>
          </p:blipFill>
          <p:spPr>
            <a:xfrm>
              <a:off x="1728" y="0"/>
              <a:ext cx="557" cy="512"/>
            </a:xfrm>
            <a:prstGeom prst="rect">
              <a:avLst/>
            </a:prstGeom>
            <a:noFill/>
            <a:ln>
              <a:solidFill>
                <a:schemeClr val="bg1"/>
              </a:solidFill>
              <a:miter lim="800000"/>
            </a:ln>
          </p:spPr>
        </p:pic>
        <p:sp>
          <p:nvSpPr>
            <p:cNvPr id="24590" name="Rectangle 13"/>
            <p:cNvSpPr/>
            <p:nvPr/>
          </p:nvSpPr>
          <p:spPr>
            <a:xfrm>
              <a:off x="3827" y="80"/>
              <a:ext cx="116" cy="404"/>
            </a:xfrm>
            <a:prstGeom prst="rect">
              <a:avLst/>
            </a:prstGeom>
            <a:noFill/>
            <a:ln>
              <a:noFill/>
              <a:miter lim="800000"/>
            </a:ln>
          </p:spPr>
          <p:txBody>
            <a:bodyPr wrap="none">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algn="r" eaLnBrk="1" hangingPunct="1"/>
              <a:endParaRPr lang="zh-CN" altLang="en-US" sz="3600">
                <a:solidFill>
                  <a:srgbClr val="FF0000"/>
                </a:solidFill>
                <a:latin typeface="Times New Roman" panose="02020603050405020304" pitchFamily="18" charset="0"/>
              </a:endParaRPr>
            </a:p>
          </p:txBody>
        </p:sp>
      </p:grpSp>
      <p:sp>
        <p:nvSpPr>
          <p:cNvPr id="24579" name="Text Box 14"/>
          <p:cNvSpPr/>
          <p:nvPr/>
        </p:nvSpPr>
        <p:spPr>
          <a:xfrm>
            <a:off x="4500562" y="1341438"/>
            <a:ext cx="2903263" cy="640720"/>
          </a:xfrm>
          <a:prstGeom prst="rect">
            <a:avLst/>
          </a:prstGeom>
          <a:noFill/>
          <a:ln>
            <a:noFill/>
            <a:miter lim="800000"/>
          </a:ln>
        </p:spPr>
        <p:txBody>
          <a:bodyPr>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r>
              <a:rPr lang="zh-CN" altLang="en-US" sz="3600">
                <a:solidFill>
                  <a:srgbClr val="000000"/>
                </a:solidFill>
              </a:rPr>
              <a:t>得分解原理 </a:t>
            </a:r>
            <a:endParaRPr lang="zh-CN" altLang="en-US" sz="3600">
              <a:solidFill>
                <a:srgbClr val="000000"/>
              </a:solidFill>
              <a:ea typeface="宋体" panose="02010600030101010101" pitchFamily="2" charset="-122"/>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5602" name="Rectangle 2"/>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lvl="0" eaLnBrk="1" hangingPunct="1"/>
            <a:r>
              <a:rPr lang="zh-CN" altLang="en-US" b="0">
                <a:solidFill>
                  <a:srgbClr val="000000"/>
                </a:solidFill>
                <a:ea typeface="新宋体" panose="02010609030101010101" charset="-122"/>
              </a:rPr>
              <a:t>    </a:t>
            </a:r>
            <a:r>
              <a:rPr lang="zh-CN" altLang="en-US" sz="4000">
                <a:solidFill>
                  <a:srgbClr val="000000"/>
                </a:solidFill>
                <a:ea typeface="楷体_GB2312" pitchFamily="49" charset="-122"/>
              </a:rPr>
              <a:t>含酶洗涤剂得特点与作用机理</a:t>
            </a:r>
          </a:p>
        </p:txBody>
      </p:sp>
      <p:sp>
        <p:nvSpPr>
          <p:cNvPr id="25603" name="Rectangle 3"/>
          <p:cNvSpPr/>
          <p:nvPr>
            <p:ph type="body" idx="4294967295"/>
          </p:nvPr>
        </p:nvSpPr>
        <p:spPr>
          <a:xfrm>
            <a:off x="684212" y="1989138"/>
            <a:ext cx="77724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3200" b="1" i="0" u="none" baseline="0">
                <a:solidFill>
                  <a:srgbClr val="333399"/>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800" b="1" i="0" u="none" baseline="0">
                <a:solidFill>
                  <a:srgbClr val="333399"/>
                </a:solidFill>
                <a:latin typeface="+mn-lt"/>
                <a:ea typeface="+mn-ea"/>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400" b="1" i="0" u="none" baseline="0">
                <a:solidFill>
                  <a:srgbClr val="333399"/>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5pPr>
            <a:lvl6pPr marL="25146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6pPr>
            <a:lvl7pPr marL="29718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7pPr>
            <a:lvl8pPr marL="34290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8pPr>
            <a:lvl9pPr marL="38862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9pPr>
          </a:lstStyle>
          <a:p>
            <a:pPr lvl="2" eaLnBrk="1" hangingPunct="1">
              <a:spcBef>
                <a:spcPct val="0"/>
              </a:spcBef>
              <a:buClrTx/>
              <a:buNone/>
            </a:pPr>
            <a:r>
              <a:rPr lang="zh-CN" altLang="en-US" sz="3200" b="0">
                <a:solidFill>
                  <a:srgbClr val="000000"/>
                </a:solidFill>
              </a:rPr>
              <a:t>       </a:t>
            </a:r>
            <a:r>
              <a:rPr lang="zh-CN" altLang="en-US" sz="3200">
                <a:solidFill>
                  <a:srgbClr val="000000"/>
                </a:solidFill>
                <a:ea typeface="楷体_GB2312" pitchFamily="49" charset="-122"/>
              </a:rPr>
              <a:t> </a:t>
            </a:r>
            <a:r>
              <a:rPr lang="zh-CN" altLang="en-US" sz="2800">
                <a:solidFill>
                  <a:srgbClr val="000000"/>
                </a:solidFill>
                <a:latin typeface="楷体_GB2312" pitchFamily="49" charset="-122"/>
                <a:ea typeface="楷体_GB2312" pitchFamily="49" charset="-122"/>
              </a:rPr>
              <a:t>含酶洗涤剂主要属于水解酶,对脂肪、蛋白质、纤维素、淀粉等有机污垢等有分解、催化作用。</a:t>
            </a:r>
          </a:p>
          <a:p>
            <a:pPr lvl="2" eaLnBrk="1" hangingPunct="1">
              <a:spcBef>
                <a:spcPct val="0"/>
              </a:spcBef>
              <a:buClrTx/>
              <a:buNone/>
            </a:pPr>
            <a:r>
              <a:rPr lang="zh-CN" altLang="en-US" sz="2800">
                <a:solidFill>
                  <a:srgbClr val="000000"/>
                </a:solidFill>
                <a:latin typeface="楷体_GB2312" pitchFamily="49" charset="-122"/>
                <a:ea typeface="楷体_GB2312" pitchFamily="49" charset="-122"/>
              </a:rPr>
              <a:t>    在一定得温度(20-40℃),一定得PH值下可促进有机污垢降解为可溶于水,经过表面活性剂增溶后,使有机污垢松动、脱落而易被清水冲洗掉,原理就是通过降低污染物内部得粘着力而发挥作用。</a:t>
            </a:r>
            <a:endParaRPr lang="en-US" altLang="en-US" sz="2800">
              <a:solidFill>
                <a:srgbClr val="000000"/>
              </a:solidFill>
              <a:latin typeface="楷体_GB2312" pitchFamily="49" charset="-122"/>
              <a:ea typeface="楷体_GB2312" pitchFamily="49" charset="-122"/>
            </a:endParaRPr>
          </a:p>
          <a:p>
            <a:pPr lvl="1" eaLnBrk="1" hangingPunct="1">
              <a:buNone/>
            </a:pPr>
            <a:r>
              <a:rPr lang="zh-CN" altLang="en-US">
                <a:solidFill>
                  <a:srgbClr val="000000"/>
                </a:solidFill>
                <a:latin typeface="楷体_GB2312" pitchFamily="49" charset="-122"/>
                <a:ea typeface="楷体_GB2312" pitchFamily="49" charset="-122"/>
              </a:rPr>
              <a:t>   </a:t>
            </a:r>
            <a:endParaRPr lang="zh-CN" altLang="en-US" sz="1800">
              <a:solidFill>
                <a:srgbClr val="000000"/>
              </a:solidFill>
              <a:latin typeface="楷体_GB2312" pitchFamily="49" charset="-122"/>
              <a:ea typeface="楷体_GB2312" pitchFamily="49" charset="-122"/>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626" name="Rectangle 2"/>
          <p:cNvSpPr>
            <a:spLocks noGrp="1" noChangeArrowheads="1"/>
          </p:cNvSpPr>
          <p:nvPr>
            <p:ph type="title" idx="4294967295"/>
          </p:nvPr>
        </p:nvSpPr>
        <p:spPr>
          <a:xfrm>
            <a:off x="685800" y="609600"/>
            <a:ext cx="7772400" cy="1143000"/>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sz="4000">
                <a:solidFill>
                  <a:srgbClr val="000000"/>
                </a:solidFill>
                <a:effectLst>
                  <a:outerShdw blurRad="38100" dist="38100" dir="2700000" algn="tl">
                    <a:schemeClr val="bg2"/>
                  </a:outerShdw>
                </a:effectLst>
                <a:latin typeface="楷体_GB2312" pitchFamily="49" charset="-122"/>
                <a:ea typeface="楷体_GB2312" pitchFamily="49" charset="-122"/>
              </a:rPr>
              <a:t>无酶洗涤剂得特点与</a:t>
            </a:r>
            <a:r>
              <a:rPr lang="zh-CN" altLang="en-US" sz="4000">
                <a:solidFill>
                  <a:srgbClr val="000000"/>
                </a:solidFill>
                <a:effectLst>
                  <a:outerShdw blurRad="38100" dist="38100" dir="2700000" algn="tl">
                    <a:schemeClr val="bg2"/>
                  </a:outerShdw>
                </a:effectLst>
                <a:ea typeface="楷体_GB2312" pitchFamily="49" charset="-122"/>
              </a:rPr>
              <a:t>作用原理</a:t>
            </a:r>
          </a:p>
        </p:txBody>
      </p:sp>
      <p:sp>
        <p:nvSpPr>
          <p:cNvPr id="26627" name="Rectangle 3"/>
          <p:cNvSpPr/>
          <p:nvPr>
            <p:ph type="body" sz="half" idx="4294967295"/>
          </p:nvPr>
        </p:nvSpPr>
        <p:spPr>
          <a:xfrm>
            <a:off x="685800" y="1981200"/>
            <a:ext cx="7489825" cy="387032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2800" b="1" i="0" u="none" baseline="0">
                <a:solidFill>
                  <a:srgbClr val="333399"/>
                </a:solidFill>
                <a:latin typeface="Times New Roman" panose="02020603050405020304" pitchFamily="18" charset="0"/>
                <a:ea typeface="宋体" panose="02010600030101010101" pitchFamily="2" charset="-122"/>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400" b="1" i="0" u="none" baseline="0">
                <a:solidFill>
                  <a:srgbClr val="333399"/>
                </a:solidFill>
                <a:latin typeface="Times New Roman" panose="02020603050405020304" pitchFamily="18" charset="0"/>
                <a:ea typeface="宋体" panose="02010600030101010101" pitchFamily="2" charset="-122"/>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000" b="1" i="0" u="none" baseline="0">
                <a:solidFill>
                  <a:srgbClr val="333399"/>
                </a:solidFill>
                <a:latin typeface="Times New Roman" panose="02020603050405020304" pitchFamily="18" charset="0"/>
                <a:ea typeface="宋体" panose="02010600030101010101" pitchFamily="2" charset="-122"/>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1800" b="1" i="0" u="none" baseline="0">
                <a:solidFill>
                  <a:srgbClr val="333399"/>
                </a:solidFill>
                <a:latin typeface="Times New Roman" panose="02020603050405020304" pitchFamily="18" charset="0"/>
                <a:ea typeface="宋体" panose="02010600030101010101" pitchFamily="2" charset="-122"/>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1800" b="1" i="0" u="none" baseline="0">
                <a:solidFill>
                  <a:srgbClr val="333399"/>
                </a:solidFill>
                <a:latin typeface="Times New Roman" panose="02020603050405020304" pitchFamily="18" charset="0"/>
                <a:ea typeface="宋体" panose="02010600030101010101" pitchFamily="2" charset="-122"/>
              </a:defRPr>
            </a:lvl5pPr>
          </a:lstStyle>
          <a:p>
            <a:pPr lvl="0" eaLnBrk="1" hangingPunct="1">
              <a:buNone/>
            </a:pPr>
            <a:r>
              <a:rPr lang="zh-CN" altLang="en-US" sz="3600">
                <a:solidFill>
                  <a:srgbClr val="000000"/>
                </a:solidFill>
                <a:latin typeface="新宋体" panose="02010609030101010101" charset="-122"/>
                <a:ea typeface="新宋体" panose="02010609030101010101" charset="-122"/>
              </a:rPr>
              <a:t>   </a:t>
            </a:r>
          </a:p>
          <a:p>
            <a:pPr lvl="0" eaLnBrk="1" hangingPunct="1">
              <a:buNone/>
            </a:pPr>
            <a:r>
              <a:rPr lang="zh-CN" altLang="en-US" sz="3600">
                <a:solidFill>
                  <a:srgbClr val="000000"/>
                </a:solidFill>
                <a:latin typeface="新宋体" panose="02010609030101010101" charset="-122"/>
                <a:ea typeface="新宋体" panose="02010609030101010101" charset="-122"/>
              </a:rPr>
              <a:t>   </a:t>
            </a:r>
            <a:r>
              <a:rPr lang="zh-CN" altLang="en-US">
                <a:solidFill>
                  <a:srgbClr val="000000"/>
                </a:solidFill>
                <a:latin typeface="楷体_GB2312" pitchFamily="49" charset="-122"/>
                <a:ea typeface="楷体_GB2312" pitchFamily="49" charset="-122"/>
              </a:rPr>
              <a:t>无酶洗涤剂通过降低污染物与基底之间得粘着力而发挥作用。</a:t>
            </a:r>
          </a:p>
          <a:p>
            <a:pPr lvl="0" eaLnBrk="1" hangingPunct="1">
              <a:buNone/>
            </a:pPr>
            <a:endParaRPr lang="zh-CN" altLang="en-US">
              <a:solidFill>
                <a:srgbClr val="000000"/>
              </a:solidFill>
              <a:latin typeface="楷体_GB2312" pitchFamily="49" charset="-122"/>
              <a:ea typeface="楷体_GB2312" pitchFamily="49" charset="-122"/>
            </a:endParaRPr>
          </a:p>
          <a:p>
            <a:pPr lvl="0" eaLnBrk="1" hangingPunct="1">
              <a:buNone/>
            </a:pPr>
            <a:r>
              <a:rPr lang="zh-CN" altLang="en-US">
                <a:solidFill>
                  <a:srgbClr val="000000"/>
                </a:solidFill>
                <a:latin typeface="楷体_GB2312" pitchFamily="49" charset="-122"/>
                <a:ea typeface="楷体_GB2312" pitchFamily="49" charset="-122"/>
              </a:rPr>
              <a:t>     清洗则以剪力为主要辅助作用,并可以渗透溶入到EPS内。清洗时可以用做内镜管道预防生物膜得形成。</a:t>
            </a:r>
            <a:endParaRPr lang="zh-CN" altLang="en-US" sz="3200">
              <a:solidFill>
                <a:srgbClr val="000000"/>
              </a:solidFill>
              <a:latin typeface="楷体_GB2312" pitchFamily="49" charset="-122"/>
              <a:ea typeface="楷体_GB2312" pitchFamily="49" charset="-122"/>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7650" name="Rectangle 2"/>
          <p:cNvSpPr>
            <a:spLocks noGrp="1" noChangeArrowheads="1"/>
          </p:cNvSpPr>
          <p:nvPr>
            <p:ph type="title" idx="4294967295"/>
          </p:nvPr>
        </p:nvSpPr>
        <p:spPr>
          <a:xfrm>
            <a:off x="685800" y="609600"/>
            <a:ext cx="7772400" cy="1143000"/>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a:solidFill>
                  <a:srgbClr val="000000"/>
                </a:solidFill>
                <a:effectLst>
                  <a:outerShdw blurRad="38100" dist="38100" dir="2700000" algn="tl">
                    <a:schemeClr val="bg2"/>
                  </a:outerShdw>
                </a:effectLst>
                <a:latin typeface="楷体_GB2312" pitchFamily="49" charset="-122"/>
                <a:ea typeface="楷体_GB2312" pitchFamily="49" charset="-122"/>
              </a:rPr>
              <a:t> 抗菌洗涤剂得特点与</a:t>
            </a:r>
            <a:r>
              <a:rPr lang="zh-CN" altLang="en-US">
                <a:solidFill>
                  <a:srgbClr val="000000"/>
                </a:solidFill>
                <a:effectLst>
                  <a:outerShdw blurRad="38100" dist="38100" dir="2700000" algn="tl">
                    <a:schemeClr val="bg2"/>
                  </a:outerShdw>
                </a:effectLst>
                <a:ea typeface="楷体_GB2312" pitchFamily="49" charset="-122"/>
              </a:rPr>
              <a:t>作用原理</a:t>
            </a:r>
          </a:p>
        </p:txBody>
      </p:sp>
      <p:sp>
        <p:nvSpPr>
          <p:cNvPr id="27651" name="Rectangle 3"/>
          <p:cNvSpPr/>
          <p:nvPr>
            <p:ph type="body" idx="4294967295"/>
          </p:nvPr>
        </p:nvSpPr>
        <p:spPr>
          <a:xfrm>
            <a:off x="684212" y="2212975"/>
            <a:ext cx="7772400" cy="3890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3200" b="1" i="0" u="none" baseline="0">
                <a:solidFill>
                  <a:srgbClr val="333399"/>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800" b="1" i="0" u="none" baseline="0">
                <a:solidFill>
                  <a:srgbClr val="333399"/>
                </a:solidFill>
                <a:latin typeface="+mn-lt"/>
                <a:ea typeface="+mn-ea"/>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400" b="1" i="0" u="none" baseline="0">
                <a:solidFill>
                  <a:srgbClr val="333399"/>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5pPr>
            <a:lvl6pPr marL="25146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6pPr>
            <a:lvl7pPr marL="29718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7pPr>
            <a:lvl8pPr marL="34290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8pPr>
            <a:lvl9pPr marL="38862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9pPr>
          </a:lstStyle>
          <a:p>
            <a:pPr lvl="0" eaLnBrk="1" hangingPunct="1">
              <a:buNone/>
            </a:pPr>
            <a:r>
              <a:rPr lang="zh-CN" altLang="en-US" sz="2800">
                <a:solidFill>
                  <a:srgbClr val="000000"/>
                </a:solidFill>
                <a:ea typeface="楷体_GB2312" pitchFamily="49" charset="-122"/>
              </a:rPr>
              <a:t>在洗涤剂得基础上,添加一定得杀菌剂。</a:t>
            </a:r>
          </a:p>
          <a:p>
            <a:pPr lvl="0" eaLnBrk="1" hangingPunct="1"/>
            <a:endParaRPr lang="zh-CN" altLang="en-US">
              <a:solidFill>
                <a:srgbClr val="000000"/>
              </a:solidFill>
              <a:ea typeface="楷体_GB2312" pitchFamily="49" charset="-122"/>
            </a:endParaRPr>
          </a:p>
          <a:p>
            <a:pPr lvl="0" eaLnBrk="1" hangingPunct="1">
              <a:buNone/>
            </a:pPr>
            <a:r>
              <a:rPr lang="zh-CN" altLang="en-US" sz="2800">
                <a:solidFill>
                  <a:srgbClr val="000000"/>
                </a:solidFill>
                <a:ea typeface="楷体_GB2312" pitchFamily="49" charset="-122"/>
              </a:rPr>
              <a:t>减少操作人员得感染风险。</a:t>
            </a:r>
          </a:p>
          <a:p>
            <a:pPr lvl="0" eaLnBrk="1" hangingPunct="1"/>
            <a:endParaRPr lang="zh-CN" altLang="en-US">
              <a:solidFill>
                <a:srgbClr val="000000"/>
              </a:solidFill>
              <a:ea typeface="楷体_GB2312" pitchFamily="49" charset="-122"/>
            </a:endParaRPr>
          </a:p>
          <a:p>
            <a:pPr lvl="0" eaLnBrk="1" hangingPunct="1">
              <a:buNone/>
            </a:pPr>
            <a:r>
              <a:rPr lang="zh-CN" altLang="en-US" sz="2800">
                <a:solidFill>
                  <a:srgbClr val="000000"/>
                </a:solidFill>
                <a:ea typeface="楷体_GB2312" pitchFamily="49" charset="-122"/>
              </a:rPr>
              <a:t>但不能替代消毒剂。</a:t>
            </a:r>
          </a:p>
          <a:p>
            <a:pPr lvl="0" eaLnBrk="1" hangingPunct="1"/>
            <a:endParaRPr lang="zh-CN" altLang="en-US" sz="2800">
              <a:solidFill>
                <a:srgbClr val="000000"/>
              </a:solidFill>
              <a:ea typeface="楷体_GB2312" pitchFamily="49" charset="-122"/>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8674" name="Rectangle 2"/>
          <p:cNvSpPr>
            <a:spLocks noGrp="1" noChangeArrowheads="1"/>
          </p:cNvSpPr>
          <p:nvPr>
            <p:ph type="title" idx="4294967295"/>
          </p:nvPr>
        </p:nvSpPr>
        <p:spPr>
          <a:xfrm>
            <a:off x="685800" y="609600"/>
            <a:ext cx="7772400" cy="914400"/>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sz="4000">
                <a:solidFill>
                  <a:srgbClr val="000000"/>
                </a:solidFill>
                <a:effectLst>
                  <a:outerShdw blurRad="38100" dist="38100" dir="2700000" algn="tl">
                    <a:schemeClr val="bg2"/>
                  </a:outerShdw>
                </a:effectLst>
                <a:ea typeface="楷体_GB2312" pitchFamily="49" charset="-122"/>
              </a:rPr>
              <a:t>消毒剂得应用</a:t>
            </a:r>
          </a:p>
        </p:txBody>
      </p:sp>
      <p:grpSp>
        <p:nvGrpSpPr>
          <p:cNvPr id="28675" name="Group 3"/>
          <p:cNvGrpSpPr/>
          <p:nvPr/>
        </p:nvGrpSpPr>
        <p:grpSpPr>
          <a:xfrm>
            <a:off x="684212" y="1916112"/>
            <a:ext cx="7486650" cy="4464050"/>
            <a:chExt cx="4716" cy="2812"/>
          </a:xfrm>
        </p:grpSpPr>
        <p:sp>
          <p:nvSpPr>
            <p:cNvPr id="28676" name="Rectangle 4"/>
            <p:cNvSpPr/>
            <p:nvPr/>
          </p:nvSpPr>
          <p:spPr>
            <a:xfrm>
              <a:off x="3356" y="0"/>
              <a:ext cx="1360" cy="454"/>
            </a:xfrm>
            <a:prstGeom prst="rect">
              <a:avLst/>
            </a:prstGeom>
            <a:solidFill>
              <a:schemeClr val="hlink"/>
            </a:solidFill>
            <a:ln>
              <a:noFill/>
              <a:miter lim="800000"/>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342900" lvl="0" indent="-342900" algn="ctr" eaLnBrk="1" hangingPunct="1">
                <a:lnSpc>
                  <a:spcPct val="90000"/>
                </a:lnSpc>
              </a:pPr>
              <a:r>
                <a:rPr lang="zh-CN" altLang="en-US">
                  <a:solidFill>
                    <a:srgbClr val="000000"/>
                  </a:solidFill>
                  <a:latin typeface="Garamond" pitchFamily="18" charset="0"/>
                </a:rPr>
                <a:t>高水平消毒</a:t>
              </a:r>
            </a:p>
            <a:p>
              <a:pPr marL="342900" lvl="0" indent="-342900" algn="ctr" eaLnBrk="1" hangingPunct="1">
                <a:lnSpc>
                  <a:spcPct val="90000"/>
                </a:lnSpc>
              </a:pPr>
              <a:r>
                <a:rPr lang="zh-CN" altLang="en-US">
                  <a:solidFill>
                    <a:srgbClr val="000000"/>
                  </a:solidFill>
                  <a:latin typeface="Garamond" pitchFamily="18" charset="0"/>
                </a:rPr>
                <a:t>广谱杀菌</a:t>
              </a:r>
            </a:p>
          </p:txBody>
        </p:sp>
        <p:sp>
          <p:nvSpPr>
            <p:cNvPr id="28677" name="Text Box 5"/>
            <p:cNvSpPr/>
            <p:nvPr/>
          </p:nvSpPr>
          <p:spPr>
            <a:xfrm>
              <a:off x="3356" y="591"/>
              <a:ext cx="1360" cy="453"/>
            </a:xfrm>
            <a:prstGeom prst="rect">
              <a:avLst/>
            </a:prstGeom>
            <a:solidFill>
              <a:schemeClr val="hlink"/>
            </a:solidFill>
            <a:ln>
              <a:noFill/>
              <a:miter lim="800000"/>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342900" lvl="0" indent="-342900" algn="ctr" eaLnBrk="1" hangingPunct="1"/>
              <a:r>
                <a:rPr lang="zh-CN" altLang="en-US" sz="2800">
                  <a:solidFill>
                    <a:srgbClr val="000000"/>
                  </a:solidFill>
                  <a:latin typeface="Garamond" pitchFamily="18" charset="0"/>
                </a:rPr>
                <a:t>作用快速</a:t>
              </a:r>
            </a:p>
          </p:txBody>
        </p:sp>
        <p:sp>
          <p:nvSpPr>
            <p:cNvPr id="28678" name="Text Box 6"/>
            <p:cNvSpPr/>
            <p:nvPr/>
          </p:nvSpPr>
          <p:spPr>
            <a:xfrm>
              <a:off x="3356" y="1180"/>
              <a:ext cx="1360" cy="453"/>
            </a:xfrm>
            <a:prstGeom prst="rect">
              <a:avLst/>
            </a:prstGeom>
            <a:solidFill>
              <a:schemeClr val="hlink"/>
            </a:solidFill>
            <a:ln>
              <a:noFill/>
              <a:miter lim="800000"/>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342900" lvl="0" indent="-342900" algn="ctr" eaLnBrk="1" hangingPunct="1"/>
              <a:r>
                <a:rPr lang="zh-CN" altLang="en-US" sz="2800">
                  <a:solidFill>
                    <a:srgbClr val="000000"/>
                  </a:solidFill>
                  <a:latin typeface="Garamond" pitchFamily="18" charset="0"/>
                </a:rPr>
                <a:t>不损坏内镜</a:t>
              </a:r>
            </a:p>
          </p:txBody>
        </p:sp>
        <p:sp>
          <p:nvSpPr>
            <p:cNvPr id="28679" name="Rectangle 7"/>
            <p:cNvSpPr/>
            <p:nvPr/>
          </p:nvSpPr>
          <p:spPr>
            <a:xfrm>
              <a:off x="3356" y="2359"/>
              <a:ext cx="1360" cy="453"/>
            </a:xfrm>
            <a:prstGeom prst="rect">
              <a:avLst/>
            </a:prstGeom>
            <a:solidFill>
              <a:schemeClr val="hlink"/>
            </a:solidFill>
            <a:ln>
              <a:noFill/>
              <a:miter lim="800000"/>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algn="ctr" eaLnBrk="1" hangingPunct="1"/>
              <a:r>
                <a:rPr lang="zh-CN" altLang="en-US" sz="2800">
                  <a:solidFill>
                    <a:srgbClr val="000000"/>
                  </a:solidFill>
                  <a:latin typeface="楷体_GB2312" pitchFamily="49" charset="-122"/>
                </a:rPr>
                <a:t>价     廉</a:t>
              </a:r>
            </a:p>
          </p:txBody>
        </p:sp>
        <p:sp>
          <p:nvSpPr>
            <p:cNvPr id="28680" name="Rectangle 8"/>
            <p:cNvSpPr/>
            <p:nvPr/>
          </p:nvSpPr>
          <p:spPr>
            <a:xfrm>
              <a:off x="3356" y="1756"/>
              <a:ext cx="1360" cy="453"/>
            </a:xfrm>
            <a:prstGeom prst="rect">
              <a:avLst/>
            </a:prstGeom>
            <a:solidFill>
              <a:schemeClr val="hlink"/>
            </a:solidFill>
            <a:ln>
              <a:noFill/>
              <a:miter lim="800000"/>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algn="ctr" eaLnBrk="1" hangingPunct="1"/>
              <a:r>
                <a:rPr lang="zh-CN" altLang="en-US">
                  <a:solidFill>
                    <a:srgbClr val="000000"/>
                  </a:solidFill>
                  <a:latin typeface="楷体_GB2312" pitchFamily="49" charset="-122"/>
                </a:rPr>
                <a:t>无毒物残留</a:t>
              </a:r>
            </a:p>
            <a:p>
              <a:pPr marL="0" lvl="0" indent="0" algn="ctr" eaLnBrk="1" hangingPunct="1"/>
              <a:r>
                <a:rPr lang="zh-CN" altLang="en-US">
                  <a:solidFill>
                    <a:srgbClr val="000000"/>
                  </a:solidFill>
                  <a:latin typeface="楷体_GB2312" pitchFamily="49" charset="-122"/>
                </a:rPr>
                <a:t>环      保</a:t>
              </a:r>
            </a:p>
          </p:txBody>
        </p:sp>
        <p:sp>
          <p:nvSpPr>
            <p:cNvPr id="28681" name="Oval 9"/>
            <p:cNvSpPr/>
            <p:nvPr/>
          </p:nvSpPr>
          <p:spPr>
            <a:xfrm>
              <a:off x="0" y="947"/>
              <a:ext cx="2662" cy="839"/>
            </a:xfrm>
            <a:prstGeom prst="ellipse">
              <a:avLst/>
            </a:prstGeom>
            <a:solidFill>
              <a:schemeClr val="hlink"/>
            </a:solidFill>
            <a:ln>
              <a:noFill/>
              <a:miter lim="800000"/>
            </a:ln>
          </p:spPr>
          <p:txBody>
            <a:bodyPr wrap="none" anchor="ctr" anchorCtr="0"/>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342900" lvl="0" indent="-342900" eaLnBrk="1" hangingPunct="1"/>
              <a:endParaRPr lang="zh-CN" altLang="en-US" sz="3200">
                <a:solidFill>
                  <a:srgbClr val="FF0000"/>
                </a:solidFill>
                <a:latin typeface="Garamond" pitchFamily="18" charset="0"/>
              </a:endParaRPr>
            </a:p>
          </p:txBody>
        </p:sp>
        <p:sp>
          <p:nvSpPr>
            <p:cNvPr id="28682" name="Text Box 10"/>
            <p:cNvSpPr txBox="1">
              <a:spLocks noChangeArrowheads="1"/>
            </p:cNvSpPr>
            <p:nvPr/>
          </p:nvSpPr>
          <p:spPr bwMode="auto">
            <a:xfrm>
              <a:off x="272" y="1225"/>
              <a:ext cx="1905" cy="365"/>
            </a:xfrm>
            <a:prstGeom prst="rect">
              <a:avLst/>
            </a:prstGeom>
            <a:noFill/>
            <a:ln w="9525">
              <a:noFill/>
              <a:miter lim="800000"/>
            </a:ln>
            <a:effectLst/>
          </p:spPr>
          <p:txBody>
            <a:bodyPr>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342900" marR="0" lvl="0" indent="-342900" algn="ctr" eaLnBrk="1" hangingPunct="1">
                <a:spcBef>
                  <a:spcPct val="50000"/>
                </a:spcBef>
              </a:pPr>
              <a:r>
                <a:rPr lang="zh-CN" altLang="en-US" sz="3200">
                  <a:solidFill>
                    <a:srgbClr val="000000"/>
                  </a:solidFill>
                  <a:effectLst>
                    <a:outerShdw blurRad="38100" dist="38100" dir="2700000" algn="tl">
                      <a:schemeClr val="bg2"/>
                    </a:outerShdw>
                  </a:effectLst>
                  <a:latin typeface="Garamond" pitchFamily="18" charset="0"/>
                </a:rPr>
                <a:t>理想选择</a:t>
              </a:r>
            </a:p>
          </p:txBody>
        </p:sp>
        <p:cxnSp>
          <p:nvCxnSpPr>
            <p:cNvPr id="28683" name="Line 11"/>
            <p:cNvCxnSpPr/>
            <p:nvPr/>
          </p:nvCxnSpPr>
          <p:spPr>
            <a:xfrm flipV="1">
              <a:off x="2494" y="137"/>
              <a:ext cx="726" cy="589"/>
            </a:xfrm>
            <a:prstGeom prst="line">
              <a:avLst/>
            </a:prstGeom>
            <a:noFill/>
            <a:ln w="57150">
              <a:solidFill>
                <a:schemeClr val="tx1"/>
              </a:solidFill>
              <a:miter lim="800000"/>
              <a:tailEnd type="triangle"/>
            </a:ln>
          </p:spPr>
        </p:cxnSp>
        <p:cxnSp>
          <p:nvCxnSpPr>
            <p:cNvPr id="28684" name="Line 12"/>
            <p:cNvCxnSpPr/>
            <p:nvPr/>
          </p:nvCxnSpPr>
          <p:spPr>
            <a:xfrm flipV="1">
              <a:off x="2630" y="681"/>
              <a:ext cx="635" cy="362"/>
            </a:xfrm>
            <a:prstGeom prst="line">
              <a:avLst/>
            </a:prstGeom>
            <a:noFill/>
            <a:ln w="57150">
              <a:solidFill>
                <a:schemeClr val="tx1"/>
              </a:solidFill>
              <a:miter lim="800000"/>
              <a:tailEnd type="triangle"/>
            </a:ln>
          </p:spPr>
        </p:cxnSp>
        <p:cxnSp>
          <p:nvCxnSpPr>
            <p:cNvPr id="28685" name="Line 13"/>
            <p:cNvCxnSpPr/>
            <p:nvPr/>
          </p:nvCxnSpPr>
          <p:spPr>
            <a:xfrm>
              <a:off x="2721" y="1362"/>
              <a:ext cx="544" cy="1"/>
            </a:xfrm>
            <a:prstGeom prst="line">
              <a:avLst/>
            </a:prstGeom>
            <a:noFill/>
            <a:ln w="57150">
              <a:solidFill>
                <a:schemeClr val="tx1"/>
              </a:solidFill>
              <a:miter lim="800000"/>
              <a:tailEnd type="triangle"/>
            </a:ln>
          </p:spPr>
        </p:cxnSp>
        <p:cxnSp>
          <p:nvCxnSpPr>
            <p:cNvPr id="28686" name="Line 14"/>
            <p:cNvCxnSpPr/>
            <p:nvPr/>
          </p:nvCxnSpPr>
          <p:spPr>
            <a:xfrm>
              <a:off x="2622" y="1708"/>
              <a:ext cx="635" cy="319"/>
            </a:xfrm>
            <a:prstGeom prst="line">
              <a:avLst/>
            </a:prstGeom>
            <a:noFill/>
            <a:ln w="57150">
              <a:solidFill>
                <a:schemeClr val="tx1"/>
              </a:solidFill>
              <a:miter lim="800000"/>
              <a:tailEnd type="triangle"/>
            </a:ln>
          </p:spPr>
        </p:cxnSp>
        <p:cxnSp>
          <p:nvCxnSpPr>
            <p:cNvPr id="28687" name="Line 15"/>
            <p:cNvCxnSpPr/>
            <p:nvPr/>
          </p:nvCxnSpPr>
          <p:spPr>
            <a:xfrm>
              <a:off x="2494" y="1997"/>
              <a:ext cx="771" cy="589"/>
            </a:xfrm>
            <a:prstGeom prst="line">
              <a:avLst/>
            </a:prstGeom>
            <a:noFill/>
            <a:ln w="57150">
              <a:solidFill>
                <a:schemeClr val="tx1"/>
              </a:solidFill>
              <a:miter lim="800000"/>
              <a:tailEnd type="triangle"/>
            </a:ln>
          </p:spPr>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500" fill="hold" grpId="0" nodeType="afterEffect">
                                  <p:stCondLst>
                                    <p:cond delay="0"/>
                                  </p:stCondLst>
                                  <p:childTnLst>
                                    <p:set>
                                      <p:cBhvr additive="base">
                                        <p:cTn id="6" dur="1" fill="hold">
                                          <p:stCondLst>
                                            <p:cond delay="499"/>
                                          </p:stCondLst>
                                        </p:cTn>
                                        <p:tgtEl>
                                          <p:spTgt spid="286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9698" name="Rectangle 2"/>
          <p:cNvSpPr>
            <a:spLocks noGrp="1" noChangeArrowheads="1"/>
          </p:cNvSpPr>
          <p:nvPr>
            <p:ph type="title" idx="4294967295"/>
          </p:nvPr>
        </p:nvSpPr>
        <p:spPr>
          <a:xfrm>
            <a:off x="685800" y="609600"/>
            <a:ext cx="7772400" cy="1143000"/>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a:solidFill>
                  <a:srgbClr val="000000"/>
                </a:solidFill>
                <a:effectLst>
                  <a:outerShdw blurRad="38100" dist="38100" dir="2700000" algn="tl">
                    <a:schemeClr val="bg2"/>
                  </a:outerShdw>
                </a:effectLst>
                <a:latin typeface="楷体_GB2312" pitchFamily="49" charset="-122"/>
                <a:ea typeface="楷体_GB2312" pitchFamily="49" charset="-122"/>
              </a:rPr>
              <a:t>微生物对消毒剂抵抗力</a:t>
            </a:r>
          </a:p>
        </p:txBody>
      </p:sp>
      <p:sp>
        <p:nvSpPr>
          <p:cNvPr id="29699" name="Rectangle 3"/>
          <p:cNvSpPr/>
          <p:nvPr>
            <p:ph type="body" idx="4294967295"/>
          </p:nvPr>
        </p:nvSpPr>
        <p:spPr>
          <a:xfrm>
            <a:off x="468312" y="1916112"/>
            <a:ext cx="8229600" cy="511175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3200" b="1" i="0" u="none" baseline="0">
                <a:solidFill>
                  <a:srgbClr val="333399"/>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800" b="1" i="0" u="none" baseline="0">
                <a:solidFill>
                  <a:srgbClr val="333399"/>
                </a:solidFill>
                <a:latin typeface="+mn-lt"/>
                <a:ea typeface="+mn-ea"/>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400" b="1" i="0" u="none" baseline="0">
                <a:solidFill>
                  <a:srgbClr val="333399"/>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5pPr>
            <a:lvl6pPr marL="25146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6pPr>
            <a:lvl7pPr marL="29718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7pPr>
            <a:lvl8pPr marL="34290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8pPr>
            <a:lvl9pPr marL="38862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9pPr>
          </a:lstStyle>
          <a:p>
            <a:pPr lvl="0" algn="just" eaLnBrk="1" hangingPunct="1">
              <a:lnSpc>
                <a:spcPct val="90000"/>
              </a:lnSpc>
              <a:spcBef>
                <a:spcPct val="50000"/>
              </a:spcBef>
              <a:buNone/>
            </a:pPr>
            <a:r>
              <a:rPr lang="zh-CN" altLang="en-US" sz="2400">
                <a:solidFill>
                  <a:srgbClr val="000000"/>
                </a:solidFill>
                <a:latin typeface="楷体_GB2312" pitchFamily="49" charset="-122"/>
                <a:ea typeface="楷体_GB2312" pitchFamily="49" charset="-122"/>
              </a:rPr>
              <a:t>由低到高为:</a:t>
            </a:r>
          </a:p>
          <a:p>
            <a:pPr lvl="0" algn="just" eaLnBrk="1" hangingPunct="1">
              <a:lnSpc>
                <a:spcPct val="90000"/>
              </a:lnSpc>
              <a:spcBef>
                <a:spcPct val="50000"/>
              </a:spcBef>
              <a:buNone/>
            </a:pPr>
            <a:r>
              <a:rPr lang="zh-CN" altLang="en-US" sz="2400">
                <a:solidFill>
                  <a:srgbClr val="000000"/>
                </a:solidFill>
                <a:latin typeface="楷体_GB2312" pitchFamily="49" charset="-122"/>
                <a:ea typeface="楷体_GB2312" pitchFamily="49" charset="-122"/>
              </a:rPr>
              <a:t>  亲脂病毒:病毒外有脂肪包膜得病毒</a:t>
            </a:r>
            <a:r>
              <a:rPr lang="zh-CN" altLang="en-US" sz="1200">
                <a:solidFill>
                  <a:srgbClr val="000000"/>
                </a:solidFill>
                <a:latin typeface="楷体_GB2312" pitchFamily="49" charset="-122"/>
                <a:ea typeface="楷体_GB2312" pitchFamily="49" charset="-122"/>
              </a:rPr>
              <a:t> </a:t>
            </a:r>
            <a:r>
              <a:rPr lang="zh-CN" altLang="en-US" sz="2400">
                <a:solidFill>
                  <a:srgbClr val="000000"/>
                </a:solidFill>
                <a:latin typeface="楷体_GB2312" pitchFamily="49" charset="-122"/>
                <a:ea typeface="楷体_GB2312" pitchFamily="49" charset="-122"/>
              </a:rPr>
              <a:t>。如乙肝病毒、丙型肝炎病毒、流感病毒、</a:t>
            </a:r>
            <a:r>
              <a:rPr lang="en-US" altLang="zh-CN" sz="2400">
                <a:solidFill>
                  <a:srgbClr val="000000"/>
                </a:solidFill>
                <a:latin typeface="楷体_GB2312" pitchFamily="49" charset="-122"/>
                <a:ea typeface="楷体_GB2312" pitchFamily="49" charset="-122"/>
              </a:rPr>
              <a:t>SARS</a:t>
            </a:r>
            <a:r>
              <a:rPr lang="zh-CN" altLang="en-US" sz="2400">
                <a:solidFill>
                  <a:srgbClr val="000000"/>
                </a:solidFill>
                <a:latin typeface="楷体_GB2312" pitchFamily="49" charset="-122"/>
                <a:ea typeface="楷体_GB2312" pitchFamily="49" charset="-122"/>
              </a:rPr>
              <a:t>病毒、艾滋病病毒等 </a:t>
            </a:r>
          </a:p>
          <a:p>
            <a:pPr lvl="0" algn="just" eaLnBrk="1" hangingPunct="1">
              <a:lnSpc>
                <a:spcPct val="90000"/>
              </a:lnSpc>
              <a:spcBef>
                <a:spcPct val="50000"/>
              </a:spcBef>
              <a:buNone/>
            </a:pPr>
            <a:r>
              <a:rPr lang="zh-CN" altLang="en-US" sz="2400">
                <a:solidFill>
                  <a:srgbClr val="000000"/>
                </a:solidFill>
                <a:latin typeface="楷体_GB2312" pitchFamily="49" charset="-122"/>
                <a:ea typeface="楷体_GB2312" pitchFamily="49" charset="-122"/>
              </a:rPr>
              <a:t>  细菌繁殖体:如痢疾、伤寒、肠炎杆菌、肺炎双球菌等 </a:t>
            </a:r>
          </a:p>
          <a:p>
            <a:pPr lvl="0" algn="just" eaLnBrk="1" hangingPunct="1">
              <a:lnSpc>
                <a:spcPct val="90000"/>
              </a:lnSpc>
              <a:spcBef>
                <a:spcPct val="50000"/>
              </a:spcBef>
              <a:buNone/>
            </a:pPr>
            <a:r>
              <a:rPr lang="zh-CN" altLang="en-US" sz="2400">
                <a:solidFill>
                  <a:srgbClr val="000000"/>
                </a:solidFill>
                <a:latin typeface="楷体_GB2312" pitchFamily="49" charset="-122"/>
                <a:ea typeface="楷体_GB2312" pitchFamily="49" charset="-122"/>
              </a:rPr>
              <a:t>  真菌:如须发癣菌、白色念珠菌等 </a:t>
            </a:r>
          </a:p>
          <a:p>
            <a:pPr lvl="0" algn="just" eaLnBrk="1" hangingPunct="1">
              <a:lnSpc>
                <a:spcPct val="90000"/>
              </a:lnSpc>
              <a:spcBef>
                <a:spcPct val="50000"/>
              </a:spcBef>
              <a:buNone/>
            </a:pPr>
            <a:r>
              <a:rPr lang="zh-CN" altLang="en-US" sz="2400">
                <a:solidFill>
                  <a:srgbClr val="000000"/>
                </a:solidFill>
                <a:latin typeface="楷体_GB2312" pitchFamily="49" charset="-122"/>
                <a:ea typeface="楷体_GB2312" pitchFamily="49" charset="-122"/>
              </a:rPr>
              <a:t>  亲水病毒:没有脂质包膜得病毒。如甲肝病毒、脊髓灰质炎病毒等</a:t>
            </a:r>
          </a:p>
          <a:p>
            <a:pPr lvl="0" algn="just" eaLnBrk="1" hangingPunct="1">
              <a:lnSpc>
                <a:spcPct val="90000"/>
              </a:lnSpc>
              <a:spcBef>
                <a:spcPct val="50000"/>
              </a:spcBef>
              <a:buNone/>
            </a:pPr>
            <a:r>
              <a:rPr lang="zh-CN" altLang="en-US" sz="2400">
                <a:solidFill>
                  <a:srgbClr val="000000"/>
                </a:solidFill>
                <a:latin typeface="楷体_GB2312" pitchFamily="49" charset="-122"/>
                <a:ea typeface="楷体_GB2312" pitchFamily="49" charset="-122"/>
              </a:rPr>
              <a:t>  分枝杆菌:如结核分枝杆菌、龟分枝杆菌等</a:t>
            </a:r>
          </a:p>
          <a:p>
            <a:pPr lvl="0" algn="just" eaLnBrk="1" hangingPunct="1">
              <a:lnSpc>
                <a:spcPct val="90000"/>
              </a:lnSpc>
              <a:spcBef>
                <a:spcPct val="50000"/>
              </a:spcBef>
              <a:buNone/>
            </a:pPr>
            <a:r>
              <a:rPr lang="zh-CN" altLang="en-US" sz="2400">
                <a:solidFill>
                  <a:srgbClr val="000000"/>
                </a:solidFill>
                <a:latin typeface="楷体_GB2312" pitchFamily="49" charset="-122"/>
                <a:ea typeface="楷体_GB2312" pitchFamily="49" charset="-122"/>
              </a:rPr>
              <a:t>  细菌芽孢:如炭疽杆菌芽孢、枯草杆菌芽孢等。</a:t>
            </a:r>
          </a:p>
          <a:p>
            <a:pPr lvl="0" algn="just" eaLnBrk="1" hangingPunct="1">
              <a:lnSpc>
                <a:spcPct val="90000"/>
              </a:lnSpc>
              <a:spcBef>
                <a:spcPct val="50000"/>
              </a:spcBef>
              <a:buNone/>
            </a:pPr>
            <a:r>
              <a:rPr lang="zh-CN" altLang="en-US" sz="2400">
                <a:solidFill>
                  <a:srgbClr val="000000"/>
                </a:solidFill>
                <a:latin typeface="楷体_GB2312" pitchFamily="49" charset="-122"/>
                <a:ea typeface="楷体_GB2312" pitchFamily="49" charset="-122"/>
              </a:rPr>
              <a:t>  朊病毒:感染性蛋白质。如疯牛病病原体。</a:t>
            </a:r>
          </a:p>
          <a:p>
            <a:pPr lvl="0" algn="just" eaLnBrk="1" hangingPunct="1">
              <a:lnSpc>
                <a:spcPct val="90000"/>
              </a:lnSpc>
              <a:spcBef>
                <a:spcPct val="50000"/>
              </a:spcBef>
              <a:buNone/>
            </a:pPr>
            <a:r>
              <a:rPr lang="zh-CN" altLang="en-US" sz="1000" b="0">
                <a:solidFill>
                  <a:srgbClr val="000000"/>
                </a:solidFill>
                <a:latin typeface="Arial Unicode MS" pitchFamily="34" charset="-122"/>
                <a:ea typeface="Arial Unicode MS" pitchFamily="34" charset="-122"/>
              </a:rPr>
              <a:t>  </a:t>
            </a:r>
          </a:p>
          <a:p>
            <a:pPr lvl="0" eaLnBrk="1" hangingPunct="1">
              <a:lnSpc>
                <a:spcPct val="90000"/>
              </a:lnSpc>
              <a:buNone/>
            </a:pPr>
            <a:endParaRPr lang="zh-CN" altLang="en-US" sz="1000" b="0">
              <a:solidFill>
                <a:srgbClr val="000000"/>
              </a:solidFill>
              <a:latin typeface="Arial Unicode MS" pitchFamily="34" charset="-122"/>
              <a:ea typeface="Arial Unicode MS" pitchFamily="34" charset="-122"/>
            </a:endParaRPr>
          </a:p>
        </p:txBody>
      </p:sp>
      <p:sp>
        <p:nvSpPr>
          <p:cNvPr id="29700" name="Rectangle 4"/>
          <p:cNvSpPr/>
          <p:nvPr/>
        </p:nvSpPr>
        <p:spPr>
          <a:xfrm>
            <a:off x="762000" y="3190875"/>
            <a:ext cx="7772400" cy="1143000"/>
          </a:xfrm>
          <a:prstGeom prst="rect">
            <a:avLst/>
          </a:prstGeom>
          <a:noFill/>
          <a:ln>
            <a:noFill/>
            <a:miter lim="800000"/>
          </a:ln>
        </p:spPr>
        <p:txBody>
          <a:bodyPr lIns="92075" tIns="46038" rIns="92075" bIns="46038" anchor="ctr" anchorCtr="0"/>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br>
              <a:rPr lang="zh-CN" altLang="en-US" sz="1800" b="0">
                <a:solidFill>
                  <a:srgbClr val="000000"/>
                </a:solidFill>
                <a:latin typeface="宋体" panose="02010600030101010101" pitchFamily="2" charset="-122"/>
                <a:ea typeface="宋体" panose="02010600030101010101" pitchFamily="2" charset="-122"/>
              </a:rPr>
            </a:br>
            <a:br>
              <a:rPr lang="zh-CN" altLang="en-US" sz="1800" b="0">
                <a:solidFill>
                  <a:srgbClr val="000000"/>
                </a:solidFill>
                <a:latin typeface="宋体" panose="02010600030101010101" pitchFamily="2" charset="-122"/>
                <a:ea typeface="宋体" panose="02010600030101010101" pitchFamily="2" charset="-122"/>
              </a:rPr>
            </a:br>
            <a:r>
              <a:rPr lang="zh-CN" altLang="en-US" sz="1800" b="0">
                <a:solidFill>
                  <a:srgbClr val="000000"/>
                </a:solidFill>
                <a:latin typeface="Times New Roman" panose="02020603050405020304" pitchFamily="18" charset="0"/>
                <a:ea typeface="宋体" panose="02010600030101010101" pitchFamily="2" charset="-122"/>
              </a:rPr>
              <a:t> </a:t>
            </a:r>
            <a:br>
              <a:rPr lang="zh-CN" altLang="en-US" sz="1800" b="0">
                <a:solidFill>
                  <a:srgbClr val="000000"/>
                </a:solidFill>
                <a:latin typeface="宋体" panose="02010600030101010101" pitchFamily="2" charset="-122"/>
                <a:ea typeface="宋体" panose="02010600030101010101" pitchFamily="2" charset="-122"/>
              </a:rPr>
            </a:br>
            <a:r>
              <a:rPr lang="zh-CN" altLang="en-US" sz="1800" b="0">
                <a:solidFill>
                  <a:srgbClr val="000000"/>
                </a:solidFill>
                <a:latin typeface="Times New Roman" panose="02020603050405020304" pitchFamily="18" charset="0"/>
                <a:ea typeface="宋体" panose="02010600030101010101" pitchFamily="2" charset="-122"/>
              </a:rPr>
              <a:t> </a:t>
            </a:r>
            <a:br>
              <a:rPr lang="zh-CN" altLang="en-US" sz="1800" b="0">
                <a:solidFill>
                  <a:srgbClr val="000000"/>
                </a:solidFill>
                <a:latin typeface="宋体" panose="02010600030101010101" pitchFamily="2" charset="-122"/>
                <a:ea typeface="宋体" panose="02010600030101010101" pitchFamily="2" charset="-122"/>
              </a:rPr>
            </a:br>
            <a:r>
              <a:rPr lang="zh-CN" altLang="en-US" sz="900" b="0">
                <a:solidFill>
                  <a:srgbClr val="000000"/>
                </a:solidFill>
                <a:latin typeface="Times New Roman" panose="02020603050405020304" pitchFamily="18" charset="0"/>
                <a:ea typeface="宋体" panose="02010600030101010101" pitchFamily="2" charset="-122"/>
              </a:rPr>
              <a:t> </a:t>
            </a:r>
            <a:br>
              <a:rPr lang="zh-CN" altLang="en-US" sz="900" b="0">
                <a:solidFill>
                  <a:srgbClr val="000000"/>
                </a:solidFill>
                <a:latin typeface="宋体" panose="02010600030101010101" pitchFamily="2" charset="-122"/>
                <a:ea typeface="宋体" panose="02010600030101010101" pitchFamily="2" charset="-122"/>
              </a:rPr>
            </a:br>
            <a:r>
              <a:rPr lang="zh-CN" altLang="en-US" sz="900" b="0">
                <a:solidFill>
                  <a:srgbClr val="000000"/>
                </a:solidFill>
                <a:latin typeface="Times New Roman" panose="02020603050405020304" pitchFamily="18" charset="0"/>
                <a:ea typeface="宋体" panose="02010600030101010101" pitchFamily="2" charset="-122"/>
              </a:rPr>
              <a:t> </a:t>
            </a:r>
            <a:br>
              <a:rPr lang="zh-CN" altLang="en-US" sz="900" b="0">
                <a:solidFill>
                  <a:srgbClr val="000000"/>
                </a:solidFill>
                <a:latin typeface="宋体" panose="02010600030101010101" pitchFamily="2" charset="-122"/>
                <a:ea typeface="宋体" panose="02010600030101010101" pitchFamily="2" charset="-122"/>
              </a:rPr>
            </a:br>
          </a:p>
        </p:txBody>
      </p:sp>
      <p:sp>
        <p:nvSpPr>
          <p:cNvPr id="29701" name="Rectangle 5"/>
          <p:cNvSpPr/>
          <p:nvPr/>
        </p:nvSpPr>
        <p:spPr>
          <a:xfrm>
            <a:off x="2133600" y="6467475"/>
            <a:ext cx="241300" cy="366712"/>
          </a:xfrm>
          <a:prstGeom prst="rect">
            <a:avLst/>
          </a:prstGeom>
          <a:noFill/>
          <a:ln>
            <a:noFill/>
            <a:miter lim="800000"/>
          </a:ln>
        </p:spPr>
        <p:txBody>
          <a:bodyPr wrap="none">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r>
              <a:rPr lang="zh-CN" altLang="en-US" sz="1800">
                <a:solidFill>
                  <a:srgbClr val="000000"/>
                </a:solidFill>
                <a:latin typeface="Times New Roman" panose="02020603050405020304" pitchFamily="18" charset="0"/>
                <a:ea typeface="宋体" panose="02010600030101010101" pitchFamily="2" charset="-122"/>
              </a:rPr>
              <a:t> </a:t>
            </a:r>
          </a:p>
        </p:txBody>
      </p:sp>
      <p:sp>
        <p:nvSpPr>
          <p:cNvPr id="29702" name="Rectangle 6"/>
          <p:cNvSpPr/>
          <p:nvPr/>
        </p:nvSpPr>
        <p:spPr>
          <a:xfrm>
            <a:off x="1187450" y="1052512"/>
            <a:ext cx="6419850" cy="762000"/>
          </a:xfrm>
          <a:prstGeom prst="rect">
            <a:avLst/>
          </a:prstGeom>
          <a:noFill/>
          <a:ln>
            <a:noFill/>
            <a:miter lim="800000"/>
          </a:ln>
        </p:spPr>
        <p:txBody>
          <a:bodyPr anchor="ctr" anchorCtr="0"/>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algn="ctr" eaLnBrk="1" hangingPunct="1"/>
            <a:endParaRPr lang="zh-CN" altLang="en-US" sz="4400" b="0">
              <a:solidFill>
                <a:schemeClr val="tx2"/>
              </a:solidFill>
              <a:ea typeface="宋体" panose="02010600030101010101" pitchFamily="2" charset="-122"/>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0722" name="Rectangle 2"/>
          <p:cNvSpPr>
            <a:spLocks noGrp="1" noChangeArrowheads="1"/>
          </p:cNvSpPr>
          <p:nvPr>
            <p:ph type="title" idx="4294967295"/>
          </p:nvPr>
        </p:nvSpPr>
        <p:spPr>
          <a:xfrm>
            <a:off x="685800" y="228600"/>
            <a:ext cx="8101012" cy="1462088"/>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sz="3600">
                <a:solidFill>
                  <a:srgbClr val="000000"/>
                </a:solidFill>
                <a:effectLst>
                  <a:outerShdw blurRad="38100" dist="38100" dir="2700000" algn="tl">
                    <a:schemeClr val="bg2"/>
                  </a:outerShdw>
                </a:effectLst>
                <a:ea typeface="楷体_GB2312" pitchFamily="49" charset="-122"/>
              </a:rPr>
              <a:t>与内镜洗消相关得非感染并发症</a:t>
            </a:r>
          </a:p>
        </p:txBody>
      </p:sp>
      <p:sp>
        <p:nvSpPr>
          <p:cNvPr id="30723" name="Rectangle 3"/>
          <p:cNvSpPr/>
          <p:nvPr>
            <p:ph type="body" idx="4294967295"/>
          </p:nvPr>
        </p:nvSpPr>
        <p:spPr>
          <a:xfrm>
            <a:off x="684212" y="1989138"/>
            <a:ext cx="7351712"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3200" b="1" i="0" u="none" baseline="0">
                <a:solidFill>
                  <a:srgbClr val="333399"/>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800" b="1" i="0" u="none" baseline="0">
                <a:solidFill>
                  <a:srgbClr val="333399"/>
                </a:solidFill>
                <a:latin typeface="+mn-lt"/>
                <a:ea typeface="+mn-ea"/>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400" b="1" i="0" u="none" baseline="0">
                <a:solidFill>
                  <a:srgbClr val="333399"/>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5pPr>
            <a:lvl6pPr marL="25146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6pPr>
            <a:lvl7pPr marL="29718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7pPr>
            <a:lvl8pPr marL="34290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8pPr>
            <a:lvl9pPr marL="38862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9pPr>
          </a:lstStyle>
          <a:p>
            <a:pPr lvl="0" eaLnBrk="1" hangingPunct="1">
              <a:lnSpc>
                <a:spcPct val="120000"/>
              </a:lnSpc>
              <a:buNone/>
            </a:pPr>
            <a:r>
              <a:rPr lang="zh-CN" altLang="en-US" sz="2800" b="0">
                <a:solidFill>
                  <a:srgbClr val="000000"/>
                </a:solidFill>
                <a:ea typeface="Arial Unicode MS" pitchFamily="34" charset="-122"/>
              </a:rPr>
              <a:t>  </a:t>
            </a:r>
            <a:r>
              <a:rPr lang="zh-CN" altLang="en-US" sz="2800">
                <a:solidFill>
                  <a:srgbClr val="000000"/>
                </a:solidFill>
                <a:latin typeface="楷体_GB2312" pitchFamily="49" charset="-122"/>
                <a:ea typeface="楷体_GB2312" pitchFamily="49" charset="-122"/>
              </a:rPr>
              <a:t>患者:</a:t>
            </a:r>
          </a:p>
          <a:p>
            <a:pPr lvl="1" eaLnBrk="1" hangingPunct="1">
              <a:lnSpc>
                <a:spcPct val="120000"/>
              </a:lnSpc>
              <a:buNone/>
            </a:pPr>
            <a:r>
              <a:rPr lang="zh-CN" altLang="en-US" sz="2400">
                <a:solidFill>
                  <a:srgbClr val="000000"/>
                </a:solidFill>
              </a:rPr>
              <a:t>◆</a:t>
            </a:r>
            <a:r>
              <a:rPr lang="zh-CN" altLang="en-US" sz="2400">
                <a:solidFill>
                  <a:srgbClr val="000000"/>
                </a:solidFill>
                <a:latin typeface="楷体_GB2312" pitchFamily="49" charset="-122"/>
                <a:ea typeface="楷体_GB2312" pitchFamily="49" charset="-122"/>
              </a:rPr>
              <a:t>化学性结肠炎:内镜消毒后,由于消毒剂残留所致肠粘膜损伤引起得炎症反应</a:t>
            </a:r>
          </a:p>
          <a:p>
            <a:pPr lvl="0" eaLnBrk="1" hangingPunct="1">
              <a:lnSpc>
                <a:spcPct val="120000"/>
              </a:lnSpc>
              <a:buNone/>
            </a:pPr>
            <a:r>
              <a:rPr lang="zh-CN" altLang="en-US" sz="2800">
                <a:solidFill>
                  <a:srgbClr val="000000"/>
                </a:solidFill>
                <a:latin typeface="楷体_GB2312" pitchFamily="49" charset="-122"/>
                <a:ea typeface="楷体_GB2312" pitchFamily="49" charset="-122"/>
              </a:rPr>
              <a:t> 医护人员:</a:t>
            </a:r>
          </a:p>
          <a:p>
            <a:pPr lvl="1" eaLnBrk="1" hangingPunct="1">
              <a:lnSpc>
                <a:spcPct val="120000"/>
              </a:lnSpc>
              <a:buNone/>
            </a:pPr>
            <a:r>
              <a:rPr lang="zh-CN" altLang="en-US" sz="2400">
                <a:solidFill>
                  <a:srgbClr val="000000"/>
                </a:solidFill>
              </a:rPr>
              <a:t>◆</a:t>
            </a:r>
            <a:r>
              <a:rPr lang="zh-CN" altLang="en-US" sz="2400">
                <a:solidFill>
                  <a:srgbClr val="000000"/>
                </a:solidFill>
                <a:latin typeface="楷体_GB2312" pitchFamily="49" charset="-122"/>
                <a:ea typeface="楷体_GB2312" pitchFamily="49" charset="-122"/>
              </a:rPr>
              <a:t>过敏性哮喘:长期接触消毒剂、酶所导致</a:t>
            </a:r>
          </a:p>
          <a:p>
            <a:pPr lvl="1" eaLnBrk="1" hangingPunct="1">
              <a:lnSpc>
                <a:spcPct val="120000"/>
              </a:lnSpc>
              <a:buNone/>
            </a:pPr>
            <a:r>
              <a:rPr lang="zh-CN" altLang="en-US" sz="2400">
                <a:solidFill>
                  <a:srgbClr val="000000"/>
                </a:solidFill>
              </a:rPr>
              <a:t>◆</a:t>
            </a:r>
            <a:r>
              <a:rPr lang="zh-CN" altLang="en-US" sz="2400">
                <a:solidFill>
                  <a:srgbClr val="000000"/>
                </a:solidFill>
                <a:latin typeface="楷体_GB2312" pitchFamily="49" charset="-122"/>
                <a:ea typeface="楷体_GB2312" pitchFamily="49" charset="-122"/>
              </a:rPr>
              <a:t>皮肤致敏:长期接触消毒剂、酶所导致</a:t>
            </a:r>
          </a:p>
          <a:p>
            <a:pPr lvl="0" eaLnBrk="1" hangingPunct="1">
              <a:lnSpc>
                <a:spcPct val="120000"/>
              </a:lnSpc>
            </a:pPr>
            <a:endParaRPr lang="zh-CN" altLang="en-US" sz="2400">
              <a:solidFill>
                <a:srgbClr val="000000"/>
              </a:solidFill>
              <a:latin typeface="楷体_GB2312" pitchFamily="49" charset="-122"/>
              <a:ea typeface="楷体_GB2312" pitchFamily="49" charset="-122"/>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1746" name="Text Box 2"/>
          <p:cNvSpPr/>
          <p:nvPr/>
        </p:nvSpPr>
        <p:spPr>
          <a:xfrm>
            <a:off x="2438400" y="3962400"/>
            <a:ext cx="4347744" cy="701741"/>
          </a:xfrm>
          <a:prstGeom prst="rect">
            <a:avLst/>
          </a:prstGeom>
          <a:noFill/>
          <a:ln>
            <a:noFill/>
            <a:miter lim="800000"/>
          </a:ln>
        </p:spPr>
        <p:txBody>
          <a:bodyPr>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r>
              <a:rPr lang="zh-CN" altLang="en-US" sz="2000">
                <a:solidFill>
                  <a:srgbClr val="000000"/>
                </a:solidFill>
                <a:latin typeface="楷体_GB2312" pitchFamily="49" charset="-122"/>
              </a:rPr>
              <a:t>使用时应充分注意换气</a:t>
            </a:r>
          </a:p>
          <a:p>
            <a:pPr marL="0" lvl="0" indent="0" eaLnBrk="1" hangingPunct="1"/>
            <a:r>
              <a:rPr lang="ja-JP" altLang="en-US" sz="2000">
                <a:solidFill>
                  <a:srgbClr val="000000"/>
                </a:solidFill>
                <a:latin typeface="Arial Unicode MS" pitchFamily="34" charset="-122"/>
                <a:ea typeface="Arial Unicode MS" pitchFamily="34" charset="-122"/>
              </a:rPr>
              <a:t>(</a:t>
            </a:r>
            <a:r>
              <a:rPr lang="zh-CN" altLang="en-US" sz="2000">
                <a:solidFill>
                  <a:srgbClr val="000000"/>
                </a:solidFill>
                <a:latin typeface="楷体_GB2312" pitchFamily="49" charset="-122"/>
              </a:rPr>
              <a:t>采用强制性排气装置</a:t>
            </a:r>
            <a:r>
              <a:rPr lang="ja-JP" altLang="en-US" sz="2000">
                <a:solidFill>
                  <a:srgbClr val="000000"/>
                </a:solidFill>
                <a:latin typeface="Arial Unicode MS" pitchFamily="34" charset="-122"/>
                <a:ea typeface="Arial Unicode MS" pitchFamily="34" charset="-122"/>
              </a:rPr>
              <a:t>)</a:t>
            </a:r>
          </a:p>
        </p:txBody>
      </p:sp>
      <p:sp>
        <p:nvSpPr>
          <p:cNvPr id="31747" name="Rectangle 3"/>
          <p:cNvSpPr/>
          <p:nvPr/>
        </p:nvSpPr>
        <p:spPr>
          <a:xfrm>
            <a:off x="4800600" y="3810000"/>
            <a:ext cx="184150" cy="701675"/>
          </a:xfrm>
          <a:prstGeom prst="rect">
            <a:avLst/>
          </a:prstGeom>
          <a:noFill/>
          <a:ln>
            <a:noFill/>
            <a:miter lim="800000"/>
          </a:ln>
        </p:spPr>
        <p:txBody>
          <a:bodyPr wrap="none">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endParaRPr lang="ja-JP" altLang="en-US" sz="2000">
              <a:solidFill>
                <a:srgbClr val="000000"/>
              </a:solidFill>
              <a:latin typeface="Times New Roman" panose="02020603050405020304" pitchFamily="18" charset="0"/>
              <a:ea typeface="MS PGothic" panose="020b0600070205080204" pitchFamily="34" charset="-128"/>
            </a:endParaRPr>
          </a:p>
          <a:p>
            <a:pPr marL="0" lvl="0" indent="0" eaLnBrk="1" hangingPunct="1"/>
            <a:endParaRPr lang="ja-JP" altLang="en-US" sz="2000">
              <a:solidFill>
                <a:srgbClr val="000000"/>
              </a:solidFill>
              <a:latin typeface="Times New Roman" panose="02020603050405020304" pitchFamily="18" charset="0"/>
              <a:ea typeface="MS PGothic" panose="020b0600070205080204" pitchFamily="34" charset="-128"/>
            </a:endParaRPr>
          </a:p>
        </p:txBody>
      </p:sp>
      <p:sp>
        <p:nvSpPr>
          <p:cNvPr id="31748" name="Rectangle 4"/>
          <p:cNvSpPr/>
          <p:nvPr/>
        </p:nvSpPr>
        <p:spPr>
          <a:xfrm>
            <a:off x="6553200" y="3962400"/>
            <a:ext cx="2593391" cy="701741"/>
          </a:xfrm>
          <a:prstGeom prst="rect">
            <a:avLst/>
          </a:prstGeom>
          <a:noFill/>
          <a:ln>
            <a:noFill/>
            <a:miter lim="800000"/>
          </a:ln>
        </p:spPr>
        <p:txBody>
          <a:bodyPr>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r>
              <a:rPr lang="zh-CN" altLang="en-US" sz="2000">
                <a:solidFill>
                  <a:srgbClr val="000000"/>
                </a:solidFill>
                <a:latin typeface="楷体_GB2312" pitchFamily="49" charset="-122"/>
              </a:rPr>
              <a:t>推荐换气得风速值</a:t>
            </a:r>
            <a:endParaRPr lang="ja-JP" altLang="en-US" sz="2000">
              <a:solidFill>
                <a:srgbClr val="000000"/>
              </a:solidFill>
              <a:latin typeface="楷体_GB2312" pitchFamily="49" charset="-122"/>
            </a:endParaRPr>
          </a:p>
          <a:p>
            <a:pPr marL="0" lvl="0" indent="0" eaLnBrk="1" hangingPunct="1"/>
            <a:r>
              <a:rPr lang="ja-JP" altLang="en-US" sz="2000">
                <a:solidFill>
                  <a:srgbClr val="000000"/>
                </a:solidFill>
                <a:latin typeface="楷体_GB2312" pitchFamily="49" charset="-122"/>
              </a:rPr>
              <a:t>10</a:t>
            </a:r>
            <a:r>
              <a:rPr lang="zh-CN" altLang="en-US" sz="2000">
                <a:solidFill>
                  <a:srgbClr val="000000"/>
                </a:solidFill>
                <a:latin typeface="楷体_GB2312" pitchFamily="49" charset="-122"/>
              </a:rPr>
              <a:t>次</a:t>
            </a:r>
            <a:r>
              <a:rPr lang="ja-JP" altLang="en-US" sz="2000">
                <a:solidFill>
                  <a:srgbClr val="000000"/>
                </a:solidFill>
                <a:latin typeface="楷体_GB2312" pitchFamily="49" charset="-122"/>
              </a:rPr>
              <a:t>／</a:t>
            </a:r>
            <a:r>
              <a:rPr lang="zh-CN" altLang="en-US" sz="2000">
                <a:solidFill>
                  <a:srgbClr val="000000"/>
                </a:solidFill>
                <a:latin typeface="楷体_GB2312" pitchFamily="49" charset="-122"/>
              </a:rPr>
              <a:t>小时</a:t>
            </a:r>
          </a:p>
        </p:txBody>
      </p:sp>
      <p:sp>
        <p:nvSpPr>
          <p:cNvPr id="31749" name="Rectangle 5"/>
          <p:cNvSpPr/>
          <p:nvPr/>
        </p:nvSpPr>
        <p:spPr>
          <a:xfrm>
            <a:off x="2484438" y="3429000"/>
            <a:ext cx="1973262" cy="396875"/>
          </a:xfrm>
          <a:prstGeom prst="rect">
            <a:avLst/>
          </a:prstGeom>
          <a:noFill/>
          <a:ln>
            <a:noFill/>
            <a:miter lim="800000"/>
          </a:ln>
        </p:spPr>
        <p:txBody>
          <a:bodyPr wrap="none">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r>
              <a:rPr lang="zh-CN" altLang="en-US" sz="2000">
                <a:solidFill>
                  <a:srgbClr val="000000"/>
                </a:solidFill>
                <a:latin typeface="楷体_GB2312" pitchFamily="49" charset="-122"/>
              </a:rPr>
              <a:t>消毒委员会报告</a:t>
            </a:r>
          </a:p>
        </p:txBody>
      </p:sp>
      <p:sp>
        <p:nvSpPr>
          <p:cNvPr id="31750" name="Rectangle 6"/>
          <p:cNvSpPr/>
          <p:nvPr/>
        </p:nvSpPr>
        <p:spPr>
          <a:xfrm>
            <a:off x="5181600" y="3429000"/>
            <a:ext cx="954088" cy="396875"/>
          </a:xfrm>
          <a:prstGeom prst="rect">
            <a:avLst/>
          </a:prstGeom>
          <a:noFill/>
          <a:ln>
            <a:noFill/>
            <a:miter lim="800000"/>
          </a:ln>
        </p:spPr>
        <p:txBody>
          <a:bodyPr wrap="none">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r>
              <a:rPr lang="zh-CN" altLang="en-US" sz="2000">
                <a:solidFill>
                  <a:srgbClr val="000000"/>
                </a:solidFill>
                <a:latin typeface="Times New Roman" panose="02020603050405020304" pitchFamily="18" charset="0"/>
                <a:ea typeface="MS PGothic" panose="020b0600070205080204" pitchFamily="34" charset="-128"/>
              </a:rPr>
              <a:t> </a:t>
            </a:r>
            <a:r>
              <a:rPr lang="en-US" altLang="zh-CN" sz="2000">
                <a:solidFill>
                  <a:srgbClr val="000000"/>
                </a:solidFill>
                <a:ea typeface="MS PGothic" panose="020b0600070205080204" pitchFamily="34" charset="-128"/>
              </a:rPr>
              <a:t>ESGE</a:t>
            </a:r>
          </a:p>
        </p:txBody>
      </p:sp>
      <p:sp>
        <p:nvSpPr>
          <p:cNvPr id="31751" name="Rectangle 7"/>
          <p:cNvSpPr/>
          <p:nvPr/>
        </p:nvSpPr>
        <p:spPr>
          <a:xfrm>
            <a:off x="6646862" y="3430588"/>
            <a:ext cx="2187575" cy="336550"/>
          </a:xfrm>
          <a:prstGeom prst="rect">
            <a:avLst/>
          </a:prstGeom>
          <a:noFill/>
          <a:ln>
            <a:noFill/>
            <a:miter lim="800000"/>
          </a:ln>
        </p:spPr>
        <p:txBody>
          <a:bodyPr wrap="none">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lnSpc>
                <a:spcPct val="80000"/>
              </a:lnSpc>
            </a:pPr>
            <a:r>
              <a:rPr lang="ja-JP" altLang="en-US" sz="2000" b="0">
                <a:solidFill>
                  <a:srgbClr val="000000"/>
                </a:solidFill>
                <a:ea typeface="MS PGothic" panose="020b0600070205080204" pitchFamily="34" charset="-128"/>
              </a:rPr>
              <a:t>　</a:t>
            </a:r>
            <a:r>
              <a:rPr lang="en-US" altLang="zh-CN" sz="2000">
                <a:solidFill>
                  <a:srgbClr val="000000"/>
                </a:solidFill>
                <a:ea typeface="MS PGothic" panose="020b0600070205080204" pitchFamily="34" charset="-128"/>
              </a:rPr>
              <a:t>SGNA (2000/2</a:t>
            </a:r>
            <a:r>
              <a:rPr lang="en-US" altLang="zh-CN" sz="2000" b="0">
                <a:solidFill>
                  <a:srgbClr val="000000"/>
                </a:solidFill>
                <a:ea typeface="MS PGothic" panose="020b0600070205080204" pitchFamily="34" charset="-128"/>
              </a:rPr>
              <a:t>)</a:t>
            </a:r>
          </a:p>
        </p:txBody>
      </p:sp>
      <p:sp>
        <p:nvSpPr>
          <p:cNvPr id="31752" name="Rectangle 8"/>
          <p:cNvSpPr/>
          <p:nvPr/>
        </p:nvSpPr>
        <p:spPr>
          <a:xfrm>
            <a:off x="228600" y="3581400"/>
            <a:ext cx="1895475" cy="881062"/>
          </a:xfrm>
          <a:prstGeom prst="rect">
            <a:avLst/>
          </a:prstGeom>
          <a:noFill/>
          <a:ln>
            <a:noFill/>
            <a:miter lim="800000"/>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342900" lvl="0" indent="-342900" eaLnBrk="1" hangingPunct="1">
              <a:lnSpc>
                <a:spcPct val="80000"/>
              </a:lnSpc>
              <a:spcBef>
                <a:spcPct val="20000"/>
              </a:spcBef>
              <a:buClr>
                <a:schemeClr val="folHlink"/>
              </a:buClr>
              <a:buSzPct val="60000"/>
            </a:pPr>
            <a:r>
              <a:rPr lang="zh-CN" altLang="en-US">
                <a:solidFill>
                  <a:srgbClr val="000000"/>
                </a:solidFill>
                <a:latin typeface="华文行楷" pitchFamily="2" charset="-122"/>
                <a:ea typeface="Arial Unicode MS" pitchFamily="34" charset="-122"/>
              </a:rPr>
              <a:t>     </a:t>
            </a:r>
            <a:r>
              <a:rPr lang="zh-CN" altLang="en-US">
                <a:solidFill>
                  <a:srgbClr val="000000"/>
                </a:solidFill>
                <a:latin typeface="华文行楷" pitchFamily="2" charset="-122"/>
              </a:rPr>
              <a:t>换气方法</a:t>
            </a:r>
          </a:p>
        </p:txBody>
      </p:sp>
      <p:cxnSp>
        <p:nvCxnSpPr>
          <p:cNvPr id="31753" name="Line 9"/>
          <p:cNvCxnSpPr/>
          <p:nvPr/>
        </p:nvCxnSpPr>
        <p:spPr>
          <a:xfrm>
            <a:off x="596900" y="3330575"/>
            <a:ext cx="7904162" cy="0"/>
          </a:xfrm>
          <a:prstGeom prst="line">
            <a:avLst/>
          </a:prstGeom>
          <a:noFill/>
          <a:ln>
            <a:solidFill>
              <a:schemeClr val="tx1"/>
            </a:solidFill>
            <a:miter lim="800000"/>
          </a:ln>
        </p:spPr>
      </p:cxnSp>
      <p:cxnSp>
        <p:nvCxnSpPr>
          <p:cNvPr id="31754" name="Line 10"/>
          <p:cNvCxnSpPr/>
          <p:nvPr/>
        </p:nvCxnSpPr>
        <p:spPr>
          <a:xfrm flipH="1">
            <a:off x="2286000" y="1524000"/>
            <a:ext cx="0" cy="4456112"/>
          </a:xfrm>
          <a:prstGeom prst="line">
            <a:avLst/>
          </a:prstGeom>
          <a:noFill/>
          <a:ln>
            <a:solidFill>
              <a:schemeClr val="tx1"/>
            </a:solidFill>
            <a:miter lim="800000"/>
          </a:ln>
        </p:spPr>
      </p:cxnSp>
      <p:sp>
        <p:nvSpPr>
          <p:cNvPr id="31755" name="Rectangle 11"/>
          <p:cNvSpPr/>
          <p:nvPr/>
        </p:nvSpPr>
        <p:spPr>
          <a:xfrm>
            <a:off x="7010400" y="2057400"/>
            <a:ext cx="1758950" cy="1298575"/>
          </a:xfrm>
          <a:prstGeom prst="rect">
            <a:avLst/>
          </a:prstGeom>
          <a:noFill/>
          <a:ln>
            <a:noFill/>
            <a:miter lim="800000"/>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342900" lvl="0" indent="-342900" eaLnBrk="1" hangingPunct="1">
              <a:lnSpc>
                <a:spcPct val="65000"/>
              </a:lnSpc>
              <a:spcBef>
                <a:spcPct val="20000"/>
              </a:spcBef>
              <a:buClr>
                <a:srgbClr val="FF0000"/>
              </a:buClr>
            </a:pPr>
            <a:r>
              <a:rPr lang="en-US" altLang="zh-CN" sz="1800">
                <a:solidFill>
                  <a:srgbClr val="000000"/>
                </a:solidFill>
                <a:latin typeface="Times New Roman" panose="02020603050405020304" pitchFamily="18" charset="0"/>
                <a:ea typeface="MS PGothic" panose="020b0600070205080204" pitchFamily="34" charset="-128"/>
              </a:rPr>
              <a:t>ACGIH(1998)</a:t>
            </a:r>
          </a:p>
          <a:p>
            <a:pPr marL="342900" lvl="0" indent="-342900" eaLnBrk="1" hangingPunct="1">
              <a:lnSpc>
                <a:spcPct val="65000"/>
              </a:lnSpc>
              <a:spcBef>
                <a:spcPct val="20000"/>
              </a:spcBef>
              <a:buClr>
                <a:srgbClr val="FF0000"/>
              </a:buClr>
            </a:pPr>
            <a:r>
              <a:rPr lang="en-US" altLang="en-US" sz="1800" b="0">
                <a:solidFill>
                  <a:srgbClr val="000000"/>
                </a:solidFill>
                <a:latin typeface="Times New Roman" panose="02020603050405020304" pitchFamily="18" charset="0"/>
                <a:ea typeface="MS PGothic" panose="020b0600070205080204" pitchFamily="34" charset="-128"/>
              </a:rPr>
              <a:t>　</a:t>
            </a:r>
            <a:r>
              <a:rPr lang="en-US" altLang="zh-CN" sz="1800">
                <a:solidFill>
                  <a:srgbClr val="000000"/>
                </a:solidFill>
                <a:latin typeface="Times New Roman" panose="02020603050405020304" pitchFamily="18" charset="0"/>
                <a:ea typeface="MS PGothic" panose="020b0600070205080204" pitchFamily="34" charset="-128"/>
              </a:rPr>
              <a:t>0、05 PPM</a:t>
            </a:r>
          </a:p>
          <a:p>
            <a:pPr marL="342900" lvl="0" indent="-342900" eaLnBrk="1" hangingPunct="1">
              <a:lnSpc>
                <a:spcPct val="65000"/>
              </a:lnSpc>
              <a:spcBef>
                <a:spcPct val="20000"/>
              </a:spcBef>
              <a:buClr>
                <a:srgbClr val="FF0000"/>
              </a:buClr>
            </a:pPr>
            <a:r>
              <a:rPr lang="zh-CN" altLang="en-US" sz="1800">
                <a:solidFill>
                  <a:srgbClr val="000000"/>
                </a:solidFill>
                <a:latin typeface="Times New Roman" panose="02020603050405020304" pitchFamily="18" charset="0"/>
                <a:ea typeface="MS PGothic" panose="020b0600070205080204" pitchFamily="34" charset="-128"/>
              </a:rPr>
              <a:t>      </a:t>
            </a:r>
            <a:r>
              <a:rPr lang="en-US" altLang="zh-CN" sz="1800">
                <a:solidFill>
                  <a:srgbClr val="000000"/>
                </a:solidFill>
                <a:latin typeface="Times New Roman" panose="02020603050405020304" pitchFamily="18" charset="0"/>
                <a:ea typeface="MS PGothic" panose="020b0600070205080204" pitchFamily="34" charset="-128"/>
              </a:rPr>
              <a:t>OSHA</a:t>
            </a:r>
          </a:p>
          <a:p>
            <a:pPr marL="342900" lvl="0" indent="-342900" eaLnBrk="1" hangingPunct="1">
              <a:lnSpc>
                <a:spcPct val="65000"/>
              </a:lnSpc>
              <a:spcBef>
                <a:spcPct val="20000"/>
              </a:spcBef>
              <a:buClr>
                <a:srgbClr val="FF0000"/>
              </a:buClr>
            </a:pPr>
            <a:r>
              <a:rPr lang="en-US" altLang="en-US" sz="1800">
                <a:solidFill>
                  <a:srgbClr val="000000"/>
                </a:solidFill>
                <a:latin typeface="Times New Roman" panose="02020603050405020304" pitchFamily="18" charset="0"/>
                <a:ea typeface="MS PGothic" panose="020b0600070205080204" pitchFamily="34" charset="-128"/>
              </a:rPr>
              <a:t>　</a:t>
            </a:r>
            <a:r>
              <a:rPr lang="en-US" altLang="zh-CN" sz="1800">
                <a:solidFill>
                  <a:srgbClr val="000000"/>
                </a:solidFill>
                <a:latin typeface="Times New Roman" panose="02020603050405020304" pitchFamily="18" charset="0"/>
                <a:ea typeface="MS PGothic" panose="020b0600070205080204" pitchFamily="34" charset="-128"/>
              </a:rPr>
              <a:t>0、2  PPM</a:t>
            </a:r>
          </a:p>
        </p:txBody>
      </p:sp>
      <p:sp>
        <p:nvSpPr>
          <p:cNvPr id="31756" name="Rectangle 12"/>
          <p:cNvSpPr/>
          <p:nvPr/>
        </p:nvSpPr>
        <p:spPr>
          <a:xfrm>
            <a:off x="4876800" y="2209800"/>
            <a:ext cx="1981200" cy="677862"/>
          </a:xfrm>
          <a:prstGeom prst="rect">
            <a:avLst/>
          </a:prstGeom>
          <a:noFill/>
          <a:ln>
            <a:noFill/>
            <a:miter lim="800000"/>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342900" lvl="0" indent="-342900" eaLnBrk="1" hangingPunct="1">
              <a:lnSpc>
                <a:spcPct val="80000"/>
              </a:lnSpc>
              <a:spcBef>
                <a:spcPct val="20000"/>
              </a:spcBef>
              <a:buClr>
                <a:srgbClr val="FF0000"/>
              </a:buClr>
            </a:pPr>
            <a:r>
              <a:rPr lang="en-US" altLang="zh-CN" sz="2000">
                <a:solidFill>
                  <a:srgbClr val="000000"/>
                </a:solidFill>
                <a:latin typeface="Times New Roman" panose="02020603050405020304" pitchFamily="18" charset="0"/>
                <a:ea typeface="MS PGothic" panose="020b0600070205080204" pitchFamily="34" charset="-128"/>
              </a:rPr>
              <a:t>COSHH</a:t>
            </a:r>
            <a:r>
              <a:rPr lang="en-US" altLang="en-US" sz="2000">
                <a:solidFill>
                  <a:srgbClr val="000000"/>
                </a:solidFill>
                <a:latin typeface="Times New Roman" panose="02020603050405020304" pitchFamily="18" charset="0"/>
                <a:ea typeface="MS PGothic" panose="020b0600070205080204" pitchFamily="34" charset="-128"/>
              </a:rPr>
              <a:t>(</a:t>
            </a:r>
            <a:r>
              <a:rPr lang="ja-JP" altLang="en-US" sz="2000">
                <a:solidFill>
                  <a:srgbClr val="000000"/>
                </a:solidFill>
                <a:latin typeface="Times New Roman" panose="02020603050405020304" pitchFamily="18" charset="0"/>
                <a:ea typeface="Arial Unicode MS" pitchFamily="34" charset="-122"/>
              </a:rPr>
              <a:t>英国</a:t>
            </a:r>
            <a:r>
              <a:rPr lang="ja-JP" altLang="en-US" sz="2000">
                <a:solidFill>
                  <a:srgbClr val="000000"/>
                </a:solidFill>
                <a:latin typeface="Times New Roman" panose="02020603050405020304" pitchFamily="18" charset="0"/>
                <a:ea typeface="MS PGothic" panose="020b0600070205080204" pitchFamily="34" charset="-128"/>
              </a:rPr>
              <a:t>)</a:t>
            </a:r>
          </a:p>
          <a:p>
            <a:pPr marL="342900" lvl="0" indent="-342900" eaLnBrk="1" hangingPunct="1">
              <a:lnSpc>
                <a:spcPct val="80000"/>
              </a:lnSpc>
              <a:spcBef>
                <a:spcPct val="20000"/>
              </a:spcBef>
              <a:buClr>
                <a:srgbClr val="FF0000"/>
              </a:buClr>
            </a:pPr>
            <a:r>
              <a:rPr lang="ja-JP" altLang="en-US">
                <a:solidFill>
                  <a:srgbClr val="000000"/>
                </a:solidFill>
                <a:latin typeface="Times New Roman" panose="02020603050405020304" pitchFamily="18" charset="0"/>
                <a:ea typeface="MS PGothic" panose="020b0600070205080204" pitchFamily="34" charset="-128"/>
              </a:rPr>
              <a:t>　</a:t>
            </a:r>
            <a:r>
              <a:rPr lang="ja-JP" altLang="en-US" sz="1800">
                <a:solidFill>
                  <a:srgbClr val="000000"/>
                </a:solidFill>
                <a:latin typeface="Times New Roman" panose="02020603050405020304" pitchFamily="18" charset="0"/>
                <a:ea typeface="MS PGothic" panose="020b0600070205080204" pitchFamily="34" charset="-128"/>
              </a:rPr>
              <a:t>0、05 </a:t>
            </a:r>
            <a:r>
              <a:rPr lang="en-US" altLang="zh-CN" sz="1800">
                <a:solidFill>
                  <a:srgbClr val="000000"/>
                </a:solidFill>
                <a:latin typeface="Times New Roman" panose="02020603050405020304" pitchFamily="18" charset="0"/>
                <a:ea typeface="MS PGothic" panose="020b0600070205080204" pitchFamily="34" charset="-128"/>
              </a:rPr>
              <a:t>PPM</a:t>
            </a:r>
            <a:r>
              <a:rPr lang="en-US" altLang="en-US" sz="2000">
                <a:solidFill>
                  <a:srgbClr val="000000"/>
                </a:solidFill>
                <a:latin typeface="Times New Roman" panose="02020603050405020304" pitchFamily="18" charset="0"/>
                <a:ea typeface="MS PGothic" panose="020b0600070205080204" pitchFamily="34" charset="-128"/>
              </a:rPr>
              <a:t>　　　　</a:t>
            </a:r>
          </a:p>
        </p:txBody>
      </p:sp>
      <p:sp>
        <p:nvSpPr>
          <p:cNvPr id="31757" name="Rectangle 13"/>
          <p:cNvSpPr/>
          <p:nvPr/>
        </p:nvSpPr>
        <p:spPr>
          <a:xfrm>
            <a:off x="228600" y="2133600"/>
            <a:ext cx="2133600" cy="1008062"/>
          </a:xfrm>
          <a:prstGeom prst="rect">
            <a:avLst/>
          </a:prstGeom>
          <a:noFill/>
          <a:ln>
            <a:noFill/>
            <a:miter lim="800000"/>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342900" lvl="0" indent="-342900" eaLnBrk="1" hangingPunct="1">
              <a:lnSpc>
                <a:spcPct val="80000"/>
              </a:lnSpc>
              <a:spcBef>
                <a:spcPct val="20000"/>
              </a:spcBef>
              <a:buClr>
                <a:srgbClr val="FF0000"/>
              </a:buClr>
            </a:pPr>
            <a:r>
              <a:rPr lang="zh-CN" altLang="en-US" b="0">
                <a:solidFill>
                  <a:srgbClr val="000000"/>
                </a:solidFill>
                <a:latin typeface="华文行楷" pitchFamily="2" charset="-122"/>
                <a:ea typeface="Arial Unicode MS" pitchFamily="34" charset="-122"/>
              </a:rPr>
              <a:t> </a:t>
            </a:r>
            <a:r>
              <a:rPr lang="zh-CN" altLang="en-US">
                <a:solidFill>
                  <a:srgbClr val="000000"/>
                </a:solidFill>
                <a:latin typeface="楷体_GB2312" pitchFamily="49" charset="-122"/>
              </a:rPr>
              <a:t>作业空间戊二醛得最大允许浓度</a:t>
            </a:r>
            <a:r>
              <a:rPr lang="ja-JP" altLang="en-US">
                <a:solidFill>
                  <a:srgbClr val="000000"/>
                </a:solidFill>
                <a:latin typeface="Arial Unicode MS" pitchFamily="34" charset="-122"/>
                <a:ea typeface="Arial Unicode MS" pitchFamily="34" charset="-122"/>
              </a:rPr>
              <a:t>	</a:t>
            </a:r>
            <a:r>
              <a:rPr lang="ja-JP" altLang="en-US" b="0">
                <a:solidFill>
                  <a:srgbClr val="000000"/>
                </a:solidFill>
                <a:latin typeface="华文行楷" pitchFamily="2" charset="-122"/>
                <a:ea typeface="宋体" panose="02010600030101010101" pitchFamily="2" charset="-122"/>
              </a:rPr>
              <a:t>　　</a:t>
            </a:r>
            <a:endParaRPr lang="ja-JP" altLang="en-US" sz="2000" b="0">
              <a:solidFill>
                <a:srgbClr val="000000"/>
              </a:solidFill>
              <a:latin typeface="华文行楷" pitchFamily="2" charset="-122"/>
              <a:ea typeface="宋体" panose="02010600030101010101" pitchFamily="2" charset="-122"/>
            </a:endParaRPr>
          </a:p>
        </p:txBody>
      </p:sp>
      <p:sp>
        <p:nvSpPr>
          <p:cNvPr id="31758" name="Rectangle 14"/>
          <p:cNvSpPr/>
          <p:nvPr/>
        </p:nvSpPr>
        <p:spPr>
          <a:xfrm>
            <a:off x="304800" y="1600200"/>
            <a:ext cx="8175625" cy="355600"/>
          </a:xfrm>
          <a:prstGeom prst="rect">
            <a:avLst/>
          </a:prstGeom>
          <a:noFill/>
          <a:ln>
            <a:noFill/>
            <a:miter lim="800000"/>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342900" lvl="0" indent="-342900" eaLnBrk="1" hangingPunct="1">
              <a:lnSpc>
                <a:spcPct val="80000"/>
              </a:lnSpc>
              <a:spcBef>
                <a:spcPct val="20000"/>
              </a:spcBef>
              <a:buClr>
                <a:srgbClr val="FF0000"/>
              </a:buClr>
            </a:pPr>
            <a:r>
              <a:rPr lang="ja-JP" altLang="en-US">
                <a:solidFill>
                  <a:srgbClr val="000000"/>
                </a:solidFill>
                <a:latin typeface="华文行楷" pitchFamily="2" charset="-122"/>
                <a:ea typeface="宋体" panose="02010600030101010101" pitchFamily="2" charset="-122"/>
              </a:rPr>
              <a:t>	                           </a:t>
            </a:r>
            <a:r>
              <a:rPr lang="zh-CN" altLang="en-US">
                <a:solidFill>
                  <a:srgbClr val="000000"/>
                </a:solidFill>
                <a:latin typeface="楷体_GB2312" pitchFamily="49" charset="-122"/>
              </a:rPr>
              <a:t>日本</a:t>
            </a:r>
            <a:r>
              <a:rPr lang="ja-JP" altLang="en-US">
                <a:solidFill>
                  <a:srgbClr val="000000"/>
                </a:solidFill>
                <a:latin typeface="楷体_GB2312" pitchFamily="49" charset="-122"/>
              </a:rPr>
              <a:t>	 　   　 </a:t>
            </a:r>
            <a:r>
              <a:rPr lang="zh-CN" altLang="en-US">
                <a:solidFill>
                  <a:srgbClr val="000000"/>
                </a:solidFill>
                <a:latin typeface="楷体_GB2312" pitchFamily="49" charset="-122"/>
              </a:rPr>
              <a:t>欧洲</a:t>
            </a:r>
            <a:r>
              <a:rPr lang="ja-JP" altLang="en-US">
                <a:solidFill>
                  <a:srgbClr val="000000"/>
                </a:solidFill>
                <a:latin typeface="楷体_GB2312" pitchFamily="49" charset="-122"/>
              </a:rPr>
              <a:t>	　  </a:t>
            </a:r>
            <a:r>
              <a:rPr lang="zh-CN" altLang="en-US">
                <a:solidFill>
                  <a:srgbClr val="000000"/>
                </a:solidFill>
                <a:latin typeface="楷体_GB2312" pitchFamily="49" charset="-122"/>
              </a:rPr>
              <a:t>美国</a:t>
            </a:r>
            <a:r>
              <a:rPr lang="ja-JP" altLang="en-US">
                <a:solidFill>
                  <a:srgbClr val="000000"/>
                </a:solidFill>
                <a:latin typeface="Arial Unicode MS" pitchFamily="34" charset="-122"/>
                <a:ea typeface="Arial Unicode MS" pitchFamily="34" charset="-122"/>
              </a:rPr>
              <a:t> </a:t>
            </a:r>
          </a:p>
        </p:txBody>
      </p:sp>
      <p:sp>
        <p:nvSpPr>
          <p:cNvPr id="31759" name="Rectangle 15"/>
          <p:cNvSpPr/>
          <p:nvPr/>
        </p:nvSpPr>
        <p:spPr>
          <a:xfrm>
            <a:off x="2743200" y="2667000"/>
            <a:ext cx="1103312" cy="457200"/>
          </a:xfrm>
          <a:prstGeom prst="rect">
            <a:avLst/>
          </a:prstGeom>
          <a:noFill/>
          <a:ln>
            <a:noFill/>
            <a:miter lim="800000"/>
          </a:ln>
        </p:spPr>
        <p:txBody>
          <a:bodyPr wrap="none">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r>
              <a:rPr lang="zh-CN" altLang="en-US">
                <a:solidFill>
                  <a:srgbClr val="000000"/>
                </a:solidFill>
                <a:latin typeface="楷体_GB2312" pitchFamily="49" charset="-122"/>
              </a:rPr>
              <a:t>无规定</a:t>
            </a:r>
            <a:endParaRPr lang="zh-CN" altLang="en-US" sz="2000">
              <a:solidFill>
                <a:srgbClr val="000000"/>
              </a:solidFill>
              <a:latin typeface="楷体_GB2312" pitchFamily="49" charset="-122"/>
            </a:endParaRPr>
          </a:p>
        </p:txBody>
      </p:sp>
      <p:cxnSp>
        <p:nvCxnSpPr>
          <p:cNvPr id="31760" name="Line 16"/>
          <p:cNvCxnSpPr/>
          <p:nvPr/>
        </p:nvCxnSpPr>
        <p:spPr>
          <a:xfrm>
            <a:off x="596900" y="4860925"/>
            <a:ext cx="7913688" cy="0"/>
          </a:xfrm>
          <a:prstGeom prst="line">
            <a:avLst/>
          </a:prstGeom>
          <a:noFill/>
          <a:ln>
            <a:solidFill>
              <a:schemeClr val="tx1"/>
            </a:solidFill>
            <a:miter lim="800000"/>
          </a:ln>
        </p:spPr>
      </p:cxnSp>
      <p:sp>
        <p:nvSpPr>
          <p:cNvPr id="31761" name="Rectangle 17"/>
          <p:cNvSpPr/>
          <p:nvPr/>
        </p:nvSpPr>
        <p:spPr>
          <a:xfrm>
            <a:off x="228600" y="4953000"/>
            <a:ext cx="1966912" cy="701675"/>
          </a:xfrm>
          <a:prstGeom prst="rect">
            <a:avLst/>
          </a:prstGeom>
          <a:noFill/>
          <a:ln>
            <a:noFill/>
            <a:miter lim="800000"/>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342900" lvl="0" indent="-342900" eaLnBrk="1" hangingPunct="1">
              <a:lnSpc>
                <a:spcPct val="80000"/>
              </a:lnSpc>
              <a:spcBef>
                <a:spcPct val="20000"/>
              </a:spcBef>
              <a:buClr>
                <a:srgbClr val="FF0000"/>
              </a:buClr>
            </a:pPr>
            <a:r>
              <a:rPr lang="zh-CN" altLang="en-US" b="0">
                <a:solidFill>
                  <a:srgbClr val="000000"/>
                </a:solidFill>
                <a:latin typeface="华文行楷" pitchFamily="2" charset="-122"/>
                <a:ea typeface="Arial Unicode MS" pitchFamily="34" charset="-122"/>
              </a:rPr>
              <a:t>  </a:t>
            </a:r>
            <a:r>
              <a:rPr lang="zh-CN" altLang="en-US">
                <a:solidFill>
                  <a:srgbClr val="000000"/>
                </a:solidFill>
                <a:latin typeface="楷体_GB2312" pitchFamily="49" charset="-122"/>
              </a:rPr>
              <a:t>作业人员得 保护</a:t>
            </a:r>
            <a:r>
              <a:rPr lang="zh-CN" altLang="en-US">
                <a:solidFill>
                  <a:srgbClr val="000000"/>
                </a:solidFill>
                <a:latin typeface="华文行楷" pitchFamily="2" charset="-122"/>
                <a:ea typeface="Arial Unicode MS" pitchFamily="34" charset="-122"/>
              </a:rPr>
              <a:t>   </a:t>
            </a:r>
            <a:r>
              <a:rPr lang="ja-JP" altLang="en-US">
                <a:solidFill>
                  <a:srgbClr val="000000"/>
                </a:solidFill>
                <a:latin typeface="华文行楷" pitchFamily="2" charset="-122"/>
                <a:ea typeface="Arial Unicode MS" pitchFamily="34" charset="-122"/>
              </a:rPr>
              <a:t>　</a:t>
            </a:r>
          </a:p>
        </p:txBody>
      </p:sp>
      <p:sp>
        <p:nvSpPr>
          <p:cNvPr id="31762" name="Rectangle 18"/>
          <p:cNvSpPr/>
          <p:nvPr/>
        </p:nvSpPr>
        <p:spPr>
          <a:xfrm>
            <a:off x="2466975" y="4876800"/>
            <a:ext cx="1800225" cy="419100"/>
          </a:xfrm>
          <a:prstGeom prst="rect">
            <a:avLst/>
          </a:prstGeom>
          <a:noFill/>
          <a:ln>
            <a:noFill/>
            <a:miter lim="800000"/>
          </a:ln>
        </p:spPr>
        <p:txBody>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342900" lvl="0" indent="-342900" eaLnBrk="1" hangingPunct="1">
              <a:lnSpc>
                <a:spcPct val="80000"/>
              </a:lnSpc>
              <a:spcBef>
                <a:spcPct val="20000"/>
              </a:spcBef>
              <a:buClr>
                <a:srgbClr val="FF0000"/>
              </a:buClr>
            </a:pPr>
            <a:r>
              <a:rPr lang="zh-CN" altLang="en-US" sz="2000">
                <a:solidFill>
                  <a:srgbClr val="000000"/>
                </a:solidFill>
                <a:latin typeface="华文行楷" pitchFamily="2" charset="-122"/>
                <a:ea typeface="Arial Unicode MS" pitchFamily="34" charset="-122"/>
              </a:rPr>
              <a:t>学会、技师会</a:t>
            </a:r>
            <a:r>
              <a:rPr lang="ja-JP" altLang="en-US" sz="2000" b="0">
                <a:solidFill>
                  <a:srgbClr val="000000"/>
                </a:solidFill>
                <a:latin typeface="华文行楷" pitchFamily="2" charset="-122"/>
                <a:ea typeface="宋体" panose="02010600030101010101" pitchFamily="2" charset="-122"/>
              </a:rPr>
              <a:t>　　</a:t>
            </a:r>
          </a:p>
        </p:txBody>
      </p:sp>
      <p:sp>
        <p:nvSpPr>
          <p:cNvPr id="31763" name="Rectangle 19"/>
          <p:cNvSpPr/>
          <p:nvPr/>
        </p:nvSpPr>
        <p:spPr>
          <a:xfrm>
            <a:off x="5257800" y="4876800"/>
            <a:ext cx="954088" cy="396875"/>
          </a:xfrm>
          <a:prstGeom prst="rect">
            <a:avLst/>
          </a:prstGeom>
          <a:noFill/>
          <a:ln>
            <a:noFill/>
            <a:miter lim="800000"/>
          </a:ln>
        </p:spPr>
        <p:txBody>
          <a:bodyPr wrap="none">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r>
              <a:rPr lang="ja-JP" altLang="en-US" sz="2000">
                <a:solidFill>
                  <a:srgbClr val="000000"/>
                </a:solidFill>
                <a:latin typeface="Times New Roman" panose="02020603050405020304" pitchFamily="18" charset="0"/>
                <a:ea typeface="MS PGothic" panose="020b0600070205080204" pitchFamily="34" charset="-128"/>
              </a:rPr>
              <a:t> </a:t>
            </a:r>
            <a:r>
              <a:rPr lang="en-US" altLang="zh-CN" sz="2000">
                <a:solidFill>
                  <a:srgbClr val="000000"/>
                </a:solidFill>
                <a:ea typeface="MS PGothic" panose="020b0600070205080204" pitchFamily="34" charset="-128"/>
              </a:rPr>
              <a:t>ESGE</a:t>
            </a:r>
          </a:p>
        </p:txBody>
      </p:sp>
      <p:sp>
        <p:nvSpPr>
          <p:cNvPr id="31764" name="Rectangle 20"/>
          <p:cNvSpPr/>
          <p:nvPr/>
        </p:nvSpPr>
        <p:spPr>
          <a:xfrm>
            <a:off x="6654800" y="4910138"/>
            <a:ext cx="2143125" cy="825500"/>
          </a:xfrm>
          <a:prstGeom prst="rect">
            <a:avLst/>
          </a:prstGeom>
          <a:noFill/>
          <a:ln>
            <a:noFill/>
            <a:miter lim="800000"/>
          </a:ln>
        </p:spPr>
        <p:txBody>
          <a:bodyPr wrap="none">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lnSpc>
                <a:spcPct val="80000"/>
              </a:lnSpc>
            </a:pPr>
            <a:r>
              <a:rPr lang="ja-JP" altLang="en-US" sz="2000">
                <a:solidFill>
                  <a:srgbClr val="000000"/>
                </a:solidFill>
                <a:ea typeface="MS PGothic" panose="020b0600070205080204" pitchFamily="34" charset="-128"/>
              </a:rPr>
              <a:t>   </a:t>
            </a:r>
            <a:r>
              <a:rPr lang="en-US" altLang="zh-CN" sz="2000">
                <a:solidFill>
                  <a:srgbClr val="000000"/>
                </a:solidFill>
                <a:ea typeface="MS PGothic" panose="020b0600070205080204" pitchFamily="34" charset="-128"/>
              </a:rPr>
              <a:t>SGNA (2000/2)</a:t>
            </a:r>
            <a:endParaRPr lang="zh-CN" altLang="en-US" sz="2000">
              <a:solidFill>
                <a:srgbClr val="000000"/>
              </a:solidFill>
              <a:ea typeface="MS PGothic" panose="020b0600070205080204" pitchFamily="34" charset="-128"/>
            </a:endParaRPr>
          </a:p>
          <a:p>
            <a:pPr marL="0" lvl="0" indent="0" eaLnBrk="1" hangingPunct="1">
              <a:lnSpc>
                <a:spcPct val="80000"/>
              </a:lnSpc>
            </a:pPr>
            <a:r>
              <a:rPr lang="zh-CN" altLang="en-US" sz="2000">
                <a:solidFill>
                  <a:srgbClr val="000000"/>
                </a:solidFill>
                <a:ea typeface="Arial Unicode MS" pitchFamily="34" charset="-122"/>
              </a:rPr>
              <a:t>       </a:t>
            </a:r>
            <a:r>
              <a:rPr lang="zh-CN" altLang="en-US" sz="2000">
                <a:solidFill>
                  <a:srgbClr val="000000"/>
                </a:solidFill>
                <a:latin typeface="楷体_GB2312" pitchFamily="49" charset="-122"/>
              </a:rPr>
              <a:t>禁止使用</a:t>
            </a:r>
          </a:p>
          <a:p>
            <a:pPr marL="0" lvl="0" indent="0" eaLnBrk="1" hangingPunct="1">
              <a:lnSpc>
                <a:spcPct val="80000"/>
              </a:lnSpc>
            </a:pPr>
            <a:r>
              <a:rPr lang="zh-CN" altLang="en-US" sz="2000">
                <a:solidFill>
                  <a:srgbClr val="000000"/>
                </a:solidFill>
                <a:latin typeface="楷体_GB2312" pitchFamily="49" charset="-122"/>
              </a:rPr>
              <a:t>    高过滤口罩</a:t>
            </a:r>
          </a:p>
        </p:txBody>
      </p:sp>
      <p:sp>
        <p:nvSpPr>
          <p:cNvPr id="31765" name="Text Box 21"/>
          <p:cNvSpPr/>
          <p:nvPr/>
        </p:nvSpPr>
        <p:spPr>
          <a:xfrm>
            <a:off x="1219200" y="5181600"/>
            <a:ext cx="5773155" cy="628516"/>
          </a:xfrm>
          <a:prstGeom prst="rect">
            <a:avLst/>
          </a:prstGeom>
          <a:noFill/>
          <a:ln>
            <a:noFill/>
            <a:miter lim="800000"/>
          </a:ln>
        </p:spPr>
        <p:txBody>
          <a:bodyPr>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lnSpc>
                <a:spcPct val="80000"/>
              </a:lnSpc>
            </a:pPr>
            <a:r>
              <a:rPr lang="zh-CN" altLang="en-US" sz="2000">
                <a:solidFill>
                  <a:srgbClr val="000000"/>
                </a:solidFill>
                <a:latin typeface="Arial Unicode MS" pitchFamily="34" charset="-122"/>
                <a:ea typeface="Arial Unicode MS" pitchFamily="34" charset="-122"/>
              </a:rPr>
              <a:t>                </a:t>
            </a:r>
            <a:r>
              <a:rPr lang="zh-CN" altLang="en-US" sz="2000">
                <a:solidFill>
                  <a:srgbClr val="000000"/>
                </a:solidFill>
                <a:latin typeface="楷体_GB2312" pitchFamily="49" charset="-122"/>
              </a:rPr>
              <a:t>戴防护镜、口罩等进行保护</a:t>
            </a:r>
            <a:endParaRPr lang="ja-JP" altLang="en-US" sz="2000">
              <a:solidFill>
                <a:srgbClr val="000000"/>
              </a:solidFill>
              <a:latin typeface="楷体_GB2312" pitchFamily="49" charset="-122"/>
            </a:endParaRPr>
          </a:p>
          <a:p>
            <a:pPr marL="0" lvl="0" indent="0" eaLnBrk="1" hangingPunct="1">
              <a:lnSpc>
                <a:spcPct val="80000"/>
              </a:lnSpc>
            </a:pPr>
            <a:r>
              <a:rPr lang="ja-JP" altLang="en-US" sz="2000">
                <a:solidFill>
                  <a:srgbClr val="000000"/>
                </a:solidFill>
                <a:latin typeface="楷体_GB2312" pitchFamily="49" charset="-122"/>
              </a:rPr>
              <a:t>               (</a:t>
            </a:r>
            <a:r>
              <a:rPr lang="zh-CN" altLang="en-US" sz="2000">
                <a:solidFill>
                  <a:srgbClr val="000000"/>
                </a:solidFill>
                <a:latin typeface="楷体_GB2312" pitchFamily="49" charset="-122"/>
              </a:rPr>
              <a:t>所有地区得要求基本相同</a:t>
            </a:r>
            <a:r>
              <a:rPr lang="ja-JP" altLang="en-US" b="0">
                <a:solidFill>
                  <a:srgbClr val="000000"/>
                </a:solidFill>
                <a:latin typeface="华文行楷" pitchFamily="2" charset="-122"/>
              </a:rPr>
              <a:t>)</a:t>
            </a:r>
            <a:endParaRPr lang="ja-JP" altLang="en-US" sz="2000" b="0">
              <a:solidFill>
                <a:srgbClr val="000000"/>
              </a:solidFill>
              <a:latin typeface="华文行楷" pitchFamily="2" charset="-122"/>
            </a:endParaRPr>
          </a:p>
        </p:txBody>
      </p:sp>
      <p:sp>
        <p:nvSpPr>
          <p:cNvPr id="31766" name="Text Box 22"/>
          <p:cNvSpPr/>
          <p:nvPr/>
        </p:nvSpPr>
        <p:spPr>
          <a:xfrm>
            <a:off x="1042988" y="5949950"/>
            <a:ext cx="7713431" cy="668180"/>
          </a:xfrm>
          <a:prstGeom prst="rect">
            <a:avLst/>
          </a:prstGeom>
          <a:noFill/>
          <a:ln>
            <a:noFill/>
            <a:miter lim="800000"/>
          </a:ln>
        </p:spPr>
        <p:txBody>
          <a:bodyPr>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lnSpc>
                <a:spcPct val="90000"/>
              </a:lnSpc>
            </a:pPr>
            <a:r>
              <a:rPr lang="en-US" altLang="zh-CN" sz="1400">
                <a:solidFill>
                  <a:srgbClr val="000000"/>
                </a:solidFill>
                <a:latin typeface="楷体_GB2312" pitchFamily="49" charset="-122"/>
              </a:rPr>
              <a:t>COSHH:	</a:t>
            </a:r>
            <a:r>
              <a:rPr lang="zh-CN" altLang="en-US" sz="1400">
                <a:solidFill>
                  <a:srgbClr val="000000"/>
                </a:solidFill>
                <a:latin typeface="楷体_GB2312" pitchFamily="49" charset="-122"/>
              </a:rPr>
              <a:t>英国</a:t>
            </a:r>
            <a:r>
              <a:rPr lang="ja-JP" altLang="en-US" sz="1400">
                <a:solidFill>
                  <a:srgbClr val="000000"/>
                </a:solidFill>
                <a:latin typeface="楷体_GB2312" pitchFamily="49" charset="-122"/>
              </a:rPr>
              <a:t>  </a:t>
            </a:r>
            <a:r>
              <a:rPr lang="zh-CN" altLang="en-US" sz="1400">
                <a:solidFill>
                  <a:srgbClr val="000000"/>
                </a:solidFill>
                <a:latin typeface="楷体_GB2312" pitchFamily="49" charset="-122"/>
              </a:rPr>
              <a:t>劳动安全卫生法</a:t>
            </a:r>
            <a:r>
              <a:rPr lang="ja-JP" altLang="en-US" sz="1400">
                <a:solidFill>
                  <a:srgbClr val="000000"/>
                </a:solidFill>
                <a:latin typeface="楷体_GB2312" pitchFamily="49" charset="-122"/>
              </a:rPr>
              <a:t>　</a:t>
            </a:r>
            <a:r>
              <a:rPr lang="zh-CN" altLang="en-US" sz="1400">
                <a:solidFill>
                  <a:srgbClr val="000000"/>
                </a:solidFill>
                <a:latin typeface="楷体_GB2312" pitchFamily="49" charset="-122"/>
              </a:rPr>
              <a:t>有害物质管理规定; ESGE:欧洲内镜学会</a:t>
            </a:r>
            <a:endParaRPr lang="ja-JP" altLang="en-US" sz="1400">
              <a:solidFill>
                <a:srgbClr val="000000"/>
              </a:solidFill>
              <a:latin typeface="楷体_GB2312" pitchFamily="49" charset="-122"/>
            </a:endParaRPr>
          </a:p>
          <a:p>
            <a:pPr marL="0" lvl="0" indent="0" eaLnBrk="1" hangingPunct="1">
              <a:lnSpc>
                <a:spcPct val="90000"/>
              </a:lnSpc>
            </a:pPr>
            <a:r>
              <a:rPr lang="en-US" altLang="zh-CN" sz="1400">
                <a:solidFill>
                  <a:srgbClr val="000000"/>
                </a:solidFill>
                <a:latin typeface="楷体_GB2312" pitchFamily="49" charset="-122"/>
              </a:rPr>
              <a:t>ACGIH:  	</a:t>
            </a:r>
            <a:r>
              <a:rPr lang="zh-CN" altLang="en-US" sz="1400">
                <a:solidFill>
                  <a:srgbClr val="000000"/>
                </a:solidFill>
                <a:latin typeface="楷体_GB2312" pitchFamily="49" charset="-122"/>
              </a:rPr>
              <a:t>美国</a:t>
            </a:r>
            <a:r>
              <a:rPr lang="ja-JP" altLang="en-US" sz="1400">
                <a:solidFill>
                  <a:srgbClr val="000000"/>
                </a:solidFill>
                <a:latin typeface="楷体_GB2312" pitchFamily="49" charset="-122"/>
              </a:rPr>
              <a:t>　</a:t>
            </a:r>
            <a:r>
              <a:rPr lang="zh-CN" altLang="en-US" sz="1400">
                <a:solidFill>
                  <a:srgbClr val="000000"/>
                </a:solidFill>
                <a:latin typeface="楷体_GB2312" pitchFamily="49" charset="-122"/>
              </a:rPr>
              <a:t>产业卫生专家学会</a:t>
            </a:r>
            <a:r>
              <a:rPr lang="ja-JP" altLang="en-US" sz="1400">
                <a:solidFill>
                  <a:srgbClr val="000000"/>
                </a:solidFill>
                <a:latin typeface="楷体_GB2312" pitchFamily="49" charset="-122"/>
              </a:rPr>
              <a:t>　</a:t>
            </a:r>
            <a:r>
              <a:rPr lang="zh-CN" altLang="en-US" sz="1400">
                <a:solidFill>
                  <a:srgbClr val="000000"/>
                </a:solidFill>
                <a:latin typeface="楷体_GB2312" pitchFamily="49" charset="-122"/>
              </a:rPr>
              <a:t>准则</a:t>
            </a:r>
            <a:endParaRPr lang="ja-JP" altLang="en-US" sz="1400">
              <a:solidFill>
                <a:srgbClr val="000000"/>
              </a:solidFill>
              <a:latin typeface="楷体_GB2312" pitchFamily="49" charset="-122"/>
            </a:endParaRPr>
          </a:p>
          <a:p>
            <a:pPr marL="0" lvl="0" indent="0" eaLnBrk="1" hangingPunct="1">
              <a:lnSpc>
                <a:spcPct val="90000"/>
              </a:lnSpc>
            </a:pPr>
            <a:r>
              <a:rPr lang="en-US" altLang="zh-CN" sz="1400">
                <a:solidFill>
                  <a:srgbClr val="000000"/>
                </a:solidFill>
                <a:latin typeface="楷体_GB2312" pitchFamily="49" charset="-122"/>
              </a:rPr>
              <a:t>OSHA:	</a:t>
            </a:r>
            <a:r>
              <a:rPr lang="zh-CN" altLang="en-US" sz="1400">
                <a:solidFill>
                  <a:srgbClr val="000000"/>
                </a:solidFill>
                <a:latin typeface="楷体_GB2312" pitchFamily="49" charset="-122"/>
              </a:rPr>
              <a:t>美国</a:t>
            </a:r>
            <a:r>
              <a:rPr lang="ja-JP" altLang="en-US" sz="1400">
                <a:solidFill>
                  <a:srgbClr val="000000"/>
                </a:solidFill>
                <a:latin typeface="楷体_GB2312" pitchFamily="49" charset="-122"/>
              </a:rPr>
              <a:t>　</a:t>
            </a:r>
            <a:r>
              <a:rPr lang="zh-CN" altLang="en-US" sz="1400">
                <a:solidFill>
                  <a:srgbClr val="000000"/>
                </a:solidFill>
                <a:latin typeface="楷体_GB2312" pitchFamily="49" charset="-122"/>
              </a:rPr>
              <a:t>职业安全卫生局</a:t>
            </a:r>
            <a:r>
              <a:rPr lang="ja-JP" altLang="en-US" sz="1400">
                <a:solidFill>
                  <a:srgbClr val="000000"/>
                </a:solidFill>
                <a:latin typeface="楷体_GB2312" pitchFamily="49" charset="-122"/>
              </a:rPr>
              <a:t>　</a:t>
            </a:r>
          </a:p>
        </p:txBody>
      </p:sp>
      <p:sp>
        <p:nvSpPr>
          <p:cNvPr id="31767" name="Rectangle 23"/>
          <p:cNvSpPr/>
          <p:nvPr/>
        </p:nvSpPr>
        <p:spPr>
          <a:xfrm>
            <a:off x="2339975" y="2205038"/>
            <a:ext cx="2228850" cy="396875"/>
          </a:xfrm>
          <a:prstGeom prst="rect">
            <a:avLst/>
          </a:prstGeom>
          <a:noFill/>
          <a:ln>
            <a:noFill/>
            <a:miter lim="800000"/>
          </a:ln>
        </p:spPr>
        <p:txBody>
          <a:bodyPr wrap="none">
            <a:spAutoFit/>
          </a:bodyPr>
          <a:lstStyle>
            <a:defPPr algn="l" rtl="0" eaLnBrk="0" hangingPunct="0">
              <a:defRPr kumimoji="0"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r>
              <a:rPr lang="zh-CN" altLang="en-US" sz="2000">
                <a:solidFill>
                  <a:srgbClr val="000000"/>
                </a:solidFill>
                <a:latin typeface="楷体_GB2312" pitchFamily="49" charset="-122"/>
              </a:rPr>
              <a:t>日本产业卫生学会</a:t>
            </a:r>
          </a:p>
        </p:txBody>
      </p:sp>
      <p:sp>
        <p:nvSpPr>
          <p:cNvPr id="31768" name="Rectangle 24"/>
          <p:cNvSpPr>
            <a:spLocks noGrp="1" noChangeArrowheads="1"/>
          </p:cNvSpPr>
          <p:nvPr>
            <p:ph type="title" idx="4294967295"/>
          </p:nvPr>
        </p:nvSpPr>
        <p:spPr>
          <a:xfrm>
            <a:off x="684212" y="0"/>
            <a:ext cx="7772400" cy="1289050"/>
          </a:xfrm>
        </p:spPr>
        <p:txBody>
          <a:bodyPr vert="horz" wrap="square" lIns="91440" tIns="45720" rIns="91440" bIns="45720" numCol="1" anchor="b"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a:solidFill>
                  <a:srgbClr val="000000"/>
                </a:solidFill>
                <a:effectLst>
                  <a:outerShdw blurRad="38100" dist="38100" dir="2700000" algn="tl">
                    <a:schemeClr val="bg2"/>
                  </a:outerShdw>
                </a:effectLst>
                <a:ea typeface="楷体_GB2312" pitchFamily="49" charset="-122"/>
              </a:rPr>
              <a:t>国际消毒剂气体管理标准</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770" name="Rectangle 2"/>
          <p:cNvSpPr>
            <a:spLocks noGrp="1" noChangeArrowheads="1"/>
          </p:cNvSpPr>
          <p:nvPr>
            <p:ph type="title" idx="4294967295"/>
          </p:nvPr>
        </p:nvSpPr>
        <p:spPr>
          <a:xfrm>
            <a:off x="684212" y="333375"/>
            <a:ext cx="7772400" cy="1692275"/>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sz="3200">
                <a:solidFill>
                  <a:srgbClr val="000000"/>
                </a:solidFill>
                <a:effectLst>
                  <a:outerShdw blurRad="38100" dist="38100" dir="2700000" algn="tl">
                    <a:schemeClr val="bg2"/>
                  </a:outerShdw>
                </a:effectLst>
                <a:latin typeface="楷体_GB2312" pitchFamily="49" charset="-122"/>
                <a:ea typeface="楷体_GB2312" pitchFamily="49" charset="-122"/>
              </a:rPr>
              <a:t>   </a:t>
            </a:r>
            <a:r>
              <a:rPr lang="zh-CN" altLang="en-US">
                <a:solidFill>
                  <a:srgbClr val="000000"/>
                </a:solidFill>
                <a:effectLst>
                  <a:outerShdw blurRad="38100" dist="38100" dir="2700000" algn="tl">
                    <a:schemeClr val="bg2"/>
                  </a:outerShdw>
                </a:effectLst>
                <a:latin typeface="楷体_GB2312" pitchFamily="49" charset="-122"/>
                <a:ea typeface="楷体_GB2312" pitchFamily="49" charset="-122"/>
              </a:rPr>
              <a:t>消毒剂得种类</a:t>
            </a:r>
            <a:r>
              <a:rPr lang="en-US" altLang="zh-CN">
                <a:solidFill>
                  <a:srgbClr val="000000"/>
                </a:solidFill>
                <a:effectLst>
                  <a:outerShdw blurRad="38100" dist="38100" dir="2700000" algn="tl">
                    <a:schemeClr val="bg2"/>
                  </a:outerShdw>
                </a:effectLst>
                <a:latin typeface="楷体_GB2312" pitchFamily="49" charset="-122"/>
                <a:ea typeface="楷体_GB2312" pitchFamily="49" charset="-122"/>
              </a:rPr>
              <a:t>-</a:t>
            </a:r>
            <a:r>
              <a:rPr lang="zh-CN" altLang="en-US">
                <a:solidFill>
                  <a:srgbClr val="000000"/>
                </a:solidFill>
                <a:effectLst>
                  <a:outerShdw blurRad="38100" dist="38100" dir="2700000" algn="tl">
                    <a:schemeClr val="bg2"/>
                  </a:outerShdw>
                </a:effectLst>
                <a:latin typeface="楷体_GB2312" pitchFamily="49" charset="-122"/>
                <a:ea typeface="楷体_GB2312" pitchFamily="49" charset="-122"/>
              </a:rPr>
              <a:t>戊二醛</a:t>
            </a:r>
            <a:br>
              <a:rPr lang="zh-CN" altLang="en-US">
                <a:solidFill>
                  <a:srgbClr val="000000"/>
                </a:solidFill>
                <a:effectLst>
                  <a:outerShdw blurRad="38100" dist="38100" dir="2700000" algn="tl">
                    <a:schemeClr val="bg2"/>
                  </a:outerShdw>
                </a:effectLst>
                <a:latin typeface="楷体_GB2312" pitchFamily="49" charset="-122"/>
                <a:ea typeface="楷体_GB2312" pitchFamily="49" charset="-122"/>
              </a:rPr>
            </a:br>
            <a:r>
              <a:rPr lang="zh-CN" altLang="en-US">
                <a:solidFill>
                  <a:srgbClr val="000000"/>
                </a:solidFill>
                <a:effectLst>
                  <a:outerShdw blurRad="38100" dist="38100" dir="2700000" algn="tl">
                    <a:schemeClr val="bg2"/>
                  </a:outerShdw>
                </a:effectLst>
                <a:latin typeface="楷体_GB2312" pitchFamily="49" charset="-122"/>
                <a:ea typeface="楷体_GB2312" pitchFamily="49" charset="-122"/>
              </a:rPr>
              <a:t>        </a:t>
            </a:r>
            <a:r>
              <a:rPr lang="zh-CN" altLang="en-US" sz="3200">
                <a:solidFill>
                  <a:srgbClr val="000000"/>
                </a:solidFill>
                <a:effectLst>
                  <a:outerShdw blurRad="38100" dist="38100" dir="2700000" algn="tl">
                    <a:schemeClr val="bg2"/>
                  </a:outerShdw>
                </a:effectLst>
                <a:latin typeface="楷体_GB2312" pitchFamily="49" charset="-122"/>
                <a:ea typeface="楷体_GB2312" pitchFamily="49" charset="-122"/>
              </a:rPr>
              <a:t>(</a:t>
            </a:r>
            <a:r>
              <a:rPr lang="en-US" altLang="zh-CN" sz="3200">
                <a:solidFill>
                  <a:srgbClr val="000000"/>
                </a:solidFill>
                <a:effectLst>
                  <a:outerShdw blurRad="38100" dist="38100" dir="2700000" algn="tl">
                    <a:schemeClr val="bg2"/>
                  </a:outerShdw>
                </a:effectLst>
                <a:latin typeface="楷体_GB2312" pitchFamily="49" charset="-122"/>
                <a:ea typeface="楷体_GB2312" pitchFamily="49" charset="-122"/>
              </a:rPr>
              <a:t>2%GA</a:t>
            </a:r>
            <a:r>
              <a:rPr lang="zh-CN" altLang="en-US" sz="3200">
                <a:solidFill>
                  <a:srgbClr val="000000"/>
                </a:solidFill>
                <a:effectLst>
                  <a:outerShdw blurRad="38100" dist="38100" dir="2700000" algn="tl">
                    <a:schemeClr val="bg2"/>
                  </a:outerShdw>
                </a:effectLst>
                <a:latin typeface="楷体_GB2312" pitchFamily="49" charset="-122"/>
                <a:ea typeface="楷体_GB2312" pitchFamily="49" charset="-122"/>
              </a:rPr>
              <a:t>)		</a:t>
            </a:r>
          </a:p>
        </p:txBody>
      </p:sp>
      <p:sp>
        <p:nvSpPr>
          <p:cNvPr id="32771" name="Rectangle 3"/>
          <p:cNvSpPr/>
          <p:nvPr>
            <p:ph type="body" idx="4294967295"/>
          </p:nvPr>
        </p:nvSpPr>
        <p:spPr>
          <a:xfrm>
            <a:off x="900112" y="1268412"/>
            <a:ext cx="7772400" cy="620395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3200" b="1" i="0" u="none" baseline="0">
                <a:solidFill>
                  <a:srgbClr val="333399"/>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800" b="1" i="0" u="none" baseline="0">
                <a:solidFill>
                  <a:srgbClr val="333399"/>
                </a:solidFill>
                <a:latin typeface="+mn-lt"/>
                <a:ea typeface="+mn-ea"/>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400" b="1" i="0" u="none" baseline="0">
                <a:solidFill>
                  <a:srgbClr val="333399"/>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5pPr>
            <a:lvl6pPr marL="25146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6pPr>
            <a:lvl7pPr marL="29718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7pPr>
            <a:lvl8pPr marL="34290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8pPr>
            <a:lvl9pPr marL="38862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9pPr>
          </a:lstStyle>
          <a:p>
            <a:pPr lvl="0" eaLnBrk="1" hangingPunct="1">
              <a:buNone/>
            </a:pPr>
            <a:r>
              <a:rPr lang="zh-CN" altLang="en-US">
                <a:solidFill>
                  <a:srgbClr val="000000"/>
                </a:solidFill>
                <a:latin typeface="楷体_GB2312" pitchFamily="49" charset="-122"/>
                <a:ea typeface="楷体_GB2312" pitchFamily="49" charset="-122"/>
              </a:rPr>
              <a:t>  优点</a:t>
            </a:r>
          </a:p>
          <a:p>
            <a:pPr lvl="0" eaLnBrk="1" hangingPunct="1">
              <a:buNone/>
            </a:pPr>
            <a:r>
              <a:rPr lang="zh-CN" altLang="en-US" sz="1800">
                <a:solidFill>
                  <a:srgbClr val="000000"/>
                </a:solidFill>
                <a:latin typeface="楷体_GB2312" pitchFamily="49" charset="-122"/>
                <a:ea typeface="楷体_GB2312" pitchFamily="49" charset="-122"/>
              </a:rPr>
              <a:t>      </a:t>
            </a:r>
            <a:r>
              <a:rPr lang="zh-CN" altLang="en-US" sz="2000">
                <a:solidFill>
                  <a:srgbClr val="000000"/>
                </a:solidFill>
                <a:latin typeface="楷体_GB2312" pitchFamily="49" charset="-122"/>
                <a:ea typeface="楷体_GB2312" pitchFamily="49" charset="-122"/>
              </a:rPr>
              <a:t>性能稳定,效果持续时间长。广谱、杀菌力较强。价格便宜,不易损伤内镜,就是内镜常用消毒剂。</a:t>
            </a:r>
          </a:p>
          <a:p>
            <a:pPr lvl="0" eaLnBrk="1" hangingPunct="1">
              <a:buNone/>
            </a:pPr>
            <a:r>
              <a:rPr lang="zh-CN" altLang="en-US" sz="2000">
                <a:solidFill>
                  <a:srgbClr val="000000"/>
                </a:solidFill>
                <a:latin typeface="楷体_GB2312" pitchFamily="49" charset="-122"/>
                <a:ea typeface="楷体_GB2312" pitchFamily="49" charset="-122"/>
              </a:rPr>
              <a:t>   </a:t>
            </a:r>
            <a:r>
              <a:rPr lang="zh-CN" altLang="en-US" sz="2400">
                <a:solidFill>
                  <a:srgbClr val="000000"/>
                </a:solidFill>
                <a:latin typeface="楷体_GB2312" pitchFamily="49" charset="-122"/>
                <a:ea typeface="楷体_GB2312" pitchFamily="49" charset="-122"/>
              </a:rPr>
              <a:t>消毒时间:</a:t>
            </a:r>
          </a:p>
          <a:p>
            <a:pPr lvl="0" eaLnBrk="1" hangingPunct="1">
              <a:buNone/>
            </a:pPr>
            <a:r>
              <a:rPr lang="zh-CN" altLang="en-US" sz="2000">
                <a:solidFill>
                  <a:srgbClr val="000000"/>
                </a:solidFill>
                <a:latin typeface="楷体_GB2312" pitchFamily="49" charset="-122"/>
                <a:ea typeface="楷体_GB2312" pitchFamily="49" charset="-122"/>
              </a:rPr>
              <a:t>     国内常规消毒消化道内镜</a:t>
            </a:r>
            <a:r>
              <a:rPr lang="en-US" altLang="en-US" sz="2000">
                <a:solidFill>
                  <a:srgbClr val="000000"/>
                </a:solidFill>
              </a:rPr>
              <a:t>→</a:t>
            </a:r>
            <a:r>
              <a:rPr lang="zh-CN" altLang="en-US" sz="2000">
                <a:solidFill>
                  <a:srgbClr val="000000"/>
                </a:solidFill>
                <a:latin typeface="楷体_GB2312" pitchFamily="49" charset="-122"/>
                <a:ea typeface="楷体_GB2312" pitchFamily="49" charset="-122"/>
              </a:rPr>
              <a:t>10分钟;气管镜</a:t>
            </a:r>
            <a:r>
              <a:rPr lang="en-US" altLang="en-US" sz="2000">
                <a:solidFill>
                  <a:srgbClr val="000000"/>
                </a:solidFill>
              </a:rPr>
              <a:t>→</a:t>
            </a:r>
            <a:r>
              <a:rPr lang="zh-CN" altLang="en-US" sz="2000">
                <a:solidFill>
                  <a:srgbClr val="000000"/>
                </a:solidFill>
                <a:latin typeface="楷体_GB2312" pitchFamily="49" charset="-122"/>
                <a:ea typeface="楷体_GB2312" pitchFamily="49" charset="-122"/>
              </a:rPr>
              <a:t>20分钟;特殊消毒</a:t>
            </a:r>
            <a:r>
              <a:rPr lang="en-US" altLang="en-US" sz="2000">
                <a:solidFill>
                  <a:srgbClr val="000000"/>
                </a:solidFill>
              </a:rPr>
              <a:t>→</a:t>
            </a:r>
            <a:r>
              <a:rPr lang="zh-CN" altLang="en-US" sz="2000">
                <a:solidFill>
                  <a:srgbClr val="000000"/>
                </a:solidFill>
                <a:latin typeface="楷体_GB2312" pitchFamily="49" charset="-122"/>
                <a:ea typeface="楷体_GB2312" pitchFamily="49" charset="-122"/>
              </a:rPr>
              <a:t>45分钟。</a:t>
            </a:r>
          </a:p>
          <a:p>
            <a:pPr lvl="0" eaLnBrk="1" hangingPunct="1">
              <a:buNone/>
            </a:pPr>
            <a:r>
              <a:rPr lang="zh-CN" altLang="en-US" sz="2400">
                <a:solidFill>
                  <a:srgbClr val="000000"/>
                </a:solidFill>
                <a:latin typeface="楷体_GB2312" pitchFamily="49" charset="-122"/>
                <a:ea typeface="楷体_GB2312" pitchFamily="49" charset="-122"/>
              </a:rPr>
              <a:t>    缺点:</a:t>
            </a:r>
            <a:endParaRPr lang="zh-CN" altLang="en-US" sz="2800">
              <a:solidFill>
                <a:srgbClr val="000000"/>
              </a:solidFill>
              <a:latin typeface="楷体_GB2312" pitchFamily="49" charset="-122"/>
              <a:ea typeface="楷体_GB2312" pitchFamily="49" charset="-122"/>
            </a:endParaRPr>
          </a:p>
          <a:p>
            <a:pPr lvl="0" eaLnBrk="1" hangingPunct="1">
              <a:buNone/>
            </a:pPr>
            <a:r>
              <a:rPr lang="zh-CN" altLang="en-US" sz="2000">
                <a:solidFill>
                  <a:srgbClr val="000000"/>
                </a:solidFill>
                <a:latin typeface="楷体_GB2312" pitchFamily="49" charset="-122"/>
                <a:ea typeface="楷体_GB2312" pitchFamily="49" charset="-122"/>
              </a:rPr>
              <a:t>      对人体得健康、安全、环境有很大得影响。大约有35%发生毒副反应,63%发生不良反应。</a:t>
            </a:r>
          </a:p>
          <a:p>
            <a:pPr lvl="0" eaLnBrk="1" hangingPunct="1">
              <a:buNone/>
            </a:pPr>
            <a:r>
              <a:rPr lang="zh-CN" altLang="en-US" sz="2000">
                <a:solidFill>
                  <a:srgbClr val="000000"/>
                </a:solidFill>
                <a:latin typeface="楷体_GB2312" pitchFamily="49" charset="-122"/>
                <a:ea typeface="楷体_GB2312" pitchFamily="49" charset="-122"/>
              </a:rPr>
              <a:t>      标准消毒时间内不能杀灭所有得非典型分枝杆菌,有导致气管镜检查诊断误诊。</a:t>
            </a:r>
          </a:p>
          <a:p>
            <a:pPr lvl="0" eaLnBrk="1" hangingPunct="1">
              <a:buNone/>
            </a:pPr>
            <a:r>
              <a:rPr lang="zh-CN" altLang="en-US" sz="2000">
                <a:solidFill>
                  <a:srgbClr val="000000"/>
                </a:solidFill>
                <a:latin typeface="楷体_GB2312" pitchFamily="49" charset="-122"/>
                <a:ea typeface="楷体_GB2312" pitchFamily="49" charset="-122"/>
              </a:rPr>
              <a:t>      </a:t>
            </a:r>
            <a:r>
              <a:rPr lang="zh-CN" altLang="en-US" sz="2000">
                <a:solidFill>
                  <a:srgbClr val="000000"/>
                </a:solidFill>
                <a:ea typeface="楷体_GB2312" pitchFamily="49" charset="-122"/>
              </a:rPr>
              <a:t>免疫功能低下者出现交叉感染,</a:t>
            </a:r>
            <a:endParaRPr lang="zh-CN" altLang="en-US" sz="2000">
              <a:solidFill>
                <a:srgbClr val="000000"/>
              </a:solidFill>
              <a:latin typeface="楷体_GB2312" pitchFamily="49" charset="-122"/>
              <a:ea typeface="楷体_GB2312" pitchFamily="49" charset="-122"/>
            </a:endParaRPr>
          </a:p>
          <a:p>
            <a:pPr lvl="0" eaLnBrk="1" hangingPunct="1">
              <a:buNone/>
            </a:pPr>
            <a:r>
              <a:rPr lang="zh-CN" altLang="en-US" sz="2000">
                <a:solidFill>
                  <a:srgbClr val="000000"/>
                </a:solidFill>
                <a:latin typeface="楷体_GB2312" pitchFamily="49" charset="-122"/>
                <a:ea typeface="楷体_GB2312" pitchFamily="49" charset="-122"/>
              </a:rPr>
              <a:t>     漂洗不干净,易导致蛋白质凝固形成生物膜。</a:t>
            </a:r>
          </a:p>
          <a:p>
            <a:pPr lvl="0" eaLnBrk="1" hangingPunct="1">
              <a:buNone/>
            </a:pPr>
            <a:r>
              <a:rPr lang="zh-CN" altLang="en-US" sz="2000">
                <a:solidFill>
                  <a:srgbClr val="000000"/>
                </a:solidFill>
                <a:latin typeface="楷体_GB2312" pitchFamily="49" charset="-122"/>
                <a:ea typeface="楷体_GB2312" pitchFamily="49" charset="-122"/>
              </a:rPr>
              <a:t>         不宜开放使用,欧州国家禁止使用,将被逐步淘汰。</a:t>
            </a:r>
          </a:p>
          <a:p>
            <a:pPr lvl="0" eaLnBrk="1" hangingPunct="1">
              <a:buNone/>
            </a:pPr>
            <a:endParaRPr lang="zh-CN" altLang="en-US" sz="2000">
              <a:solidFill>
                <a:srgbClr val="000000"/>
              </a:solidFill>
              <a:latin typeface="楷体_GB2312" pitchFamily="49" charset="-122"/>
              <a:ea typeface="楷体_GB2312" pitchFamily="49" charset="-122"/>
            </a:endParaRPr>
          </a:p>
          <a:p>
            <a:pPr lvl="0" eaLnBrk="1" hangingPunct="1">
              <a:buNone/>
            </a:pPr>
            <a:endParaRPr lang="zh-CN" altLang="en-US" sz="2000">
              <a:solidFill>
                <a:srgbClr val="000000"/>
              </a:solidFill>
              <a:latin typeface="楷体_GB2312" pitchFamily="49" charset="-122"/>
              <a:ea typeface="楷体_GB2312" pitchFamily="49" charset="-122"/>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3794" name="Rectangle 2"/>
          <p:cNvSpPr>
            <a:spLocks noGrp="1" noChangeArrowheads="1"/>
          </p:cNvSpPr>
          <p:nvPr>
            <p:ph type="title" idx="4294967295"/>
          </p:nvPr>
        </p:nvSpPr>
        <p:spPr>
          <a:xfrm>
            <a:off x="685800" y="0"/>
            <a:ext cx="7772400" cy="1341438"/>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sz="4000">
                <a:solidFill>
                  <a:srgbClr val="000000"/>
                </a:solidFill>
                <a:effectLst>
                  <a:outerShdw blurRad="38100" dist="38100" dir="2700000" algn="tl">
                    <a:schemeClr val="bg2"/>
                  </a:outerShdw>
                </a:effectLst>
                <a:latin typeface="楷体_GB2312" pitchFamily="49" charset="-122"/>
                <a:ea typeface="楷体_GB2312" pitchFamily="49" charset="-122"/>
              </a:rPr>
              <a:t>消毒剂得种类</a:t>
            </a:r>
            <a:r>
              <a:rPr lang="en-US" altLang="zh-CN" sz="4000">
                <a:solidFill>
                  <a:srgbClr val="000000"/>
                </a:solidFill>
                <a:effectLst>
                  <a:outerShdw blurRad="38100" dist="38100" dir="2700000" algn="tl">
                    <a:schemeClr val="bg2"/>
                  </a:outerShdw>
                </a:effectLst>
                <a:latin typeface="楷体_GB2312" pitchFamily="49" charset="-122"/>
                <a:ea typeface="楷体_GB2312" pitchFamily="49" charset="-122"/>
              </a:rPr>
              <a:t>-</a:t>
            </a:r>
            <a:r>
              <a:rPr lang="zh-CN" altLang="en-US" sz="4000">
                <a:solidFill>
                  <a:srgbClr val="000000"/>
                </a:solidFill>
                <a:effectLst>
                  <a:outerShdw blurRad="38100" dist="38100" dir="2700000" algn="tl">
                    <a:schemeClr val="bg2"/>
                  </a:outerShdw>
                </a:effectLst>
                <a:latin typeface="楷体_GB2312" pitchFamily="49" charset="-122"/>
                <a:ea typeface="楷体_GB2312" pitchFamily="49" charset="-122"/>
              </a:rPr>
              <a:t>酸化水(</a:t>
            </a:r>
            <a:r>
              <a:rPr lang="en-US" altLang="zh-CN" sz="4000">
                <a:solidFill>
                  <a:srgbClr val="000000"/>
                </a:solidFill>
                <a:effectLst>
                  <a:outerShdw blurRad="38100" dist="38100" dir="2700000" algn="tl">
                    <a:schemeClr val="bg2"/>
                  </a:outerShdw>
                </a:effectLst>
                <a:latin typeface="楷体_GB2312" pitchFamily="49" charset="-122"/>
                <a:ea typeface="楷体_GB2312" pitchFamily="49" charset="-122"/>
              </a:rPr>
              <a:t>EOW</a:t>
            </a:r>
            <a:r>
              <a:rPr lang="zh-CN" altLang="en-US" sz="4000">
                <a:solidFill>
                  <a:srgbClr val="000000"/>
                </a:solidFill>
                <a:effectLst>
                  <a:outerShdw blurRad="38100" dist="38100" dir="2700000" algn="tl">
                    <a:schemeClr val="bg2"/>
                  </a:outerShdw>
                </a:effectLst>
                <a:latin typeface="楷体_GB2312" pitchFamily="49" charset="-122"/>
                <a:ea typeface="楷体_GB2312" pitchFamily="49" charset="-122"/>
              </a:rPr>
              <a:t>)</a:t>
            </a:r>
          </a:p>
        </p:txBody>
      </p:sp>
      <p:sp>
        <p:nvSpPr>
          <p:cNvPr id="33795" name="Rectangle 3"/>
          <p:cNvSpPr/>
          <p:nvPr>
            <p:ph type="body" idx="4294967295"/>
          </p:nvPr>
        </p:nvSpPr>
        <p:spPr>
          <a:xfrm>
            <a:off x="971550" y="1196975"/>
            <a:ext cx="7772400" cy="496887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3200" b="1" i="0" u="none" baseline="0">
                <a:solidFill>
                  <a:srgbClr val="333399"/>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800" b="1" i="0" u="none" baseline="0">
                <a:solidFill>
                  <a:srgbClr val="333399"/>
                </a:solidFill>
                <a:latin typeface="+mn-lt"/>
                <a:ea typeface="+mn-ea"/>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400" b="1" i="0" u="none" baseline="0">
                <a:solidFill>
                  <a:srgbClr val="333399"/>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5pPr>
            <a:lvl6pPr marL="25146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6pPr>
            <a:lvl7pPr marL="29718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7pPr>
            <a:lvl8pPr marL="34290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8pPr>
            <a:lvl9pPr marL="38862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9pPr>
          </a:lstStyle>
          <a:p>
            <a:pPr lvl="0" eaLnBrk="1" hangingPunct="1">
              <a:lnSpc>
                <a:spcPct val="80000"/>
              </a:lnSpc>
              <a:buNone/>
            </a:pPr>
            <a:endParaRPr lang="zh-CN" altLang="en-US" sz="500">
              <a:solidFill>
                <a:srgbClr val="000000"/>
              </a:solidFill>
              <a:latin typeface="楷体_GB2312" pitchFamily="49" charset="-122"/>
              <a:ea typeface="楷体_GB2312" pitchFamily="49" charset="-122"/>
            </a:endParaRPr>
          </a:p>
          <a:p>
            <a:pPr lvl="0" eaLnBrk="1" hangingPunct="1">
              <a:lnSpc>
                <a:spcPct val="80000"/>
              </a:lnSpc>
              <a:buNone/>
            </a:pPr>
            <a:r>
              <a:rPr lang="zh-CN" altLang="en-US" sz="900">
                <a:solidFill>
                  <a:srgbClr val="000000"/>
                </a:solidFill>
                <a:latin typeface="楷体_GB2312" pitchFamily="49" charset="-122"/>
                <a:ea typeface="楷体_GB2312" pitchFamily="49" charset="-122"/>
              </a:rPr>
              <a:t>   </a:t>
            </a:r>
            <a:r>
              <a:rPr lang="zh-CN" altLang="en-US" sz="2800">
                <a:solidFill>
                  <a:srgbClr val="000000"/>
                </a:solidFill>
                <a:latin typeface="楷体_GB2312" pitchFamily="49" charset="-122"/>
                <a:ea typeface="楷体_GB2312" pitchFamily="49" charset="-122"/>
              </a:rPr>
              <a:t>优点:</a:t>
            </a:r>
          </a:p>
          <a:p>
            <a:pPr lvl="1" eaLnBrk="1" hangingPunct="1">
              <a:lnSpc>
                <a:spcPct val="80000"/>
              </a:lnSpc>
              <a:buClr>
                <a:schemeClr val="accent1"/>
              </a:buClr>
              <a:buNone/>
            </a:pPr>
            <a:r>
              <a:rPr lang="zh-CN" altLang="en-US" sz="2000">
                <a:solidFill>
                  <a:srgbClr val="000000"/>
                </a:solidFill>
                <a:latin typeface="楷体_GB2312" pitchFamily="49" charset="-122"/>
                <a:ea typeface="楷体_GB2312" pitchFamily="49" charset="-122"/>
              </a:rPr>
              <a:t>     酸化水pH在2、0-3、0,ORP在</a:t>
            </a:r>
            <a:r>
              <a:rPr lang="en-US" altLang="en-US" sz="2000">
                <a:solidFill>
                  <a:srgbClr val="000000"/>
                </a:solidFill>
                <a:latin typeface="楷体_GB2312" pitchFamily="49" charset="-122"/>
                <a:ea typeface="楷体_GB2312" pitchFamily="49" charset="-122"/>
              </a:rPr>
              <a:t>≥</a:t>
            </a:r>
            <a:r>
              <a:rPr lang="zh-CN" altLang="en-US" sz="2000">
                <a:solidFill>
                  <a:srgbClr val="000000"/>
                </a:solidFill>
                <a:latin typeface="楷体_GB2312" pitchFamily="49" charset="-122"/>
                <a:ea typeface="楷体_GB2312" pitchFamily="49" charset="-122"/>
              </a:rPr>
              <a:t>1100mV,可以破坏细菌、真菌和病毒等微生物得正常生存环境,导致细胞膜通透性增加与细胞代谢酶受破坏而产生杀菌作用。对金黄色葡萄球菌、大肠杆菌、鼠伤寒杆菌、绿脓  杆菌、MRSA杀灭率分别为99、99％和100％;无刺激、无毒性,环保,价廉、可以开放使用</a:t>
            </a:r>
            <a:r>
              <a:rPr lang="zh-CN" altLang="en-US" sz="2400">
                <a:solidFill>
                  <a:srgbClr val="000000"/>
                </a:solidFill>
                <a:latin typeface="楷体_GB2312" pitchFamily="49" charset="-122"/>
                <a:ea typeface="楷体_GB2312" pitchFamily="49" charset="-122"/>
              </a:rPr>
              <a:t>。</a:t>
            </a:r>
          </a:p>
          <a:p>
            <a:pPr lvl="0" eaLnBrk="1" hangingPunct="1">
              <a:lnSpc>
                <a:spcPct val="80000"/>
              </a:lnSpc>
              <a:buNone/>
            </a:pPr>
            <a:r>
              <a:rPr lang="zh-CN" altLang="en-US" sz="900">
                <a:solidFill>
                  <a:srgbClr val="000000"/>
                </a:solidFill>
                <a:latin typeface="楷体_GB2312" pitchFamily="49" charset="-122"/>
                <a:ea typeface="楷体_GB2312" pitchFamily="49" charset="-122"/>
              </a:rPr>
              <a:t>   </a:t>
            </a:r>
            <a:r>
              <a:rPr lang="zh-CN" altLang="en-US" sz="2800">
                <a:solidFill>
                  <a:srgbClr val="000000"/>
                </a:solidFill>
                <a:latin typeface="楷体_GB2312" pitchFamily="49" charset="-122"/>
                <a:ea typeface="楷体_GB2312" pitchFamily="49" charset="-122"/>
              </a:rPr>
              <a:t>消毒时间:</a:t>
            </a:r>
          </a:p>
          <a:p>
            <a:pPr lvl="0" eaLnBrk="1" hangingPunct="1">
              <a:lnSpc>
                <a:spcPct val="80000"/>
              </a:lnSpc>
              <a:buNone/>
            </a:pPr>
            <a:r>
              <a:rPr lang="zh-CN" altLang="en-US" sz="600">
                <a:solidFill>
                  <a:srgbClr val="000000"/>
                </a:solidFill>
                <a:latin typeface="楷体_GB2312" pitchFamily="49" charset="-122"/>
                <a:ea typeface="楷体_GB2312" pitchFamily="49" charset="-122"/>
              </a:rPr>
              <a:t>                 </a:t>
            </a:r>
            <a:r>
              <a:rPr lang="zh-CN" altLang="en-US" sz="2000">
                <a:solidFill>
                  <a:srgbClr val="000000"/>
                </a:solidFill>
                <a:latin typeface="楷体_GB2312" pitchFamily="49" charset="-122"/>
                <a:ea typeface="楷体_GB2312" pitchFamily="49" charset="-122"/>
              </a:rPr>
              <a:t>消化道内镜常规消毒</a:t>
            </a:r>
            <a:r>
              <a:rPr lang="en-US" altLang="en-US" sz="2000">
                <a:solidFill>
                  <a:srgbClr val="000000"/>
                </a:solidFill>
                <a:latin typeface="楷体_GB2312" pitchFamily="49" charset="-122"/>
                <a:ea typeface="楷体_GB2312" pitchFamily="49" charset="-122"/>
              </a:rPr>
              <a:t>→</a:t>
            </a:r>
            <a:r>
              <a:rPr lang="zh-CN" altLang="en-US" sz="2000">
                <a:solidFill>
                  <a:srgbClr val="000000"/>
                </a:solidFill>
                <a:latin typeface="楷体_GB2312" pitchFamily="49" charset="-122"/>
                <a:ea typeface="楷体_GB2312" pitchFamily="49" charset="-122"/>
              </a:rPr>
              <a:t>推荐3-5分钟。</a:t>
            </a:r>
          </a:p>
          <a:p>
            <a:pPr lvl="0" eaLnBrk="1" hangingPunct="1">
              <a:lnSpc>
                <a:spcPct val="80000"/>
              </a:lnSpc>
              <a:buNone/>
            </a:pPr>
            <a:r>
              <a:rPr lang="zh-CN" altLang="en-US" sz="1000">
                <a:solidFill>
                  <a:srgbClr val="000000"/>
                </a:solidFill>
                <a:latin typeface="楷体_GB2312" pitchFamily="49" charset="-122"/>
                <a:ea typeface="楷体_GB2312" pitchFamily="49" charset="-122"/>
              </a:rPr>
              <a:t>  </a:t>
            </a:r>
            <a:r>
              <a:rPr lang="zh-CN" altLang="en-US" sz="2800">
                <a:solidFill>
                  <a:srgbClr val="000000"/>
                </a:solidFill>
                <a:latin typeface="楷体_GB2312" pitchFamily="49" charset="-122"/>
                <a:ea typeface="楷体_GB2312" pitchFamily="49" charset="-122"/>
              </a:rPr>
              <a:t>缺点:</a:t>
            </a:r>
            <a:r>
              <a:rPr lang="zh-CN" altLang="en-US" sz="2400">
                <a:solidFill>
                  <a:srgbClr val="000000"/>
                </a:solidFill>
                <a:latin typeface="楷体_GB2312" pitchFamily="49" charset="-122"/>
                <a:ea typeface="楷体_GB2312" pitchFamily="49" charset="-122"/>
              </a:rPr>
              <a:t>	</a:t>
            </a:r>
          </a:p>
          <a:p>
            <a:pPr lvl="0" eaLnBrk="1" hangingPunct="1">
              <a:lnSpc>
                <a:spcPct val="80000"/>
              </a:lnSpc>
              <a:buNone/>
            </a:pPr>
            <a:r>
              <a:rPr lang="zh-CN" altLang="en-US" sz="500">
                <a:solidFill>
                  <a:srgbClr val="000000"/>
                </a:solidFill>
                <a:latin typeface="楷体_GB2312" pitchFamily="49" charset="-122"/>
                <a:ea typeface="楷体_GB2312" pitchFamily="49" charset="-122"/>
              </a:rPr>
              <a:t>                        </a:t>
            </a:r>
            <a:r>
              <a:rPr lang="zh-CN" altLang="en-US" sz="2000">
                <a:solidFill>
                  <a:srgbClr val="000000"/>
                </a:solidFill>
                <a:latin typeface="楷体_GB2312" pitchFamily="49" charset="-122"/>
                <a:ea typeface="楷体_GB2312" pitchFamily="49" charset="-122"/>
              </a:rPr>
              <a:t>性能不稳定,宜在使用时现生成。</a:t>
            </a:r>
          </a:p>
          <a:p>
            <a:pPr lvl="0" eaLnBrk="1" hangingPunct="1">
              <a:lnSpc>
                <a:spcPct val="80000"/>
              </a:lnSpc>
              <a:buNone/>
            </a:pPr>
            <a:r>
              <a:rPr lang="zh-CN" altLang="en-US" sz="2000">
                <a:solidFill>
                  <a:srgbClr val="000000"/>
                </a:solidFill>
                <a:latin typeface="楷体_GB2312" pitchFamily="49" charset="-122"/>
                <a:ea typeface="楷体_GB2312" pitchFamily="49" charset="-122"/>
              </a:rPr>
              <a:t>      操作细节不注意,机器自身残余氯含量过大对内镜可造成损坏。</a:t>
            </a:r>
          </a:p>
          <a:p>
            <a:pPr lvl="0" eaLnBrk="1" hangingPunct="1">
              <a:lnSpc>
                <a:spcPct val="80000"/>
              </a:lnSpc>
              <a:buNone/>
            </a:pPr>
            <a:r>
              <a:rPr lang="zh-CN" altLang="en-US" sz="2000">
                <a:solidFill>
                  <a:srgbClr val="000000"/>
                </a:solidFill>
                <a:latin typeface="楷体_GB2312" pitchFamily="49" charset="-122"/>
                <a:ea typeface="楷体_GB2312" pitchFamily="49" charset="-122"/>
              </a:rPr>
              <a:t>      有机物带入,消毒效果下降。</a:t>
            </a:r>
          </a:p>
          <a:p>
            <a:pPr lvl="0" eaLnBrk="1" hangingPunct="1">
              <a:lnSpc>
                <a:spcPct val="80000"/>
              </a:lnSpc>
              <a:buNone/>
            </a:pPr>
            <a:r>
              <a:rPr lang="zh-CN" altLang="en-US" sz="2000">
                <a:solidFill>
                  <a:srgbClr val="000000"/>
                </a:solidFill>
                <a:latin typeface="楷体_GB2312" pitchFamily="49" charset="-122"/>
                <a:ea typeface="楷体_GB2312" pitchFamily="49" charset="-122"/>
              </a:rPr>
              <a:t>                   </a:t>
            </a:r>
            <a:r>
              <a:rPr lang="zh-CN" altLang="en-US" sz="500">
                <a:solidFill>
                  <a:srgbClr val="000000"/>
                </a:solidFill>
                <a:latin typeface="楷体_GB2312" pitchFamily="49" charset="-122"/>
                <a:ea typeface="楷体_GB2312" pitchFamily="49" charset="-122"/>
              </a:rPr>
              <a:t>                                    </a:t>
            </a:r>
            <a:r>
              <a:rPr lang="zh-CN" altLang="en-US" sz="2000">
                <a:solidFill>
                  <a:srgbClr val="000000"/>
                </a:solidFill>
                <a:latin typeface="楷体_GB2312" pitchFamily="49" charset="-122"/>
                <a:ea typeface="楷体_GB2312" pitchFamily="49" charset="-122"/>
              </a:rPr>
              <a:t>日本、中国等国家使用较多</a:t>
            </a: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4818" name="Rectangle 2"/>
          <p:cNvSpPr>
            <a:spLocks noGrp="1" noChangeArrowheads="1"/>
          </p:cNvSpPr>
          <p:nvPr>
            <p:ph type="title" idx="4294967295"/>
          </p:nvPr>
        </p:nvSpPr>
        <p:spPr>
          <a:xfrm>
            <a:off x="685800" y="609600"/>
            <a:ext cx="7772400" cy="1143000"/>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sz="3600">
                <a:solidFill>
                  <a:srgbClr val="000000"/>
                </a:solidFill>
                <a:effectLst>
                  <a:outerShdw blurRad="38100" dist="38100" dir="2700000" algn="tl">
                    <a:schemeClr val="bg2"/>
                  </a:outerShdw>
                </a:effectLst>
                <a:ea typeface="楷体_GB2312" pitchFamily="49" charset="-122"/>
              </a:rPr>
              <a:t>消毒剂得种类</a:t>
            </a:r>
            <a:r>
              <a:rPr lang="en-US" altLang="zh-CN" sz="3600">
                <a:solidFill>
                  <a:srgbClr val="000000"/>
                </a:solidFill>
                <a:effectLst>
                  <a:outerShdw blurRad="38100" dist="38100" dir="2700000" algn="tl">
                    <a:schemeClr val="bg2"/>
                  </a:outerShdw>
                </a:effectLst>
                <a:ea typeface="楷体_GB2312" pitchFamily="49" charset="-122"/>
              </a:rPr>
              <a:t>-</a:t>
            </a:r>
            <a:r>
              <a:rPr lang="zh-CN" altLang="en-US" sz="3600">
                <a:solidFill>
                  <a:srgbClr val="000000"/>
                </a:solidFill>
                <a:effectLst>
                  <a:outerShdw blurRad="38100" dist="38100" dir="2700000" algn="tl">
                    <a:schemeClr val="bg2"/>
                  </a:outerShdw>
                </a:effectLst>
                <a:latin typeface="楷体_GB2312" pitchFamily="49" charset="-122"/>
                <a:ea typeface="楷体_GB2312" pitchFamily="49" charset="-122"/>
              </a:rPr>
              <a:t>邻苯二甲醛(</a:t>
            </a:r>
            <a:r>
              <a:rPr lang="en-US" altLang="zh-CN" sz="3600">
                <a:solidFill>
                  <a:srgbClr val="000000"/>
                </a:solidFill>
                <a:effectLst>
                  <a:outerShdw blurRad="38100" dist="38100" dir="2700000" algn="tl">
                    <a:schemeClr val="bg2"/>
                  </a:outerShdw>
                </a:effectLst>
                <a:latin typeface="楷体_GB2312" pitchFamily="49" charset="-122"/>
                <a:ea typeface="楷体_GB2312" pitchFamily="49" charset="-122"/>
              </a:rPr>
              <a:t>0、55%OPA</a:t>
            </a:r>
            <a:r>
              <a:rPr lang="zh-CN" altLang="en-US" sz="3600">
                <a:solidFill>
                  <a:srgbClr val="000000"/>
                </a:solidFill>
                <a:effectLst>
                  <a:outerShdw blurRad="38100" dist="38100" dir="2700000" algn="tl">
                    <a:schemeClr val="bg2"/>
                  </a:outerShdw>
                </a:effectLst>
                <a:latin typeface="楷体_GB2312" pitchFamily="49" charset="-122"/>
                <a:ea typeface="楷体_GB2312" pitchFamily="49" charset="-122"/>
              </a:rPr>
              <a:t>)</a:t>
            </a:r>
          </a:p>
        </p:txBody>
      </p:sp>
      <p:graphicFrame>
        <p:nvGraphicFramePr>
          <p:cNvPr id="34819" name="Group 3"/>
          <p:cNvGraphicFramePr>
            <a:graphicFrameLocks noGrp="1"/>
          </p:cNvGraphicFramePr>
          <p:nvPr>
            <p:ph type="body" idx="4294967295"/>
          </p:nvPr>
        </p:nvGraphicFramePr>
        <p:xfrm>
          <a:off x="0" y="1628775"/>
          <a:ext cx="9144000" cy="6833616"/>
        </p:xfrm>
        <a:graphic>
          <a:graphicData uri="http://schemas.openxmlformats.org/drawingml/2006/table">
            <a:tbl>
              <a:tblPr/>
              <a:tblGrid>
                <a:gridCol w="488950"/>
                <a:gridCol w="8655050"/>
              </a:tblGrid>
              <a:tr h="6831012">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spcBef>
                          <a:spcPct val="20000"/>
                        </a:spcBef>
                        <a:buClr>
                          <a:srgbClr val="FF0000"/>
                        </a:buClr>
                      </a:pPr>
                      <a:endParaRPr lang="zh-CN" altLang="en-US">
                        <a:solidFill>
                          <a:srgbClr val="000000"/>
                        </a:solidFill>
                        <a:latin typeface="楷体_GB2312" pitchFamily="49" charset="-122"/>
                      </a:endParaRPr>
                    </a:p>
                  </a:txBody>
                  <a:tcPr>
                    <a:lnL>
                      <a:noFill/>
                    </a:lnL>
                    <a:lnR>
                      <a:noFill/>
                    </a:lnR>
                    <a:lnT>
                      <a:noFill/>
                    </a:lnT>
                    <a:lnB w="38100">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1pPr>
                      <a:lvl2pPr marL="4572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2pPr>
                      <a:lvl3pPr marL="9144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3pPr>
                      <a:lvl4pPr marL="13716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4pPr>
                      <a:lvl5pPr marL="1828800" indent="0" algn="l" defTabSz="914400" rtl="0" eaLnBrk="0" fontAlgn="base" hangingPunct="0">
                        <a:lnSpc>
                          <a:spcPct val="100000"/>
                        </a:lnSpc>
                        <a:spcBef>
                          <a:spcPct val="0"/>
                        </a:spcBef>
                        <a:spcAft>
                          <a:spcPct val="0"/>
                        </a:spcAft>
                        <a:buClrTx/>
                        <a:buSzTx/>
                        <a:buFont typeface="Arial" pitchFamily="34" charset="0"/>
                        <a:buNone/>
                        <a:defRPr kumimoji="0" lang="zh-CN" altLang="en-US" sz="2400" b="1" i="0" u="none" baseline="0">
                          <a:solidFill>
                            <a:schemeClr val="tx1"/>
                          </a:solidFill>
                          <a:latin typeface="Arial" pitchFamily="34" charset="0"/>
                          <a:ea typeface="楷体_GB2312" pitchFamily="49" charset="-122"/>
                        </a:defRPr>
                      </a:lvl5pPr>
                    </a:lstStyle>
                    <a:p>
                      <a:pPr marL="0" lvl="0" indent="0" eaLnBrk="1" hangingPunct="1">
                        <a:lnSpc>
                          <a:spcPct val="120000"/>
                        </a:lnSpc>
                        <a:spcBef>
                          <a:spcPct val="20000"/>
                        </a:spcBef>
                        <a:buClr>
                          <a:srgbClr val="FF0000"/>
                        </a:buClr>
                      </a:pPr>
                      <a:r>
                        <a:rPr lang="zh-CN" altLang="en-US" sz="2800">
                          <a:solidFill>
                            <a:srgbClr val="FF0000"/>
                          </a:solidFill>
                          <a:latin typeface="楷体_GB2312" pitchFamily="49" charset="-122"/>
                        </a:rPr>
                        <a:t>优点:</a:t>
                      </a:r>
                    </a:p>
                    <a:p>
                      <a:pPr marL="0" lvl="0" indent="0" eaLnBrk="1" hangingPunct="1">
                        <a:lnSpc>
                          <a:spcPct val="120000"/>
                        </a:lnSpc>
                        <a:spcBef>
                          <a:spcPct val="20000"/>
                        </a:spcBef>
                        <a:buClr>
                          <a:srgbClr val="FF0000"/>
                        </a:buClr>
                      </a:pPr>
                      <a:r>
                        <a:rPr lang="zh-CN" altLang="en-US">
                          <a:solidFill>
                            <a:srgbClr val="FF0000"/>
                          </a:solidFill>
                          <a:latin typeface="楷体_GB2312" pitchFamily="49" charset="-122"/>
                        </a:rPr>
                        <a:t>   </a:t>
                      </a:r>
                      <a:r>
                        <a:rPr lang="zh-CN" altLang="en-US" sz="2000">
                          <a:solidFill>
                            <a:srgbClr val="0000FF"/>
                          </a:solidFill>
                          <a:latin typeface="楷体_GB2312" pitchFamily="49" charset="-122"/>
                        </a:rPr>
                        <a:t>比戊二醛</a:t>
                      </a:r>
                      <a:r>
                        <a:rPr lang="zh-CN" altLang="en-US" sz="2000">
                          <a:solidFill>
                            <a:srgbClr val="FF0000"/>
                          </a:solidFill>
                          <a:latin typeface="楷体_GB2312" pitchFamily="49" charset="-122"/>
                        </a:rPr>
                        <a:t>更具杀灭分枝杆菌</a:t>
                      </a:r>
                      <a:r>
                        <a:rPr lang="zh-CN" altLang="en-US" sz="2000">
                          <a:solidFill>
                            <a:srgbClr val="0000FF"/>
                          </a:solidFill>
                          <a:latin typeface="楷体_GB2312" pitchFamily="49" charset="-122"/>
                        </a:rPr>
                        <a:t>得作用,5分钟即可杀灭全部得活性细菌及一部分杆菌孢子。使用期长(2 周);无需催化。无味;不会形成有毒烟雾。不损伤内镜。</a:t>
                      </a:r>
                    </a:p>
                    <a:p>
                      <a:pPr marL="0" lvl="0" indent="0" eaLnBrk="1" hangingPunct="1">
                        <a:lnSpc>
                          <a:spcPct val="120000"/>
                        </a:lnSpc>
                        <a:spcBef>
                          <a:spcPct val="20000"/>
                        </a:spcBef>
                        <a:buClr>
                          <a:srgbClr val="FF0000"/>
                        </a:buClr>
                      </a:pPr>
                      <a:r>
                        <a:rPr lang="zh-CN" altLang="en-US" sz="2800">
                          <a:solidFill>
                            <a:srgbClr val="FF0000"/>
                          </a:solidFill>
                          <a:latin typeface="楷体_GB2312" pitchFamily="49" charset="-122"/>
                        </a:rPr>
                        <a:t>消毒时间:</a:t>
                      </a:r>
                    </a:p>
                    <a:p>
                      <a:pPr marL="0" lvl="0" indent="0" eaLnBrk="1" hangingPunct="1">
                        <a:lnSpc>
                          <a:spcPct val="120000"/>
                        </a:lnSpc>
                        <a:spcBef>
                          <a:spcPct val="20000"/>
                        </a:spcBef>
                        <a:buClr>
                          <a:srgbClr val="FF0000"/>
                        </a:buClr>
                      </a:pPr>
                      <a:r>
                        <a:rPr lang="zh-CN" altLang="en-US" sz="2000">
                          <a:solidFill>
                            <a:srgbClr val="0000FF"/>
                          </a:solidFill>
                          <a:latin typeface="楷体_GB2312" pitchFamily="49" charset="-122"/>
                        </a:rPr>
                        <a:t>   内镜高水平消毒</a:t>
                      </a:r>
                      <a:r>
                        <a:rPr lang="en-US" altLang="en-US" sz="2000">
                          <a:solidFill>
                            <a:srgbClr val="333399"/>
                          </a:solidFill>
                          <a:latin typeface="Times New Roman" panose="02020603050405020304" pitchFamily="18" charset="0"/>
                          <a:ea typeface="宋体" panose="02010600030101010101" pitchFamily="2" charset="-122"/>
                        </a:rPr>
                        <a:t>→</a:t>
                      </a:r>
                      <a:r>
                        <a:rPr lang="zh-CN" altLang="en-US" sz="2000">
                          <a:solidFill>
                            <a:srgbClr val="FF0000"/>
                          </a:solidFill>
                          <a:latin typeface="楷体_GB2312" pitchFamily="49" charset="-122"/>
                        </a:rPr>
                        <a:t>5min。</a:t>
                      </a:r>
                      <a:r>
                        <a:rPr lang="zh-CN" altLang="en-US" sz="2000">
                          <a:solidFill>
                            <a:srgbClr val="0000FF"/>
                          </a:solidFill>
                          <a:latin typeface="楷体_GB2312" pitchFamily="49" charset="-122"/>
                        </a:rPr>
                        <a:t>对戊二醛已耐药得分枝杆菌稍延长消毒时间。</a:t>
                      </a:r>
                    </a:p>
                    <a:p>
                      <a:pPr marL="0" lvl="0" indent="0" eaLnBrk="1" hangingPunct="1">
                        <a:lnSpc>
                          <a:spcPct val="120000"/>
                        </a:lnSpc>
                        <a:spcBef>
                          <a:spcPct val="20000"/>
                        </a:spcBef>
                        <a:buClr>
                          <a:srgbClr val="FF0000"/>
                        </a:buClr>
                      </a:pPr>
                      <a:r>
                        <a:rPr lang="zh-CN" altLang="en-US" sz="2800">
                          <a:solidFill>
                            <a:srgbClr val="FF0000"/>
                          </a:solidFill>
                          <a:latin typeface="楷体_GB2312" pitchFamily="49" charset="-122"/>
                        </a:rPr>
                        <a:t>缺点:</a:t>
                      </a:r>
                    </a:p>
                    <a:p>
                      <a:pPr marL="0" lvl="0" indent="0" eaLnBrk="1" hangingPunct="1">
                        <a:lnSpc>
                          <a:spcPct val="120000"/>
                        </a:lnSpc>
                        <a:spcBef>
                          <a:spcPct val="20000"/>
                        </a:spcBef>
                        <a:buClr>
                          <a:srgbClr val="FF0000"/>
                        </a:buClr>
                      </a:pPr>
                      <a:r>
                        <a:rPr lang="zh-CN" altLang="en-US">
                          <a:solidFill>
                            <a:srgbClr val="FF0000"/>
                          </a:solidFill>
                          <a:latin typeface="楷体_GB2312" pitchFamily="49" charset="-122"/>
                        </a:rPr>
                        <a:t>   </a:t>
                      </a:r>
                      <a:r>
                        <a:rPr lang="zh-CN" altLang="en-US" sz="2000">
                          <a:solidFill>
                            <a:srgbClr val="FF0000"/>
                          </a:solidFill>
                          <a:latin typeface="楷体_GB2312" pitchFamily="49" charset="-122"/>
                        </a:rPr>
                        <a:t>漂洗不干净,</a:t>
                      </a:r>
                      <a:r>
                        <a:rPr lang="zh-CN" altLang="en-US" sz="2000">
                          <a:solidFill>
                            <a:srgbClr val="0000FF"/>
                          </a:solidFill>
                          <a:latin typeface="楷体_GB2312" pitchFamily="49" charset="-122"/>
                        </a:rPr>
                        <a:t>也可使蛋白凝固形成生物膜;还可出现着色反应。价格昂贵。</a:t>
                      </a:r>
                      <a:r>
                        <a:rPr lang="zh-CN" altLang="en-US" sz="2000">
                          <a:solidFill>
                            <a:srgbClr val="0000FF"/>
                          </a:solidFill>
                          <a:latin typeface="Times New Roman" panose="02020603050405020304" pitchFamily="18" charset="0"/>
                        </a:rPr>
                        <a:t>可刺激呼吸道和眼;</a:t>
                      </a:r>
                      <a:r>
                        <a:rPr lang="zh-CN" altLang="en-US" sz="2000">
                          <a:solidFill>
                            <a:srgbClr val="0000FF"/>
                          </a:solidFill>
                          <a:latin typeface="楷体_GB2312" pitchFamily="49" charset="-122"/>
                        </a:rPr>
                        <a:t>对人体得毒性不确定。</a:t>
                      </a:r>
                    </a:p>
                    <a:p>
                      <a:pPr marL="0" lvl="0" indent="0" eaLnBrk="1" hangingPunct="1">
                        <a:spcBef>
                          <a:spcPct val="20000"/>
                        </a:spcBef>
                        <a:buClr>
                          <a:srgbClr val="FF0000"/>
                        </a:buClr>
                      </a:pPr>
                      <a:r>
                        <a:rPr lang="zh-CN" altLang="en-US">
                          <a:solidFill>
                            <a:srgbClr val="FF0000"/>
                          </a:solidFill>
                          <a:latin typeface="楷体_GB2312" pitchFamily="49" charset="-122"/>
                        </a:rPr>
                        <a:t>             不宜开放使用,日本、美国全自动洗消机使用。</a:t>
                      </a:r>
                    </a:p>
                    <a:p>
                      <a:pPr marL="0" lvl="0" indent="0" eaLnBrk="1" hangingPunct="1">
                        <a:lnSpc>
                          <a:spcPct val="120000"/>
                        </a:lnSpc>
                        <a:spcBef>
                          <a:spcPct val="20000"/>
                        </a:spcBef>
                        <a:buClr>
                          <a:srgbClr val="FF0000"/>
                        </a:buClr>
                      </a:pPr>
                      <a:endParaRPr lang="zh-CN" altLang="en-US">
                        <a:solidFill>
                          <a:srgbClr val="FF0000"/>
                        </a:solidFill>
                        <a:latin typeface="楷体_GB2312" pitchFamily="49" charset="-122"/>
                      </a:endParaRPr>
                    </a:p>
                    <a:p>
                      <a:pPr marL="0" lvl="0" indent="0" eaLnBrk="1" hangingPunct="1">
                        <a:lnSpc>
                          <a:spcPct val="120000"/>
                        </a:lnSpc>
                        <a:spcBef>
                          <a:spcPct val="20000"/>
                        </a:spcBef>
                        <a:buClr>
                          <a:srgbClr val="FF0000"/>
                        </a:buClr>
                      </a:pPr>
                      <a:endParaRPr lang="zh-CN" altLang="en-US">
                        <a:solidFill>
                          <a:srgbClr val="FF0000"/>
                        </a:solidFill>
                        <a:latin typeface="楷体_GB2312" pitchFamily="49" charset="-122"/>
                      </a:endParaRPr>
                    </a:p>
                    <a:p>
                      <a:pPr marL="0" lvl="0" indent="0" eaLnBrk="1" hangingPunct="1">
                        <a:lnSpc>
                          <a:spcPct val="120000"/>
                        </a:lnSpc>
                        <a:spcBef>
                          <a:spcPct val="20000"/>
                        </a:spcBef>
                        <a:buClr>
                          <a:srgbClr val="FF0000"/>
                        </a:buClr>
                      </a:pPr>
                      <a:endParaRPr lang="zh-CN" altLang="en-US">
                        <a:solidFill>
                          <a:srgbClr val="FF0000"/>
                        </a:solidFill>
                        <a:latin typeface="楷体_GB2312" pitchFamily="49" charset="-122"/>
                      </a:endParaRPr>
                    </a:p>
                    <a:p>
                      <a:pPr marL="0" lvl="0" indent="0" eaLnBrk="1" hangingPunct="1">
                        <a:lnSpc>
                          <a:spcPct val="120000"/>
                        </a:lnSpc>
                        <a:spcBef>
                          <a:spcPct val="20000"/>
                        </a:spcBef>
                        <a:buClr>
                          <a:srgbClr val="FF0000"/>
                        </a:buClr>
                      </a:pPr>
                      <a:endParaRPr lang="zh-CN" altLang="en-US">
                        <a:solidFill>
                          <a:srgbClr val="FF0000"/>
                        </a:solidFill>
                        <a:latin typeface="楷体_GB2312" pitchFamily="49" charset="-122"/>
                      </a:endParaRPr>
                    </a:p>
                  </a:txBody>
                  <a:tcPr>
                    <a:lnL>
                      <a:noFill/>
                    </a:lnL>
                    <a:lnR>
                      <a:noFill/>
                    </a:lnR>
                    <a:lnT>
                      <a:noFill/>
                    </a:lnT>
                    <a:lnB w="38100">
                      <a:solidFill>
                        <a:schemeClr val="tx1"/>
                      </a:solidFill>
                      <a:miter lim="800000"/>
                    </a:lnB>
                    <a:solidFill>
                      <a:schemeClr val="bg1"/>
                    </a:solidFill>
                  </a:tcPr>
                </a:tc>
              </a:tr>
            </a:tbl>
          </a:graphicData>
        </a:graphic>
      </p:graphicFrame>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5842" name="Rectangle 2"/>
          <p:cNvSpPr>
            <a:spLocks noGrp="1" noChangeArrowheads="1"/>
          </p:cNvSpPr>
          <p:nvPr>
            <p:ph type="title" idx="4294967295"/>
          </p:nvPr>
        </p:nvSpPr>
        <p:spPr>
          <a:xfrm>
            <a:off x="755650" y="188912"/>
            <a:ext cx="7772400" cy="1143000"/>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sz="4000">
                <a:solidFill>
                  <a:srgbClr val="000000"/>
                </a:solidFill>
                <a:effectLst>
                  <a:outerShdw blurRad="38100" dist="38100" dir="2700000" algn="tl">
                    <a:schemeClr val="bg2"/>
                  </a:outerShdw>
                </a:effectLst>
                <a:ea typeface="楷体_GB2312" pitchFamily="49" charset="-122"/>
              </a:rPr>
              <a:t>消毒剂得种类</a:t>
            </a:r>
            <a:r>
              <a:rPr lang="en-US" altLang="zh-CN" sz="4000">
                <a:solidFill>
                  <a:srgbClr val="000000"/>
                </a:solidFill>
                <a:effectLst>
                  <a:outerShdw blurRad="38100" dist="38100" dir="2700000" algn="tl">
                    <a:schemeClr val="bg2"/>
                  </a:outerShdw>
                </a:effectLst>
                <a:ea typeface="楷体_GB2312" pitchFamily="49" charset="-122"/>
              </a:rPr>
              <a:t>-</a:t>
            </a:r>
            <a:r>
              <a:rPr lang="zh-CN" altLang="en-US" sz="4000">
                <a:solidFill>
                  <a:srgbClr val="000000"/>
                </a:solidFill>
                <a:effectLst>
                  <a:outerShdw blurRad="38100" dist="38100" dir="2700000" algn="tl">
                    <a:schemeClr val="bg2"/>
                  </a:outerShdw>
                </a:effectLst>
                <a:latin typeface="楷体_GB2312" pitchFamily="49" charset="-122"/>
                <a:ea typeface="楷体_GB2312" pitchFamily="49" charset="-122"/>
              </a:rPr>
              <a:t>过氧乙酸</a:t>
            </a:r>
            <a:br>
              <a:rPr lang="zh-CN" altLang="en-US" sz="4000">
                <a:solidFill>
                  <a:srgbClr val="000000"/>
                </a:solidFill>
                <a:effectLst>
                  <a:outerShdw blurRad="38100" dist="38100" dir="2700000" algn="tl">
                    <a:schemeClr val="bg2"/>
                  </a:outerShdw>
                </a:effectLst>
                <a:latin typeface="楷体_GB2312" pitchFamily="49" charset="-122"/>
                <a:ea typeface="楷体_GB2312" pitchFamily="49" charset="-122"/>
              </a:rPr>
            </a:br>
            <a:r>
              <a:rPr lang="zh-CN" altLang="en-US" sz="2800">
                <a:solidFill>
                  <a:srgbClr val="000000"/>
                </a:solidFill>
                <a:effectLst>
                  <a:outerShdw blurRad="38100" dist="38100" dir="2700000" algn="tl">
                    <a:schemeClr val="bg2"/>
                  </a:outerShdw>
                </a:effectLst>
                <a:latin typeface="楷体_GB2312" pitchFamily="49" charset="-122"/>
                <a:ea typeface="楷体_GB2312" pitchFamily="49" charset="-122"/>
              </a:rPr>
              <a:t>(</a:t>
            </a:r>
            <a:r>
              <a:rPr lang="en-US" altLang="zh-CN" sz="2800">
                <a:solidFill>
                  <a:srgbClr val="000000"/>
                </a:solidFill>
                <a:effectLst>
                  <a:outerShdw blurRad="38100" dist="38100" dir="2700000" algn="tl">
                    <a:schemeClr val="bg2"/>
                  </a:outerShdw>
                </a:effectLst>
                <a:latin typeface="楷体_GB2312" pitchFamily="49" charset="-122"/>
                <a:ea typeface="楷体_GB2312" pitchFamily="49" charset="-122"/>
              </a:rPr>
              <a:t>0、35%PPA</a:t>
            </a:r>
            <a:r>
              <a:rPr lang="zh-CN" altLang="en-US" sz="2800">
                <a:solidFill>
                  <a:srgbClr val="000000"/>
                </a:solidFill>
                <a:effectLst>
                  <a:outerShdw blurRad="38100" dist="38100" dir="2700000" algn="tl">
                    <a:schemeClr val="bg2"/>
                  </a:outerShdw>
                </a:effectLst>
                <a:latin typeface="楷体_GB2312" pitchFamily="49" charset="-122"/>
                <a:ea typeface="楷体_GB2312" pitchFamily="49" charset="-122"/>
              </a:rPr>
              <a:t>)</a:t>
            </a:r>
          </a:p>
        </p:txBody>
      </p:sp>
      <p:sp>
        <p:nvSpPr>
          <p:cNvPr id="35843" name="Rectangle 3"/>
          <p:cNvSpPr/>
          <p:nvPr>
            <p:ph type="body" idx="4294967295"/>
          </p:nvPr>
        </p:nvSpPr>
        <p:spPr>
          <a:xfrm>
            <a:off x="250825" y="1628775"/>
            <a:ext cx="8713788" cy="446722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3200" b="1" i="0" u="none" baseline="0">
                <a:solidFill>
                  <a:srgbClr val="333399"/>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800" b="1" i="0" u="none" baseline="0">
                <a:solidFill>
                  <a:srgbClr val="333399"/>
                </a:solidFill>
                <a:latin typeface="+mn-lt"/>
                <a:ea typeface="+mn-ea"/>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400" b="1" i="0" u="none" baseline="0">
                <a:solidFill>
                  <a:srgbClr val="333399"/>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5pPr>
            <a:lvl6pPr marL="25146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6pPr>
            <a:lvl7pPr marL="29718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7pPr>
            <a:lvl8pPr marL="34290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8pPr>
            <a:lvl9pPr marL="38862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9pPr>
          </a:lstStyle>
          <a:p>
            <a:pPr lvl="0" eaLnBrk="1" hangingPunct="1">
              <a:lnSpc>
                <a:spcPct val="120000"/>
              </a:lnSpc>
              <a:buNone/>
            </a:pPr>
            <a:r>
              <a:rPr lang="zh-CN" altLang="en-US" sz="1800">
                <a:solidFill>
                  <a:srgbClr val="000000"/>
                </a:solidFill>
                <a:latin typeface="楷体_GB2312" pitchFamily="49" charset="-122"/>
                <a:ea typeface="楷体_GB2312" pitchFamily="49" charset="-122"/>
              </a:rPr>
              <a:t>优点:</a:t>
            </a:r>
          </a:p>
          <a:p>
            <a:pPr lvl="0" eaLnBrk="1" hangingPunct="1">
              <a:lnSpc>
                <a:spcPct val="120000"/>
              </a:lnSpc>
              <a:buNone/>
            </a:pPr>
            <a:r>
              <a:rPr lang="zh-CN" altLang="en-US" sz="500">
                <a:solidFill>
                  <a:srgbClr val="000000"/>
                </a:solidFill>
                <a:latin typeface="楷体_GB2312" pitchFamily="49" charset="-122"/>
                <a:ea typeface="楷体_GB2312" pitchFamily="49" charset="-122"/>
              </a:rPr>
              <a:t>                  </a:t>
            </a:r>
            <a:r>
              <a:rPr lang="zh-CN" altLang="en-US" sz="1800">
                <a:solidFill>
                  <a:srgbClr val="000000"/>
                </a:solidFill>
                <a:latin typeface="楷体_GB2312" pitchFamily="49" charset="-122"/>
                <a:ea typeface="楷体_GB2312" pitchFamily="49" charset="-122"/>
              </a:rPr>
              <a:t>与戊二醛有相似或更具杀灭微生物得作用。消毒时间短即可杀灭全部得普通细菌;未发现有耐药性。无需催化,相对戊二醛低刺激和毒性。   </a:t>
            </a:r>
          </a:p>
          <a:p>
            <a:pPr lvl="0" eaLnBrk="1" hangingPunct="1">
              <a:lnSpc>
                <a:spcPct val="120000"/>
              </a:lnSpc>
              <a:buNone/>
            </a:pPr>
            <a:r>
              <a:rPr lang="zh-CN" altLang="en-US" sz="1400">
                <a:solidFill>
                  <a:srgbClr val="000000"/>
                </a:solidFill>
                <a:latin typeface="楷体_GB2312" pitchFamily="49" charset="-122"/>
                <a:ea typeface="楷体_GB2312" pitchFamily="49" charset="-122"/>
              </a:rPr>
              <a:t>      </a:t>
            </a:r>
            <a:r>
              <a:rPr lang="zh-CN" altLang="en-US" sz="1800">
                <a:solidFill>
                  <a:srgbClr val="000000"/>
                </a:solidFill>
                <a:latin typeface="楷体_GB2312" pitchFamily="49" charset="-122"/>
                <a:ea typeface="楷体_GB2312" pitchFamily="49" charset="-122"/>
              </a:rPr>
              <a:t>表面光谱学证实:过氧乙酸可以除去曾使用过戊二醛而在内镜活检钳道中形成得硬化物质。 </a:t>
            </a:r>
          </a:p>
          <a:p>
            <a:pPr lvl="0" eaLnBrk="1" hangingPunct="1">
              <a:lnSpc>
                <a:spcPct val="120000"/>
              </a:lnSpc>
              <a:buNone/>
            </a:pPr>
            <a:r>
              <a:rPr lang="zh-CN" altLang="en-US" sz="1800">
                <a:solidFill>
                  <a:srgbClr val="000000"/>
                </a:solidFill>
                <a:latin typeface="楷体_GB2312" pitchFamily="49" charset="-122"/>
                <a:ea typeface="楷体_GB2312" pitchFamily="49" charset="-122"/>
              </a:rPr>
              <a:t>消毒时间:</a:t>
            </a:r>
          </a:p>
          <a:p>
            <a:pPr lvl="0" eaLnBrk="1" hangingPunct="1">
              <a:lnSpc>
                <a:spcPct val="120000"/>
              </a:lnSpc>
              <a:buNone/>
            </a:pPr>
            <a:r>
              <a:rPr lang="zh-CN" altLang="en-US" sz="500">
                <a:solidFill>
                  <a:srgbClr val="000000"/>
                </a:solidFill>
                <a:latin typeface="楷体_GB2312" pitchFamily="49" charset="-122"/>
                <a:ea typeface="楷体_GB2312" pitchFamily="49" charset="-122"/>
              </a:rPr>
              <a:t>                 </a:t>
            </a:r>
            <a:r>
              <a:rPr lang="zh-CN" altLang="en-US" sz="1800">
                <a:solidFill>
                  <a:srgbClr val="000000"/>
                </a:solidFill>
                <a:latin typeface="楷体_GB2312" pitchFamily="49" charset="-122"/>
                <a:ea typeface="楷体_GB2312" pitchFamily="49" charset="-122"/>
              </a:rPr>
              <a:t>内镜常规消毒→5分钟,特殊消毒</a:t>
            </a:r>
            <a:r>
              <a:rPr lang="en-US" altLang="en-US" sz="1800">
                <a:solidFill>
                  <a:srgbClr val="000000"/>
                </a:solidFill>
                <a:latin typeface="楷体_GB2312" pitchFamily="49" charset="-122"/>
                <a:ea typeface="楷体_GB2312" pitchFamily="49" charset="-122"/>
              </a:rPr>
              <a:t>→</a:t>
            </a:r>
            <a:r>
              <a:rPr lang="zh-CN" altLang="en-US" sz="1800">
                <a:solidFill>
                  <a:srgbClr val="000000"/>
                </a:solidFill>
                <a:latin typeface="楷体_GB2312" pitchFamily="49" charset="-122"/>
                <a:ea typeface="楷体_GB2312" pitchFamily="49" charset="-122"/>
              </a:rPr>
              <a:t>10-15分钟</a:t>
            </a:r>
          </a:p>
          <a:p>
            <a:pPr lvl="0" eaLnBrk="1" hangingPunct="1">
              <a:lnSpc>
                <a:spcPct val="120000"/>
              </a:lnSpc>
              <a:buNone/>
            </a:pPr>
            <a:r>
              <a:rPr lang="zh-CN" altLang="en-US" sz="1800">
                <a:solidFill>
                  <a:srgbClr val="000000"/>
                </a:solidFill>
                <a:latin typeface="楷体_GB2312" pitchFamily="49" charset="-122"/>
                <a:ea typeface="楷体_GB2312" pitchFamily="49" charset="-122"/>
              </a:rPr>
              <a:t>缺点:</a:t>
            </a:r>
          </a:p>
          <a:p>
            <a:pPr lvl="0" eaLnBrk="1" hangingPunct="1">
              <a:lnSpc>
                <a:spcPct val="120000"/>
              </a:lnSpc>
              <a:buNone/>
            </a:pPr>
            <a:r>
              <a:rPr lang="zh-CN" altLang="en-US" sz="600">
                <a:solidFill>
                  <a:srgbClr val="000000"/>
                </a:solidFill>
                <a:latin typeface="楷体_GB2312" pitchFamily="49" charset="-122"/>
                <a:ea typeface="楷体_GB2312" pitchFamily="49" charset="-122"/>
              </a:rPr>
              <a:t>               </a:t>
            </a:r>
            <a:r>
              <a:rPr lang="zh-CN" altLang="en-US" sz="1800">
                <a:solidFill>
                  <a:srgbClr val="000000"/>
                </a:solidFill>
                <a:latin typeface="楷体_GB2312" pitchFamily="49" charset="-122"/>
                <a:ea typeface="楷体_GB2312" pitchFamily="49" charset="-122"/>
              </a:rPr>
              <a:t>稳定性、酸味、对内镜得腐蚀性更取决于她得配方与PH值;对内镜可能造成损坏。刺激眼和呼吸道,价格昂贵。</a:t>
            </a:r>
          </a:p>
          <a:p>
            <a:pPr lvl="0" eaLnBrk="1" hangingPunct="1">
              <a:lnSpc>
                <a:spcPct val="120000"/>
              </a:lnSpc>
              <a:buNone/>
            </a:pPr>
            <a:r>
              <a:rPr lang="zh-CN" altLang="en-US" sz="1800">
                <a:solidFill>
                  <a:srgbClr val="000000"/>
                </a:solidFill>
                <a:latin typeface="楷体_GB2312" pitchFamily="49" charset="-122"/>
                <a:ea typeface="楷体_GB2312" pitchFamily="49" charset="-122"/>
              </a:rPr>
              <a:t>           不宜开放使用,日本、美国全自动洗消机使用。</a:t>
            </a:r>
          </a:p>
          <a:p>
            <a:pPr lvl="0" eaLnBrk="1" hangingPunct="1">
              <a:lnSpc>
                <a:spcPct val="120000"/>
              </a:lnSpc>
              <a:buNone/>
            </a:pPr>
            <a:endParaRPr lang="zh-CN" altLang="en-US" sz="1800">
              <a:solidFill>
                <a:srgbClr val="000000"/>
              </a:solidFill>
              <a:latin typeface="楷体_GB2312" pitchFamily="49" charset="-122"/>
              <a:ea typeface="楷体_GB2312" pitchFamily="49" charset="-122"/>
            </a:endParaRPr>
          </a:p>
          <a:p>
            <a:pPr lvl="0" eaLnBrk="1" hangingPunct="1">
              <a:lnSpc>
                <a:spcPct val="80000"/>
              </a:lnSpc>
            </a:pPr>
            <a:endParaRPr lang="zh-CN" altLang="en-US" sz="1800">
              <a:solidFill>
                <a:srgbClr val="000000"/>
              </a:solidFill>
              <a:latin typeface="楷体_GB2312" pitchFamily="49" charset="-122"/>
              <a:ea typeface="楷体_GB2312" pitchFamily="49" charset="-122"/>
            </a:endParaRP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6866" name="Rectangle 2"/>
          <p:cNvSpPr>
            <a:spLocks noGrp="1" noChangeArrowheads="1"/>
          </p:cNvSpPr>
          <p:nvPr>
            <p:ph type="title" idx="4294967295"/>
          </p:nvPr>
        </p:nvSpPr>
        <p:spPr>
          <a:xfrm>
            <a:off x="685800" y="0"/>
            <a:ext cx="7772400" cy="1125538"/>
          </a:xfrm>
        </p:spPr>
        <p:txBody>
          <a:bodyPr vert="horz" wrap="square" lIns="91440" tIns="45720" rIns="91440" bIns="45720"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0" lang="zh-CN" altLang="en-US" sz="4400" b="1" i="0" u="none" baseline="0">
                <a:solidFill>
                  <a:srgbClr val="FF0000"/>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2pPr>
            <a:lvl3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3pPr>
            <a:lvl4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4pPr>
            <a:lvl5pPr algn="ctr" rtl="0" eaLnBrk="0" fontAlgn="base" hangingPunct="0">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5pPr>
            <a:lvl6pPr marL="4572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6pPr>
            <a:lvl7pPr marL="9144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7pPr>
            <a:lvl8pPr marL="13716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8pPr>
            <a:lvl9pPr marL="1828800" algn="ctr" rtl="0" fontAlgn="base">
              <a:spcBef>
                <a:spcPct val="0"/>
              </a:spcBef>
              <a:spcAft>
                <a:spcPct val="0"/>
              </a:spcAft>
              <a:defRPr lang="zh-CN" altLang="en-US" sz="4400" b="1">
                <a:solidFill>
                  <a:srgbClr val="FF0000"/>
                </a:solidFill>
                <a:effectLst>
                  <a:outerShdw blurRad="38100" dist="38100" dir="2700000" algn="tl">
                    <a:srgbClr val="C0C0C0"/>
                  </a:outerShdw>
                </a:effectLst>
                <a:latin typeface="Times New Roman" panose="02020603050405020304" pitchFamily="18" charset="0"/>
                <a:ea typeface="黑体" panose="02010609060101010101" pitchFamily="49" charset="-122"/>
              </a:defRPr>
            </a:lvl9pPr>
          </a:lstStyle>
          <a:p>
            <a:pPr marL="0" marR="0" lvl="0" indent="0" eaLnBrk="1" hangingPunct="1"/>
            <a:r>
              <a:rPr lang="zh-CN" altLang="en-US">
                <a:solidFill>
                  <a:srgbClr val="000000"/>
                </a:solidFill>
                <a:effectLst>
                  <a:outerShdw blurRad="38100" dist="38100" dir="2700000" algn="tl">
                    <a:schemeClr val="bg2"/>
                  </a:outerShdw>
                </a:effectLst>
                <a:ea typeface="楷体_GB2312" pitchFamily="49" charset="-122"/>
              </a:rPr>
              <a:t>消毒剂有效性得决定因素</a:t>
            </a:r>
          </a:p>
        </p:txBody>
      </p:sp>
      <p:sp>
        <p:nvSpPr>
          <p:cNvPr id="36867" name="Rectangle 3"/>
          <p:cNvSpPr/>
          <p:nvPr>
            <p:ph type="body" idx="4294967295"/>
          </p:nvPr>
        </p:nvSpPr>
        <p:spPr>
          <a:xfrm>
            <a:off x="323850" y="1341438"/>
            <a:ext cx="8459788" cy="49784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Ø"/>
              <a:defRPr kumimoji="0" lang="zh-CN" altLang="en-US" sz="3200" b="1" i="0" u="none" baseline="0">
                <a:solidFill>
                  <a:srgbClr val="333399"/>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v"/>
              <a:defRPr kumimoji="0" lang="zh-CN" altLang="en-US" sz="2800" b="1" i="0" u="none" baseline="0">
                <a:solidFill>
                  <a:srgbClr val="333399"/>
                </a:solidFill>
                <a:latin typeface="+mn-lt"/>
                <a:ea typeface="+mn-ea"/>
              </a:defRPr>
            </a:lvl2pPr>
            <a:lvl3pPr marL="1143000" indent="-228600" algn="l" defTabSz="914400" rtl="0" eaLnBrk="0" fontAlgn="base" hangingPunct="0">
              <a:lnSpc>
                <a:spcPct val="100000"/>
              </a:lnSpc>
              <a:spcBef>
                <a:spcPct val="20000"/>
              </a:spcBef>
              <a:spcAft>
                <a:spcPct val="0"/>
              </a:spcAft>
              <a:buClr>
                <a:srgbClr val="FF0000"/>
              </a:buClr>
              <a:buSzTx/>
              <a:buFont typeface="Wingdings" panose="05000000000000000000" pitchFamily="2" charset="2"/>
              <a:buChar char="§"/>
              <a:defRPr kumimoji="0" lang="zh-CN" altLang="en-US" sz="2400" b="1" i="0" u="none" baseline="0">
                <a:solidFill>
                  <a:srgbClr val="333399"/>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anose="05000000000000000000" pitchFamily="2" charset="2"/>
              <a:buChar char="»"/>
              <a:defRPr kumimoji="0" lang="zh-CN" altLang="en-US" sz="2000" b="1" i="0" u="none" baseline="0">
                <a:solidFill>
                  <a:srgbClr val="333399"/>
                </a:solidFill>
                <a:latin typeface="+mn-lt"/>
                <a:ea typeface="+mn-ea"/>
              </a:defRPr>
            </a:lvl5pPr>
            <a:lvl6pPr marL="25146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6pPr>
            <a:lvl7pPr marL="29718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7pPr>
            <a:lvl8pPr marL="34290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8pPr>
            <a:lvl9pPr marL="3886200" indent="-228600" algn="l" rtl="0" fontAlgn="base">
              <a:spcBef>
                <a:spcPct val="20000"/>
              </a:spcBef>
              <a:spcAft>
                <a:spcPct val="0"/>
              </a:spcAft>
              <a:buFont typeface="Wingdings" panose="05000000000000000000" pitchFamily="2" charset="2"/>
              <a:buChar char="»"/>
              <a:defRPr lang="zh-CN" altLang="en-US" sz="2000" b="1">
                <a:solidFill>
                  <a:srgbClr val="333399"/>
                </a:solidFill>
                <a:latin typeface="+mn-lt"/>
                <a:ea typeface="+mn-ea"/>
              </a:defRPr>
            </a:lvl9pPr>
          </a:lstStyle>
          <a:p>
            <a:pPr lvl="0" eaLnBrk="1" hangingPunct="1">
              <a:lnSpc>
                <a:spcPct val="90000"/>
              </a:lnSpc>
              <a:buNone/>
            </a:pPr>
            <a:r>
              <a:rPr lang="zh-CN" altLang="en-US" sz="2400" b="0">
                <a:solidFill>
                  <a:srgbClr val="000000"/>
                </a:solidFill>
                <a:latin typeface="Arial Unicode MS" pitchFamily="34" charset="-122"/>
                <a:ea typeface="Arial Unicode MS" pitchFamily="34" charset="-122"/>
              </a:rPr>
              <a:t>     </a:t>
            </a:r>
            <a:r>
              <a:rPr lang="zh-CN" altLang="en-US" sz="2400">
                <a:solidFill>
                  <a:srgbClr val="000000"/>
                </a:solidFill>
                <a:latin typeface="楷体_GB2312" pitchFamily="49" charset="-122"/>
                <a:ea typeface="楷体_GB2312" pitchFamily="49" charset="-122"/>
              </a:rPr>
              <a:t>类型</a:t>
            </a:r>
            <a:r>
              <a:rPr lang="en-US" altLang="zh-CN" sz="2400">
                <a:solidFill>
                  <a:srgbClr val="000000"/>
                </a:solidFill>
                <a:latin typeface="楷体_GB2312" pitchFamily="49" charset="-122"/>
                <a:ea typeface="楷体_GB2312" pitchFamily="49" charset="-122"/>
              </a:rPr>
              <a:t>:</a:t>
            </a:r>
          </a:p>
          <a:p>
            <a:pPr lvl="0" eaLnBrk="1" hangingPunct="1">
              <a:lnSpc>
                <a:spcPct val="90000"/>
              </a:lnSpc>
              <a:buNone/>
            </a:pPr>
            <a:r>
              <a:rPr lang="en-US" altLang="zh-CN" sz="2400">
                <a:solidFill>
                  <a:srgbClr val="000000"/>
                </a:solidFill>
                <a:latin typeface="楷体_GB2312" pitchFamily="49" charset="-122"/>
                <a:ea typeface="楷体_GB2312" pitchFamily="49" charset="-122"/>
              </a:rPr>
              <a:t>     </a:t>
            </a:r>
            <a:r>
              <a:rPr lang="zh-CN" altLang="en-US" sz="2400">
                <a:solidFill>
                  <a:srgbClr val="000000"/>
                </a:solidFill>
                <a:latin typeface="楷体_GB2312" pitchFamily="49" charset="-122"/>
                <a:ea typeface="楷体_GB2312" pitchFamily="49" charset="-122"/>
              </a:rPr>
              <a:t>选择符合医疗器械消毒要求得消毒剂,如高水平消毒剂等。</a:t>
            </a:r>
          </a:p>
          <a:p>
            <a:pPr lvl="0" eaLnBrk="1" hangingPunct="1">
              <a:lnSpc>
                <a:spcPct val="90000"/>
              </a:lnSpc>
              <a:buNone/>
            </a:pPr>
            <a:r>
              <a:rPr lang="zh-CN" altLang="en-US" sz="2400">
                <a:solidFill>
                  <a:srgbClr val="000000"/>
                </a:solidFill>
                <a:latin typeface="楷体_GB2312" pitchFamily="49" charset="-122"/>
                <a:ea typeface="楷体_GB2312" pitchFamily="49" charset="-122"/>
              </a:rPr>
              <a:t>  浓度</a:t>
            </a:r>
            <a:r>
              <a:rPr lang="en-US" altLang="zh-CN" sz="2400">
                <a:solidFill>
                  <a:srgbClr val="000000"/>
                </a:solidFill>
                <a:latin typeface="楷体_GB2312" pitchFamily="49" charset="-122"/>
                <a:ea typeface="楷体_GB2312" pitchFamily="49" charset="-122"/>
              </a:rPr>
              <a:t>:</a:t>
            </a:r>
          </a:p>
          <a:p>
            <a:pPr lvl="1" eaLnBrk="1" hangingPunct="1">
              <a:lnSpc>
                <a:spcPct val="90000"/>
              </a:lnSpc>
            </a:pPr>
            <a:r>
              <a:rPr lang="zh-CN" altLang="en-US" sz="2000">
                <a:solidFill>
                  <a:srgbClr val="000000"/>
                </a:solidFill>
                <a:latin typeface="楷体_GB2312" pitchFamily="49" charset="-122"/>
                <a:ea typeface="楷体_GB2312" pitchFamily="49" charset="-122"/>
              </a:rPr>
              <a:t>指消毒剂主要杀菌成分得浓度</a:t>
            </a:r>
          </a:p>
          <a:p>
            <a:pPr lvl="1" eaLnBrk="1" hangingPunct="1">
              <a:lnSpc>
                <a:spcPct val="90000"/>
              </a:lnSpc>
            </a:pPr>
            <a:r>
              <a:rPr lang="zh-CN" altLang="en-US" sz="2000">
                <a:solidFill>
                  <a:srgbClr val="000000"/>
                </a:solidFill>
                <a:latin typeface="楷体_GB2312" pitchFamily="49" charset="-122"/>
                <a:ea typeface="楷体_GB2312" pitchFamily="49" charset="-122"/>
              </a:rPr>
              <a:t>应用试纸定期检测最低有效浓度(</a:t>
            </a:r>
            <a:r>
              <a:rPr lang="en-US" altLang="zh-CN" sz="2000">
                <a:solidFill>
                  <a:srgbClr val="000000"/>
                </a:solidFill>
                <a:latin typeface="楷体_GB2312" pitchFamily="49" charset="-122"/>
                <a:ea typeface="楷体_GB2312" pitchFamily="49" charset="-122"/>
              </a:rPr>
              <a:t>MEC</a:t>
            </a:r>
            <a:r>
              <a:rPr lang="zh-CN" altLang="en-US" sz="2000">
                <a:solidFill>
                  <a:srgbClr val="000000"/>
                </a:solidFill>
                <a:latin typeface="楷体_GB2312" pitchFamily="49" charset="-122"/>
                <a:ea typeface="楷体_GB2312" pitchFamily="49" charset="-122"/>
              </a:rPr>
              <a:t>)</a:t>
            </a:r>
          </a:p>
          <a:p>
            <a:pPr lvl="0" eaLnBrk="1" hangingPunct="1">
              <a:lnSpc>
                <a:spcPct val="90000"/>
              </a:lnSpc>
              <a:buNone/>
            </a:pPr>
            <a:r>
              <a:rPr lang="zh-CN" altLang="en-US" sz="2400">
                <a:solidFill>
                  <a:srgbClr val="000000"/>
                </a:solidFill>
                <a:latin typeface="楷体_GB2312" pitchFamily="49" charset="-122"/>
                <a:ea typeface="楷体_GB2312" pitchFamily="49" charset="-122"/>
              </a:rPr>
              <a:t>  作用时间</a:t>
            </a:r>
            <a:r>
              <a:rPr lang="en-US" altLang="zh-CN" sz="2400">
                <a:solidFill>
                  <a:srgbClr val="000000"/>
                </a:solidFill>
                <a:latin typeface="楷体_GB2312" pitchFamily="49" charset="-122"/>
                <a:ea typeface="楷体_GB2312" pitchFamily="49" charset="-122"/>
              </a:rPr>
              <a:t>:</a:t>
            </a:r>
          </a:p>
          <a:p>
            <a:pPr lvl="1" eaLnBrk="1" hangingPunct="1">
              <a:lnSpc>
                <a:spcPct val="90000"/>
              </a:lnSpc>
            </a:pPr>
            <a:r>
              <a:rPr lang="zh-CN" altLang="en-US" sz="2000">
                <a:solidFill>
                  <a:srgbClr val="000000"/>
                </a:solidFill>
                <a:latin typeface="楷体_GB2312" pitchFamily="49" charset="-122"/>
                <a:ea typeface="楷体_GB2312" pitchFamily="49" charset="-122"/>
              </a:rPr>
              <a:t>严格遵循相关规范要求</a:t>
            </a:r>
          </a:p>
          <a:p>
            <a:pPr lvl="1" eaLnBrk="1" hangingPunct="1">
              <a:lnSpc>
                <a:spcPct val="90000"/>
              </a:lnSpc>
            </a:pPr>
            <a:r>
              <a:rPr lang="zh-CN" altLang="en-US" sz="2000">
                <a:solidFill>
                  <a:srgbClr val="000000"/>
                </a:solidFill>
                <a:latin typeface="楷体_GB2312" pitchFamily="49" charset="-122"/>
                <a:ea typeface="楷体_GB2312" pitchFamily="49" charset="-122"/>
              </a:rPr>
              <a:t>按厂家声明正确操作</a:t>
            </a:r>
          </a:p>
          <a:p>
            <a:pPr lvl="0" eaLnBrk="1" hangingPunct="1">
              <a:lnSpc>
                <a:spcPct val="90000"/>
              </a:lnSpc>
              <a:buNone/>
            </a:pPr>
            <a:r>
              <a:rPr lang="zh-CN" altLang="en-US" sz="2400">
                <a:solidFill>
                  <a:srgbClr val="000000"/>
                </a:solidFill>
                <a:latin typeface="楷体_GB2312" pitchFamily="49" charset="-122"/>
                <a:ea typeface="楷体_GB2312" pitchFamily="49" charset="-122"/>
              </a:rPr>
              <a:t>  作用温度</a:t>
            </a:r>
            <a:r>
              <a:rPr lang="en-US" altLang="zh-CN" sz="2400">
                <a:solidFill>
                  <a:srgbClr val="000000"/>
                </a:solidFill>
                <a:latin typeface="楷体_GB2312" pitchFamily="49" charset="-122"/>
                <a:ea typeface="楷体_GB2312" pitchFamily="49" charset="-122"/>
              </a:rPr>
              <a:t>:</a:t>
            </a:r>
          </a:p>
          <a:p>
            <a:pPr lvl="1" eaLnBrk="1" hangingPunct="1">
              <a:lnSpc>
                <a:spcPct val="90000"/>
              </a:lnSpc>
            </a:pPr>
            <a:r>
              <a:rPr lang="zh-CN" altLang="en-US" sz="2000">
                <a:solidFill>
                  <a:srgbClr val="000000"/>
                </a:solidFill>
                <a:latin typeface="楷体_GB2312" pitchFamily="49" charset="-122"/>
                <a:ea typeface="楷体_GB2312" pitchFamily="49" charset="-122"/>
              </a:rPr>
              <a:t>严格执行厂家标明得作用温度</a:t>
            </a:r>
          </a:p>
          <a:p>
            <a:pPr lvl="1" eaLnBrk="1" hangingPunct="1">
              <a:lnSpc>
                <a:spcPct val="90000"/>
              </a:lnSpc>
            </a:pPr>
            <a:r>
              <a:rPr lang="zh-CN" altLang="en-US" sz="2000">
                <a:solidFill>
                  <a:srgbClr val="000000"/>
                </a:solidFill>
                <a:latin typeface="楷体_GB2312" pitchFamily="49" charset="-122"/>
                <a:ea typeface="楷体_GB2312" pitchFamily="49" charset="-122"/>
              </a:rPr>
              <a:t>加温可缩短消毒剂得作用时间</a:t>
            </a:r>
          </a:p>
          <a:p>
            <a:pPr lvl="0" eaLnBrk="1" hangingPunct="1">
              <a:lnSpc>
                <a:spcPct val="90000"/>
              </a:lnSpc>
              <a:buNone/>
            </a:pPr>
            <a:r>
              <a:rPr lang="zh-CN" altLang="en-US" sz="2400">
                <a:solidFill>
                  <a:srgbClr val="000000"/>
                </a:solidFill>
                <a:latin typeface="楷体_GB2312" pitchFamily="49" charset="-122"/>
                <a:ea typeface="楷体_GB2312" pitchFamily="49" charset="-122"/>
              </a:rPr>
              <a:t>  符合上述四点,就能保证消毒效果,而与其她因素无关。</a:t>
            </a: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https://d.book118.com/185203302230011123</a:t>
            </a:r>
          </a:p>
        </p:txBody>
      </p:sp>
    </p:spTree>
  </p:cSld>
  <p:clrMapOvr>
    <a:masterClrMapping/>
  </p:clrMapOvr>
  <p:transition/>
  <p:timing/>
</p:sld>
</file>

<file path=ppt/tags/tag1.xml><?xml version="1.0" encoding="utf-8"?>
<p:tagLst xmlns:p="http://schemas.openxmlformats.org/presentationml/2006/main">
  <p:tag name="TIMING" val="|33.6"/>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艾滋病">
  <a:themeElements>
    <a:clrScheme name="艾滋病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艾滋病">
      <a:majorFont>
        <a:latin typeface="Times New Roman"/>
        <a:ea typeface="黑体"/>
        <a:cs typeface="Arial"/>
      </a:majorFont>
      <a:minorFont>
        <a:latin typeface="Times New Roman"/>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defRPr kumimoji="0" lang="zh-CN" sz="2400" b="1" i="0" u="none" strike="noStrike" cap="none" normalizeH="0" baseline="0" smtClean="0">
            <a:ln>
              <a:noFill/>
            </a:ln>
            <a:solidFill>
              <a:schemeClr val="tx1"/>
            </a:solidFill>
            <a:effectLst/>
            <a:latin typeface="Arial" panose="020B0604020202020204" pitchFamily="34" charset="0"/>
            <a:ea typeface="楷体_GB2312" pitchFamily="49"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defRPr kumimoji="0" lang="zh-CN" sz="2400" b="1" i="0" u="none" strike="noStrike" cap="none" normalizeH="0" baseline="0" smtClean="0">
            <a:ln>
              <a:noFill/>
            </a:ln>
            <a:solidFill>
              <a:schemeClr val="tx1"/>
            </a:solidFill>
            <a:effectLst/>
            <a:latin typeface="Arial" panose="020B0604020202020204" pitchFamily="34" charset="0"/>
            <a:ea typeface="楷体_GB2312" pitchFamily="49" charset="-122"/>
          </a:defRPr>
        </a:defPPr>
      </a:lstStyle>
    </a:lnDef>
  </a:objectDefaults>
  <a:extraClrSchemeLst>
    <a:extraClrScheme>
      <a:clrScheme name="艾滋病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艾滋病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艾滋病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艾滋病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艾滋病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艾滋病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艾滋病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279</Paragraphs>
  <Slides>34</Slides>
  <Notes>0</Notes>
  <TotalTime>1</TotalTime>
  <HiddenSlides>0</HiddenSlides>
  <MMClips>0</MMClips>
  <ScaleCrop>0</ScaleCrop>
  <HeadingPairs>
    <vt:vector baseType="variant" size="6">
      <vt:variant>
        <vt:lpstr>Fonts used</vt:lpstr>
      </vt:variant>
      <vt:variant>
        <vt:i4>18</vt:i4>
      </vt:variant>
      <vt:variant>
        <vt:lpstr>Theme</vt:lpstr>
      </vt:variant>
      <vt:variant>
        <vt:i4>1</vt:i4>
      </vt:variant>
      <vt:variant>
        <vt:lpstr>Slide Titles</vt:lpstr>
      </vt:variant>
      <vt:variant>
        <vt:i4>34</vt:i4>
      </vt:variant>
    </vt:vector>
  </HeadingPairs>
  <TitlesOfParts>
    <vt:vector baseType="lpstr" size="53">
      <vt:lpstr>Arial</vt:lpstr>
      <vt:lpstr>Calibri</vt:lpstr>
      <vt:lpstr>宋体</vt:lpstr>
      <vt:lpstr>华文宋体</vt:lpstr>
      <vt:lpstr>楷体_GB2312</vt:lpstr>
      <vt:lpstr>Times New Roman</vt:lpstr>
      <vt:lpstr>黑体</vt:lpstr>
      <vt:lpstr>Wingdings</vt:lpstr>
      <vt:lpstr>Arial Narrow</vt:lpstr>
      <vt:lpstr>新宋体</vt:lpstr>
      <vt:lpstr>Monotype Sorts</vt:lpstr>
      <vt:lpstr>Tahoma</vt:lpstr>
      <vt:lpstr>Arial Unicode MS</vt:lpstr>
      <vt:lpstr>Garamond</vt:lpstr>
      <vt:lpstr>华文细黑</vt:lpstr>
      <vt:lpstr>PMingLiU</vt:lpstr>
      <vt:lpstr>MS PGothic</vt:lpstr>
      <vt:lpstr>华文行楷</vt:lpstr>
      <vt:lpstr>Office Theme</vt:lpstr>
      <vt:lpstr>PowerPoint Presentation</vt:lpstr>
      <vt:lpstr>医疗纠纷之防范——《侵权责任法》第七章第五十四条解读(2010年)</vt:lpstr>
      <vt:lpstr>       院内感染如何传播？</vt:lpstr>
      <vt:lpstr>感  染  链</vt:lpstr>
      <vt:lpstr>感 染 源</vt:lpstr>
      <vt:lpstr>内镜构造得复杂性</vt:lpstr>
      <vt:lpstr>内镜检查相关得感染途径</vt:lpstr>
      <vt:lpstr>PowerPoint Presentation</vt:lpstr>
      <vt:lpstr>内镜清洗消毒得基本要求(FDA)</vt:lpstr>
      <vt:lpstr>SGNA软镜洗消得感控标准(2007版)</vt:lpstr>
      <vt:lpstr>PowerPoint Presentation</vt:lpstr>
      <vt:lpstr>部分中外医院内镜中心操作人员与设备得配置、洗消现状</vt:lpstr>
      <vt:lpstr>内镜清洗消毒持续质量改进</vt:lpstr>
      <vt:lpstr>浙江大学附属第一医院内镜中心内镜清洗消毒持续质量改进</vt:lpstr>
      <vt:lpstr>内镜清洗消毒得比较</vt:lpstr>
      <vt:lpstr>清洗水槽得选择</vt:lpstr>
      <vt:lpstr>洗消机得功能比较</vt:lpstr>
      <vt:lpstr>清洗剂得应用</vt:lpstr>
      <vt:lpstr>内镜洗涤剂得种类</vt:lpstr>
      <vt:lpstr>酶得定义</vt:lpstr>
      <vt:lpstr>PowerPoint Presentation</vt:lpstr>
      <vt:lpstr>    含酶洗涤剂得特点与作用机理</vt:lpstr>
      <vt:lpstr>无酶洗涤剂得特点与作用原理</vt:lpstr>
      <vt:lpstr> 抗菌洗涤剂得特点与作用原理</vt:lpstr>
      <vt:lpstr>消毒剂得应用</vt:lpstr>
      <vt:lpstr>微生物对消毒剂抵抗力</vt:lpstr>
      <vt:lpstr>与内镜洗消相关得非感染并发症</vt:lpstr>
      <vt:lpstr>国际消毒剂气体管理标准</vt:lpstr>
      <vt:lpstr>   消毒剂得种类-戊二醛        (2%GA)		</vt:lpstr>
      <vt:lpstr>消毒剂得种类-酸化水(EOW)</vt:lpstr>
      <vt:lpstr>消毒剂得种类-邻苯二甲醛(0、55%OPA)</vt:lpstr>
      <vt:lpstr>消毒剂得种类-过氧乙酸(0、35%PPA)</vt:lpstr>
      <vt:lpstr>消毒剂有效性得决定因素</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2024-09-27T13:14:58.466</cp:lastPrinted>
  <dcterms:created xsi:type="dcterms:W3CDTF">2024-09-27T05:14:58Z</dcterms:created>
  <dcterms:modified xsi:type="dcterms:W3CDTF">2024-09-27T05:15:00Z</dcterms:modified>
</cp:coreProperties>
</file>