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F5BD019-22F6-447F-BA7E-5571CE8AC4D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CB7F8BB-2A46-4BA8-B82B-F8A8B6C7852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E64AB83-D77A-464C-B967-213B0C508A7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6AF42CE-35A5-4879-A9EB-D76EE0675D1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5FC3F91-1A72-4DF3-926C-C5C6E2B5E88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60CE1F5-6C43-4013-979A-BCA0BE7AE9B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357099B-74C4-477E-BA77-19AFA4096A9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4F3498B-543C-40FD-9D50-916A734EB9B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AED7AB9-25DD-491B-A847-99B10AEDC72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63CAA91-2AB1-4AC5-A35B-0FEEA1D1A6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64BC954-ABF2-417A-B716-C5B8611F76A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6.jpeg" /><Relationship Id="rId6"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8522401104301110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43215" y="4673857"/>
            <a:ext cx="1938785" cy="271780"/>
          </a:xfrm>
          <a:prstGeom prst="rect">
            <a:avLst/>
          </a:prstGeom>
          <a:noFill/>
        </p:spPr>
        <p:txBody>
          <a:bodyPr vert="horz" wrap="square" lIns="34100" tIns="34100" rIns="34100" bIns="3410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微软雅黑"/>
                <a:ea typeface="微软雅黑"/>
                <a:cs typeface="微软雅黑"/>
              </a:rPr>
              <a:t>汇报人</a:t>
            </a:r>
            <a:r>
              <a:rPr lang="en-US" sz="1325">
                <a:solidFill>
                  <a:schemeClr val="accent1">
                    <a:alpha val="100000"/>
                  </a:schemeClr>
                </a:solidFill>
                <a:latin typeface="Arial"/>
                <a:ea typeface="Arial"/>
                <a:cs typeface="Arial"/>
              </a:rPr>
              <a:t>:XX</a:t>
            </a:r>
            <a:endParaRPr lang="en-US" sz="1100"/>
          </a:p>
        </p:txBody>
      </p:sp>
      <p:sp>
        <p:nvSpPr>
          <p:cNvPr id="3" name="AutoShape 3"/>
          <p:cNvSpPr/>
          <p:nvPr/>
        </p:nvSpPr>
        <p:spPr>
          <a:xfrm>
            <a:off x="6369054" y="4673857"/>
            <a:ext cx="2068238" cy="271780"/>
          </a:xfrm>
          <a:prstGeom prst="rect">
            <a:avLst/>
          </a:prstGeom>
          <a:noFill/>
        </p:spPr>
        <p:txBody>
          <a:bodyPr vert="horz" wrap="square" lIns="34100" tIns="34100" rIns="34100" bIns="3410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Microsoft Yahei"/>
                <a:ea typeface="Microsoft Yahei"/>
                <a:cs typeface="Microsoft Yahei"/>
              </a:rPr>
              <a:t>2024-01-23</a:t>
            </a:r>
            <a:endParaRPr lang="en-US" sz="1100"/>
          </a:p>
        </p:txBody>
      </p:sp>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手卫生操作流程培训教材</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手卫生基本概念与重要性</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手卫生操作流程规范</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特殊情况下的手卫生处理措施</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医务人员手卫生培训与考核</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患者和家属手卫生教育推广</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手卫生监测与报告制度建立</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01</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手卫生基本概念与重要性</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895814" y="4807648"/>
            <a:ext cx="1401413" cy="2050351"/>
            <a:chOff x="6895814" y="4807648"/>
            <a:chExt cx="1401413" cy="2050351"/>
          </a:xfrm>
        </p:grpSpPr>
        <p:sp>
          <p:nvSpPr>
            <p:cNvPr id="3" name="Freeform 3"/>
            <p:cNvSpPr/>
            <p:nvPr/>
          </p:nvSpPr>
          <p:spPr>
            <a:xfrm>
              <a:off x="6895814" y="4807648"/>
              <a:ext cx="713994" cy="1408367"/>
            </a:xfrm>
            <a:custGeom>
              <a:rect l="l" t="t" r="r" b="b"/>
              <a:pathLst>
                <a:path w="215" h="422">
                  <a:moveTo>
                    <a:pt x="116" y="317"/>
                  </a:moveTo>
                  <a:cubicBezTo>
                    <a:pt x="186" y="317"/>
                    <a:pt x="200" y="363"/>
                    <a:pt x="200" y="359"/>
                  </a:cubicBezTo>
                  <a:cubicBezTo>
                    <a:pt x="215" y="337"/>
                    <a:pt x="193" y="212"/>
                    <a:pt x="193" y="212"/>
                  </a:cubicBezTo>
                  <a:cubicBezTo>
                    <a:pt x="200" y="226"/>
                    <a:pt x="205" y="239"/>
                    <a:pt x="205" y="252"/>
                  </a:cubicBezTo>
                  <a:cubicBezTo>
                    <a:pt x="205" y="0"/>
                    <a:pt x="205" y="0"/>
                    <a:pt x="205" y="0"/>
                  </a:cubicBezTo>
                  <a:cubicBezTo>
                    <a:pt x="205" y="0"/>
                    <a:pt x="208" y="0"/>
                    <a:pt x="207" y="0"/>
                  </a:cubicBezTo>
                  <a:cubicBezTo>
                    <a:pt x="172" y="103"/>
                    <a:pt x="98" y="187"/>
                    <a:pt x="0" y="232"/>
                  </a:cubicBezTo>
                  <a:cubicBezTo>
                    <a:pt x="10" y="333"/>
                    <a:pt x="91" y="414"/>
                    <a:pt x="193" y="424"/>
                  </a:cubicBezTo>
                  <a:cubicBezTo>
                    <a:pt x="193" y="411"/>
                    <a:pt x="193" y="402"/>
                    <a:pt x="193" y="402"/>
                  </a:cubicBezTo>
                  <a:cubicBezTo>
                    <a:pt x="181" y="358"/>
                    <a:pt x="116" y="317"/>
                    <a:pt x="116" y="31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576185" y="4807648"/>
              <a:ext cx="721042" cy="1408367"/>
            </a:xfrm>
            <a:custGeom>
              <a:rect l="l" t="t" r="r" b="b"/>
              <a:pathLst>
                <a:path w="216" h="422">
                  <a:moveTo>
                    <a:pt x="217" y="212"/>
                  </a:moveTo>
                  <a:cubicBezTo>
                    <a:pt x="217" y="95"/>
                    <a:pt x="124" y="0"/>
                    <a:pt x="0" y="0"/>
                  </a:cubicBezTo>
                  <a:cubicBezTo>
                    <a:pt x="0" y="252"/>
                    <a:pt x="0" y="252"/>
                    <a:pt x="0" y="252"/>
                  </a:cubicBezTo>
                  <a:cubicBezTo>
                    <a:pt x="28" y="318"/>
                    <a:pt x="24" y="354"/>
                    <a:pt x="24" y="354"/>
                  </a:cubicBezTo>
                  <a:cubicBezTo>
                    <a:pt x="60" y="308"/>
                    <a:pt x="143" y="312"/>
                    <a:pt x="143" y="312"/>
                  </a:cubicBezTo>
                  <a:cubicBezTo>
                    <a:pt x="143" y="312"/>
                    <a:pt x="51" y="344"/>
                    <a:pt x="33" y="409"/>
                  </a:cubicBezTo>
                  <a:cubicBezTo>
                    <a:pt x="33" y="409"/>
                    <a:pt x="31" y="415"/>
                    <a:pt x="31" y="424"/>
                  </a:cubicBezTo>
                  <a:cubicBezTo>
                    <a:pt x="137" y="411"/>
                    <a:pt x="217" y="321"/>
                    <a:pt x="217" y="212"/>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7280148" y="5511736"/>
              <a:ext cx="781336" cy="1346263"/>
            </a:xfrm>
            <a:custGeom>
              <a:rect l="l" t="t" r="r" b="b"/>
              <a:pathLst>
                <a:path w="884237" h="1523516">
                  <a:moveTo>
                    <a:pt x="308543" y="0"/>
                  </a:moveTo>
                  <a:cubicBezTo>
                    <a:pt x="334881" y="52658"/>
                    <a:pt x="353695" y="101555"/>
                    <a:pt x="368746" y="150451"/>
                  </a:cubicBezTo>
                  <a:cubicBezTo>
                    <a:pt x="459051" y="398695"/>
                    <a:pt x="440237" y="534101"/>
                    <a:pt x="440237" y="534101"/>
                  </a:cubicBezTo>
                  <a:cubicBezTo>
                    <a:pt x="579458" y="361082"/>
                    <a:pt x="884237" y="376127"/>
                    <a:pt x="884237" y="376127"/>
                  </a:cubicBezTo>
                  <a:cubicBezTo>
                    <a:pt x="884237" y="376127"/>
                    <a:pt x="530542" y="496488"/>
                    <a:pt x="462814" y="740971"/>
                  </a:cubicBezTo>
                  <a:cubicBezTo>
                    <a:pt x="462814" y="740971"/>
                    <a:pt x="462814" y="763538"/>
                    <a:pt x="462814" y="797390"/>
                  </a:cubicBezTo>
                  <a:cubicBezTo>
                    <a:pt x="469399" y="942199"/>
                    <a:pt x="487506" y="1346183"/>
                    <a:pt x="534782" y="1512949"/>
                  </a:cubicBezTo>
                  <a:lnTo>
                    <a:pt x="538286" y="1523516"/>
                  </a:lnTo>
                  <a:lnTo>
                    <a:pt x="240131" y="1523516"/>
                  </a:lnTo>
                  <a:lnTo>
                    <a:pt x="248684" y="1476747"/>
                  </a:lnTo>
                  <a:cubicBezTo>
                    <a:pt x="281146" y="1263493"/>
                    <a:pt x="290200" y="945490"/>
                    <a:pt x="293492" y="797390"/>
                  </a:cubicBezTo>
                  <a:cubicBezTo>
                    <a:pt x="293492" y="748493"/>
                    <a:pt x="293492" y="714642"/>
                    <a:pt x="293492" y="714642"/>
                  </a:cubicBezTo>
                  <a:cubicBezTo>
                    <a:pt x="244576" y="549146"/>
                    <a:pt x="0" y="394934"/>
                    <a:pt x="0" y="394934"/>
                  </a:cubicBezTo>
                  <a:cubicBezTo>
                    <a:pt x="263390" y="394934"/>
                    <a:pt x="316068" y="567952"/>
                    <a:pt x="316068" y="552907"/>
                  </a:cubicBezTo>
                  <a:cubicBezTo>
                    <a:pt x="372509" y="470159"/>
                    <a:pt x="308543" y="0"/>
                    <a:pt x="308543" y="0"/>
                  </a:cubicBezTo>
                  <a:close/>
                </a:path>
              </a:pathLst>
            </a:custGeom>
            <a:solidFill>
              <a:schemeClr val="l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4025837" y="4254913"/>
            <a:ext cx="1723930" cy="2603087"/>
            <a:chOff x="4025837" y="4254913"/>
            <a:chExt cx="1723930" cy="2603087"/>
          </a:xfrm>
        </p:grpSpPr>
        <p:sp>
          <p:nvSpPr>
            <p:cNvPr id="7" name="Freeform 7"/>
            <p:cNvSpPr/>
            <p:nvPr/>
          </p:nvSpPr>
          <p:spPr>
            <a:xfrm>
              <a:off x="4025837" y="4254913"/>
              <a:ext cx="907542" cy="1808131"/>
            </a:xfrm>
            <a:custGeom>
              <a:rect l="l" t="t" r="r" b="b"/>
              <a:pathLst>
                <a:path w="273" h="544">
                  <a:moveTo>
                    <a:pt x="147" y="408"/>
                  </a:moveTo>
                  <a:cubicBezTo>
                    <a:pt x="237" y="407"/>
                    <a:pt x="253" y="453"/>
                    <a:pt x="253" y="453"/>
                  </a:cubicBezTo>
                  <a:cubicBezTo>
                    <a:pt x="253" y="447"/>
                    <a:pt x="254" y="441"/>
                    <a:pt x="254" y="436"/>
                  </a:cubicBezTo>
                  <a:cubicBezTo>
                    <a:pt x="241" y="349"/>
                    <a:pt x="185" y="323"/>
                    <a:pt x="185" y="323"/>
                  </a:cubicBezTo>
                  <a:cubicBezTo>
                    <a:pt x="238" y="327"/>
                    <a:pt x="258" y="364"/>
                    <a:pt x="265" y="383"/>
                  </a:cubicBezTo>
                  <a:cubicBezTo>
                    <a:pt x="267" y="375"/>
                    <a:pt x="261" y="367"/>
                    <a:pt x="273" y="359"/>
                  </a:cubicBezTo>
                  <a:cubicBezTo>
                    <a:pt x="273" y="0"/>
                    <a:pt x="273" y="0"/>
                    <a:pt x="273" y="0"/>
                  </a:cubicBezTo>
                  <a:cubicBezTo>
                    <a:pt x="113" y="0"/>
                    <a:pt x="0" y="122"/>
                    <a:pt x="0" y="273"/>
                  </a:cubicBezTo>
                  <a:cubicBezTo>
                    <a:pt x="0" y="415"/>
                    <a:pt x="108" y="531"/>
                    <a:pt x="247" y="544"/>
                  </a:cubicBezTo>
                  <a:cubicBezTo>
                    <a:pt x="247" y="527"/>
                    <a:pt x="247" y="517"/>
                    <a:pt x="247" y="517"/>
                  </a:cubicBezTo>
                  <a:cubicBezTo>
                    <a:pt x="231" y="459"/>
                    <a:pt x="147" y="408"/>
                    <a:pt x="147" y="40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4933379" y="4254913"/>
              <a:ext cx="816388" cy="1808131"/>
            </a:xfrm>
            <a:custGeom>
              <a:rect l="l" t="t" r="r" b="b"/>
              <a:pathLst>
                <a:path w="246" h="544">
                  <a:moveTo>
                    <a:pt x="32" y="38"/>
                  </a:moveTo>
                  <a:cubicBezTo>
                    <a:pt x="32" y="26"/>
                    <a:pt x="33" y="14"/>
                    <a:pt x="34" y="3"/>
                  </a:cubicBezTo>
                  <a:cubicBezTo>
                    <a:pt x="23" y="1"/>
                    <a:pt x="8" y="0"/>
                    <a:pt x="0" y="0"/>
                  </a:cubicBezTo>
                  <a:cubicBezTo>
                    <a:pt x="0" y="359"/>
                    <a:pt x="0" y="359"/>
                    <a:pt x="0" y="359"/>
                  </a:cubicBezTo>
                  <a:cubicBezTo>
                    <a:pt x="28" y="278"/>
                    <a:pt x="88" y="245"/>
                    <a:pt x="88" y="245"/>
                  </a:cubicBezTo>
                  <a:cubicBezTo>
                    <a:pt x="14" y="390"/>
                    <a:pt x="24" y="455"/>
                    <a:pt x="24" y="455"/>
                  </a:cubicBezTo>
                  <a:cubicBezTo>
                    <a:pt x="71" y="396"/>
                    <a:pt x="175" y="401"/>
                    <a:pt x="175" y="401"/>
                  </a:cubicBezTo>
                  <a:cubicBezTo>
                    <a:pt x="175" y="401"/>
                    <a:pt x="55" y="442"/>
                    <a:pt x="31" y="526"/>
                  </a:cubicBezTo>
                  <a:cubicBezTo>
                    <a:pt x="31" y="526"/>
                    <a:pt x="32" y="533"/>
                    <a:pt x="32" y="544"/>
                  </a:cubicBezTo>
                  <a:cubicBezTo>
                    <a:pt x="127" y="533"/>
                    <a:pt x="207" y="473"/>
                    <a:pt x="246" y="390"/>
                  </a:cubicBezTo>
                  <a:cubicBezTo>
                    <a:pt x="119" y="324"/>
                    <a:pt x="32" y="191"/>
                    <a:pt x="32" y="3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4513993" y="5069872"/>
              <a:ext cx="997363" cy="1788128"/>
            </a:xfrm>
            <a:custGeom>
              <a:rect l="l" t="t" r="r" b="b"/>
              <a:pathLst>
                <a:path w="1128712" h="2023578">
                  <a:moveTo>
                    <a:pt x="805148" y="0"/>
                  </a:moveTo>
                  <a:cubicBezTo>
                    <a:pt x="526732" y="545160"/>
                    <a:pt x="564356" y="789542"/>
                    <a:pt x="564356" y="789542"/>
                  </a:cubicBezTo>
                  <a:cubicBezTo>
                    <a:pt x="741188" y="567718"/>
                    <a:pt x="1128712" y="586517"/>
                    <a:pt x="1128712" y="586517"/>
                  </a:cubicBezTo>
                  <a:cubicBezTo>
                    <a:pt x="1128712" y="586517"/>
                    <a:pt x="680990" y="740665"/>
                    <a:pt x="590693" y="1056482"/>
                  </a:cubicBezTo>
                  <a:cubicBezTo>
                    <a:pt x="590693" y="1056482"/>
                    <a:pt x="594455" y="1082800"/>
                    <a:pt x="594455" y="1124157"/>
                  </a:cubicBezTo>
                  <a:cubicBezTo>
                    <a:pt x="600569" y="1295224"/>
                    <a:pt x="621586" y="1756686"/>
                    <a:pt x="671631" y="1992285"/>
                  </a:cubicBezTo>
                  <a:lnTo>
                    <a:pt x="679167" y="2023578"/>
                  </a:lnTo>
                  <a:lnTo>
                    <a:pt x="315501" y="2023578"/>
                  </a:lnTo>
                  <a:lnTo>
                    <a:pt x="320272" y="1996662"/>
                  </a:lnTo>
                  <a:cubicBezTo>
                    <a:pt x="361012" y="1721658"/>
                    <a:pt x="372946" y="1314962"/>
                    <a:pt x="376238" y="1124157"/>
                  </a:cubicBezTo>
                  <a:cubicBezTo>
                    <a:pt x="376238" y="1060241"/>
                    <a:pt x="376238" y="1022644"/>
                    <a:pt x="376238" y="1022644"/>
                  </a:cubicBezTo>
                  <a:cubicBezTo>
                    <a:pt x="316040" y="804580"/>
                    <a:pt x="0" y="612835"/>
                    <a:pt x="0" y="612835"/>
                  </a:cubicBezTo>
                  <a:cubicBezTo>
                    <a:pt x="338614" y="609075"/>
                    <a:pt x="398812" y="782022"/>
                    <a:pt x="398812" y="782022"/>
                  </a:cubicBezTo>
                  <a:cubicBezTo>
                    <a:pt x="398812" y="759464"/>
                    <a:pt x="402574" y="736905"/>
                    <a:pt x="402574" y="718107"/>
                  </a:cubicBezTo>
                  <a:cubicBezTo>
                    <a:pt x="353663" y="391011"/>
                    <a:pt x="142970" y="293258"/>
                    <a:pt x="142970" y="293258"/>
                  </a:cubicBezTo>
                  <a:cubicBezTo>
                    <a:pt x="342376" y="308297"/>
                    <a:pt x="417624" y="447407"/>
                    <a:pt x="443960" y="518842"/>
                  </a:cubicBezTo>
                  <a:cubicBezTo>
                    <a:pt x="451485" y="488764"/>
                    <a:pt x="462772" y="458686"/>
                    <a:pt x="474059" y="428608"/>
                  </a:cubicBezTo>
                  <a:cubicBezTo>
                    <a:pt x="594455" y="124071"/>
                    <a:pt x="805148" y="0"/>
                    <a:pt x="805148" y="0"/>
                  </a:cubicBezTo>
                  <a:close/>
                </a:path>
              </a:pathLst>
            </a:custGeom>
            <a:solidFill>
              <a:schemeClr val="l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2870645" y="4807648"/>
            <a:ext cx="1401412" cy="2050351"/>
            <a:chOff x="2870645" y="4807648"/>
            <a:chExt cx="1401412" cy="2050351"/>
          </a:xfrm>
        </p:grpSpPr>
        <p:sp>
          <p:nvSpPr>
            <p:cNvPr id="11" name="Freeform 11"/>
            <p:cNvSpPr/>
            <p:nvPr/>
          </p:nvSpPr>
          <p:spPr>
            <a:xfrm>
              <a:off x="2870645" y="4807648"/>
              <a:ext cx="713994" cy="1408367"/>
            </a:xfrm>
            <a:custGeom>
              <a:rect l="l" t="t" r="r" b="b"/>
              <a:pathLst>
                <a:path w="215" h="422">
                  <a:moveTo>
                    <a:pt x="116" y="317"/>
                  </a:moveTo>
                  <a:cubicBezTo>
                    <a:pt x="186" y="317"/>
                    <a:pt x="200" y="363"/>
                    <a:pt x="200" y="359"/>
                  </a:cubicBezTo>
                  <a:cubicBezTo>
                    <a:pt x="215" y="337"/>
                    <a:pt x="193" y="212"/>
                    <a:pt x="193" y="212"/>
                  </a:cubicBezTo>
                  <a:cubicBezTo>
                    <a:pt x="200" y="226"/>
                    <a:pt x="205" y="239"/>
                    <a:pt x="205" y="252"/>
                  </a:cubicBezTo>
                  <a:cubicBezTo>
                    <a:pt x="205" y="0"/>
                    <a:pt x="205" y="0"/>
                    <a:pt x="205" y="0"/>
                  </a:cubicBezTo>
                  <a:cubicBezTo>
                    <a:pt x="205" y="0"/>
                    <a:pt x="208" y="0"/>
                    <a:pt x="207" y="0"/>
                  </a:cubicBezTo>
                  <a:cubicBezTo>
                    <a:pt x="172" y="103"/>
                    <a:pt x="98" y="187"/>
                    <a:pt x="0" y="232"/>
                  </a:cubicBezTo>
                  <a:cubicBezTo>
                    <a:pt x="10" y="333"/>
                    <a:pt x="91" y="414"/>
                    <a:pt x="193" y="424"/>
                  </a:cubicBezTo>
                  <a:cubicBezTo>
                    <a:pt x="193" y="411"/>
                    <a:pt x="193" y="402"/>
                    <a:pt x="193" y="402"/>
                  </a:cubicBezTo>
                  <a:cubicBezTo>
                    <a:pt x="181" y="358"/>
                    <a:pt x="116" y="317"/>
                    <a:pt x="116" y="31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3551015" y="4807648"/>
              <a:ext cx="721042" cy="1408367"/>
            </a:xfrm>
            <a:custGeom>
              <a:rect l="l" t="t" r="r" b="b"/>
              <a:pathLst>
                <a:path w="216" h="422">
                  <a:moveTo>
                    <a:pt x="217" y="212"/>
                  </a:moveTo>
                  <a:cubicBezTo>
                    <a:pt x="217" y="95"/>
                    <a:pt x="124" y="0"/>
                    <a:pt x="0" y="0"/>
                  </a:cubicBezTo>
                  <a:cubicBezTo>
                    <a:pt x="0" y="252"/>
                    <a:pt x="0" y="252"/>
                    <a:pt x="0" y="252"/>
                  </a:cubicBezTo>
                  <a:cubicBezTo>
                    <a:pt x="28" y="318"/>
                    <a:pt x="24" y="354"/>
                    <a:pt x="24" y="354"/>
                  </a:cubicBezTo>
                  <a:cubicBezTo>
                    <a:pt x="60" y="308"/>
                    <a:pt x="143" y="312"/>
                    <a:pt x="143" y="312"/>
                  </a:cubicBezTo>
                  <a:cubicBezTo>
                    <a:pt x="143" y="312"/>
                    <a:pt x="51" y="344"/>
                    <a:pt x="33" y="409"/>
                  </a:cubicBezTo>
                  <a:cubicBezTo>
                    <a:pt x="33" y="409"/>
                    <a:pt x="31" y="415"/>
                    <a:pt x="31" y="424"/>
                  </a:cubicBezTo>
                  <a:cubicBezTo>
                    <a:pt x="137" y="411"/>
                    <a:pt x="217" y="321"/>
                    <a:pt x="217" y="212"/>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3254978" y="5511736"/>
              <a:ext cx="781336" cy="1346263"/>
            </a:xfrm>
            <a:custGeom>
              <a:rect l="l" t="t" r="r" b="b"/>
              <a:pathLst>
                <a:path w="884237" h="1523516">
                  <a:moveTo>
                    <a:pt x="308543" y="0"/>
                  </a:moveTo>
                  <a:cubicBezTo>
                    <a:pt x="334881" y="52658"/>
                    <a:pt x="353695" y="101555"/>
                    <a:pt x="368746" y="150451"/>
                  </a:cubicBezTo>
                  <a:cubicBezTo>
                    <a:pt x="459051" y="398695"/>
                    <a:pt x="440237" y="534101"/>
                    <a:pt x="440237" y="534101"/>
                  </a:cubicBezTo>
                  <a:cubicBezTo>
                    <a:pt x="579458" y="361082"/>
                    <a:pt x="884237" y="376127"/>
                    <a:pt x="884237" y="376127"/>
                  </a:cubicBezTo>
                  <a:cubicBezTo>
                    <a:pt x="884237" y="376127"/>
                    <a:pt x="530542" y="496488"/>
                    <a:pt x="462814" y="740971"/>
                  </a:cubicBezTo>
                  <a:cubicBezTo>
                    <a:pt x="462814" y="740971"/>
                    <a:pt x="462814" y="763538"/>
                    <a:pt x="462814" y="797390"/>
                  </a:cubicBezTo>
                  <a:cubicBezTo>
                    <a:pt x="469399" y="942199"/>
                    <a:pt x="487506" y="1346183"/>
                    <a:pt x="534782" y="1512949"/>
                  </a:cubicBezTo>
                  <a:lnTo>
                    <a:pt x="538286" y="1523516"/>
                  </a:lnTo>
                  <a:lnTo>
                    <a:pt x="240131" y="1523516"/>
                  </a:lnTo>
                  <a:lnTo>
                    <a:pt x="248684" y="1476747"/>
                  </a:lnTo>
                  <a:cubicBezTo>
                    <a:pt x="281146" y="1263493"/>
                    <a:pt x="290200" y="945490"/>
                    <a:pt x="293492" y="797390"/>
                  </a:cubicBezTo>
                  <a:cubicBezTo>
                    <a:pt x="293492" y="748493"/>
                    <a:pt x="293492" y="714642"/>
                    <a:pt x="293492" y="714642"/>
                  </a:cubicBezTo>
                  <a:cubicBezTo>
                    <a:pt x="244576" y="549146"/>
                    <a:pt x="0" y="394934"/>
                    <a:pt x="0" y="394934"/>
                  </a:cubicBezTo>
                  <a:cubicBezTo>
                    <a:pt x="263390" y="394934"/>
                    <a:pt x="316068" y="567952"/>
                    <a:pt x="316068" y="552907"/>
                  </a:cubicBezTo>
                  <a:cubicBezTo>
                    <a:pt x="372509" y="470159"/>
                    <a:pt x="308543" y="0"/>
                    <a:pt x="308543" y="0"/>
                  </a:cubicBezTo>
                  <a:close/>
                </a:path>
              </a:pathLst>
            </a:custGeom>
            <a:solidFill>
              <a:schemeClr val="l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571" y="4254913"/>
            <a:ext cx="1724026" cy="2603087"/>
            <a:chOff x="571" y="4254913"/>
            <a:chExt cx="1724026" cy="2603087"/>
          </a:xfrm>
        </p:grpSpPr>
        <p:sp>
          <p:nvSpPr>
            <p:cNvPr id="15" name="Freeform 15"/>
            <p:cNvSpPr/>
            <p:nvPr/>
          </p:nvSpPr>
          <p:spPr>
            <a:xfrm>
              <a:off x="571" y="4254913"/>
              <a:ext cx="907542" cy="1808131"/>
            </a:xfrm>
            <a:custGeom>
              <a:rect l="l" t="t" r="r" b="b"/>
              <a:pathLst>
                <a:path w="273" h="544">
                  <a:moveTo>
                    <a:pt x="147" y="408"/>
                  </a:moveTo>
                  <a:cubicBezTo>
                    <a:pt x="237" y="407"/>
                    <a:pt x="253" y="453"/>
                    <a:pt x="253" y="453"/>
                  </a:cubicBezTo>
                  <a:cubicBezTo>
                    <a:pt x="253" y="447"/>
                    <a:pt x="254" y="441"/>
                    <a:pt x="254" y="436"/>
                  </a:cubicBezTo>
                  <a:cubicBezTo>
                    <a:pt x="241" y="349"/>
                    <a:pt x="185" y="323"/>
                    <a:pt x="185" y="323"/>
                  </a:cubicBezTo>
                  <a:cubicBezTo>
                    <a:pt x="238" y="327"/>
                    <a:pt x="258" y="364"/>
                    <a:pt x="265" y="383"/>
                  </a:cubicBezTo>
                  <a:cubicBezTo>
                    <a:pt x="267" y="375"/>
                    <a:pt x="261" y="367"/>
                    <a:pt x="273" y="359"/>
                  </a:cubicBezTo>
                  <a:cubicBezTo>
                    <a:pt x="273" y="0"/>
                    <a:pt x="273" y="0"/>
                    <a:pt x="273" y="0"/>
                  </a:cubicBezTo>
                  <a:cubicBezTo>
                    <a:pt x="113" y="0"/>
                    <a:pt x="0" y="122"/>
                    <a:pt x="0" y="273"/>
                  </a:cubicBezTo>
                  <a:cubicBezTo>
                    <a:pt x="0" y="415"/>
                    <a:pt x="108" y="531"/>
                    <a:pt x="247" y="544"/>
                  </a:cubicBezTo>
                  <a:cubicBezTo>
                    <a:pt x="247" y="527"/>
                    <a:pt x="247" y="517"/>
                    <a:pt x="247" y="517"/>
                  </a:cubicBezTo>
                  <a:cubicBezTo>
                    <a:pt x="231" y="459"/>
                    <a:pt x="147" y="408"/>
                    <a:pt x="147" y="40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08209" y="4254913"/>
              <a:ext cx="816388" cy="1808131"/>
            </a:xfrm>
            <a:custGeom>
              <a:rect l="l" t="t" r="r" b="b"/>
              <a:pathLst>
                <a:path w="246" h="544">
                  <a:moveTo>
                    <a:pt x="32" y="38"/>
                  </a:moveTo>
                  <a:cubicBezTo>
                    <a:pt x="32" y="26"/>
                    <a:pt x="33" y="14"/>
                    <a:pt x="34" y="3"/>
                  </a:cubicBezTo>
                  <a:cubicBezTo>
                    <a:pt x="23" y="1"/>
                    <a:pt x="8" y="0"/>
                    <a:pt x="0" y="0"/>
                  </a:cubicBezTo>
                  <a:cubicBezTo>
                    <a:pt x="0" y="359"/>
                    <a:pt x="0" y="359"/>
                    <a:pt x="0" y="359"/>
                  </a:cubicBezTo>
                  <a:cubicBezTo>
                    <a:pt x="28" y="278"/>
                    <a:pt x="88" y="245"/>
                    <a:pt x="88" y="245"/>
                  </a:cubicBezTo>
                  <a:cubicBezTo>
                    <a:pt x="14" y="390"/>
                    <a:pt x="24" y="455"/>
                    <a:pt x="24" y="455"/>
                  </a:cubicBezTo>
                  <a:cubicBezTo>
                    <a:pt x="71" y="396"/>
                    <a:pt x="175" y="401"/>
                    <a:pt x="175" y="401"/>
                  </a:cubicBezTo>
                  <a:cubicBezTo>
                    <a:pt x="175" y="401"/>
                    <a:pt x="55" y="442"/>
                    <a:pt x="31" y="526"/>
                  </a:cubicBezTo>
                  <a:cubicBezTo>
                    <a:pt x="31" y="526"/>
                    <a:pt x="32" y="533"/>
                    <a:pt x="32" y="544"/>
                  </a:cubicBezTo>
                  <a:cubicBezTo>
                    <a:pt x="127" y="533"/>
                    <a:pt x="207" y="473"/>
                    <a:pt x="246" y="390"/>
                  </a:cubicBezTo>
                  <a:cubicBezTo>
                    <a:pt x="119" y="324"/>
                    <a:pt x="32" y="191"/>
                    <a:pt x="32" y="3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488728" y="5069872"/>
              <a:ext cx="997363" cy="1788128"/>
            </a:xfrm>
            <a:custGeom>
              <a:rect l="l" t="t" r="r" b="b"/>
              <a:pathLst>
                <a:path w="1128712" h="2023578">
                  <a:moveTo>
                    <a:pt x="805148" y="0"/>
                  </a:moveTo>
                  <a:cubicBezTo>
                    <a:pt x="526732" y="545160"/>
                    <a:pt x="564356" y="789542"/>
                    <a:pt x="564356" y="789542"/>
                  </a:cubicBezTo>
                  <a:cubicBezTo>
                    <a:pt x="741188" y="567718"/>
                    <a:pt x="1128712" y="586517"/>
                    <a:pt x="1128712" y="586517"/>
                  </a:cubicBezTo>
                  <a:cubicBezTo>
                    <a:pt x="1128712" y="586517"/>
                    <a:pt x="680990" y="740665"/>
                    <a:pt x="590693" y="1056482"/>
                  </a:cubicBezTo>
                  <a:cubicBezTo>
                    <a:pt x="590693" y="1056482"/>
                    <a:pt x="594455" y="1082800"/>
                    <a:pt x="594455" y="1124157"/>
                  </a:cubicBezTo>
                  <a:cubicBezTo>
                    <a:pt x="600569" y="1295224"/>
                    <a:pt x="621586" y="1756686"/>
                    <a:pt x="671631" y="1992285"/>
                  </a:cubicBezTo>
                  <a:lnTo>
                    <a:pt x="679167" y="2023578"/>
                  </a:lnTo>
                  <a:lnTo>
                    <a:pt x="315501" y="2023578"/>
                  </a:lnTo>
                  <a:lnTo>
                    <a:pt x="320272" y="1996662"/>
                  </a:lnTo>
                  <a:cubicBezTo>
                    <a:pt x="361012" y="1721658"/>
                    <a:pt x="372946" y="1314962"/>
                    <a:pt x="376238" y="1124157"/>
                  </a:cubicBezTo>
                  <a:cubicBezTo>
                    <a:pt x="376238" y="1060241"/>
                    <a:pt x="376238" y="1022644"/>
                    <a:pt x="376238" y="1022644"/>
                  </a:cubicBezTo>
                  <a:cubicBezTo>
                    <a:pt x="316040" y="804580"/>
                    <a:pt x="0" y="612835"/>
                    <a:pt x="0" y="612835"/>
                  </a:cubicBezTo>
                  <a:cubicBezTo>
                    <a:pt x="338614" y="609075"/>
                    <a:pt x="398812" y="782022"/>
                    <a:pt x="398812" y="782022"/>
                  </a:cubicBezTo>
                  <a:cubicBezTo>
                    <a:pt x="398812" y="759464"/>
                    <a:pt x="402574" y="736905"/>
                    <a:pt x="402574" y="718107"/>
                  </a:cubicBezTo>
                  <a:cubicBezTo>
                    <a:pt x="353663" y="391011"/>
                    <a:pt x="142970" y="293258"/>
                    <a:pt x="142970" y="293258"/>
                  </a:cubicBezTo>
                  <a:cubicBezTo>
                    <a:pt x="342376" y="308297"/>
                    <a:pt x="417624" y="447407"/>
                    <a:pt x="443960" y="518842"/>
                  </a:cubicBezTo>
                  <a:cubicBezTo>
                    <a:pt x="451485" y="488764"/>
                    <a:pt x="462772" y="458686"/>
                    <a:pt x="474059" y="428608"/>
                  </a:cubicBezTo>
                  <a:cubicBezTo>
                    <a:pt x="594455" y="124071"/>
                    <a:pt x="805148" y="0"/>
                    <a:pt x="805148" y="0"/>
                  </a:cubicBezTo>
                  <a:close/>
                </a:path>
              </a:pathLst>
            </a:custGeom>
            <a:solidFill>
              <a:schemeClr val="l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10791253" y="4807648"/>
            <a:ext cx="1401413" cy="2050351"/>
            <a:chOff x="10791253" y="4807648"/>
            <a:chExt cx="1401413" cy="2050351"/>
          </a:xfrm>
        </p:grpSpPr>
        <p:sp>
          <p:nvSpPr>
            <p:cNvPr id="19" name="Freeform 19"/>
            <p:cNvSpPr/>
            <p:nvPr/>
          </p:nvSpPr>
          <p:spPr>
            <a:xfrm>
              <a:off x="10791253" y="4807648"/>
              <a:ext cx="713994" cy="1408367"/>
            </a:xfrm>
            <a:custGeom>
              <a:rect l="l" t="t" r="r" b="b"/>
              <a:pathLst>
                <a:path w="215" h="422">
                  <a:moveTo>
                    <a:pt x="116" y="317"/>
                  </a:moveTo>
                  <a:cubicBezTo>
                    <a:pt x="186" y="317"/>
                    <a:pt x="200" y="363"/>
                    <a:pt x="200" y="359"/>
                  </a:cubicBezTo>
                  <a:cubicBezTo>
                    <a:pt x="215" y="337"/>
                    <a:pt x="193" y="212"/>
                    <a:pt x="193" y="212"/>
                  </a:cubicBezTo>
                  <a:cubicBezTo>
                    <a:pt x="200" y="226"/>
                    <a:pt x="205" y="239"/>
                    <a:pt x="205" y="252"/>
                  </a:cubicBezTo>
                  <a:cubicBezTo>
                    <a:pt x="205" y="0"/>
                    <a:pt x="205" y="0"/>
                    <a:pt x="205" y="0"/>
                  </a:cubicBezTo>
                  <a:cubicBezTo>
                    <a:pt x="205" y="0"/>
                    <a:pt x="208" y="0"/>
                    <a:pt x="207" y="0"/>
                  </a:cubicBezTo>
                  <a:cubicBezTo>
                    <a:pt x="172" y="103"/>
                    <a:pt x="98" y="187"/>
                    <a:pt x="0" y="232"/>
                  </a:cubicBezTo>
                  <a:cubicBezTo>
                    <a:pt x="10" y="333"/>
                    <a:pt x="91" y="414"/>
                    <a:pt x="193" y="424"/>
                  </a:cubicBezTo>
                  <a:cubicBezTo>
                    <a:pt x="193" y="411"/>
                    <a:pt x="193" y="402"/>
                    <a:pt x="193" y="402"/>
                  </a:cubicBezTo>
                  <a:cubicBezTo>
                    <a:pt x="181" y="358"/>
                    <a:pt x="116" y="317"/>
                    <a:pt x="116" y="31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11471624" y="4807648"/>
              <a:ext cx="721042" cy="1408367"/>
            </a:xfrm>
            <a:custGeom>
              <a:rect l="l" t="t" r="r" b="b"/>
              <a:pathLst>
                <a:path w="216" h="422">
                  <a:moveTo>
                    <a:pt x="217" y="212"/>
                  </a:moveTo>
                  <a:cubicBezTo>
                    <a:pt x="217" y="95"/>
                    <a:pt x="124" y="0"/>
                    <a:pt x="0" y="0"/>
                  </a:cubicBezTo>
                  <a:cubicBezTo>
                    <a:pt x="0" y="252"/>
                    <a:pt x="0" y="252"/>
                    <a:pt x="0" y="252"/>
                  </a:cubicBezTo>
                  <a:cubicBezTo>
                    <a:pt x="28" y="318"/>
                    <a:pt x="24" y="354"/>
                    <a:pt x="24" y="354"/>
                  </a:cubicBezTo>
                  <a:cubicBezTo>
                    <a:pt x="60" y="308"/>
                    <a:pt x="143" y="312"/>
                    <a:pt x="143" y="312"/>
                  </a:cubicBezTo>
                  <a:cubicBezTo>
                    <a:pt x="143" y="312"/>
                    <a:pt x="51" y="344"/>
                    <a:pt x="33" y="409"/>
                  </a:cubicBezTo>
                  <a:cubicBezTo>
                    <a:pt x="33" y="409"/>
                    <a:pt x="31" y="415"/>
                    <a:pt x="31" y="424"/>
                  </a:cubicBezTo>
                  <a:cubicBezTo>
                    <a:pt x="137" y="411"/>
                    <a:pt x="217" y="321"/>
                    <a:pt x="217" y="212"/>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1175588" y="5511736"/>
              <a:ext cx="781336" cy="1346263"/>
            </a:xfrm>
            <a:custGeom>
              <a:rect l="l" t="t" r="r" b="b"/>
              <a:pathLst>
                <a:path w="884237" h="1523516">
                  <a:moveTo>
                    <a:pt x="308543" y="0"/>
                  </a:moveTo>
                  <a:cubicBezTo>
                    <a:pt x="334881" y="52658"/>
                    <a:pt x="353695" y="101555"/>
                    <a:pt x="368746" y="150451"/>
                  </a:cubicBezTo>
                  <a:cubicBezTo>
                    <a:pt x="459051" y="398695"/>
                    <a:pt x="440237" y="534101"/>
                    <a:pt x="440237" y="534101"/>
                  </a:cubicBezTo>
                  <a:cubicBezTo>
                    <a:pt x="579458" y="361082"/>
                    <a:pt x="884237" y="376127"/>
                    <a:pt x="884237" y="376127"/>
                  </a:cubicBezTo>
                  <a:cubicBezTo>
                    <a:pt x="884237" y="376127"/>
                    <a:pt x="530542" y="496488"/>
                    <a:pt x="462814" y="740971"/>
                  </a:cubicBezTo>
                  <a:cubicBezTo>
                    <a:pt x="462814" y="740971"/>
                    <a:pt x="462814" y="763538"/>
                    <a:pt x="462814" y="797390"/>
                  </a:cubicBezTo>
                  <a:cubicBezTo>
                    <a:pt x="469399" y="942199"/>
                    <a:pt x="487506" y="1346183"/>
                    <a:pt x="534782" y="1512949"/>
                  </a:cubicBezTo>
                  <a:lnTo>
                    <a:pt x="538286" y="1523516"/>
                  </a:lnTo>
                  <a:lnTo>
                    <a:pt x="240131" y="1523516"/>
                  </a:lnTo>
                  <a:lnTo>
                    <a:pt x="248684" y="1476747"/>
                  </a:lnTo>
                  <a:cubicBezTo>
                    <a:pt x="281146" y="1263493"/>
                    <a:pt x="290200" y="945490"/>
                    <a:pt x="293492" y="797390"/>
                  </a:cubicBezTo>
                  <a:cubicBezTo>
                    <a:pt x="293492" y="748493"/>
                    <a:pt x="293492" y="714642"/>
                    <a:pt x="293492" y="714642"/>
                  </a:cubicBezTo>
                  <a:cubicBezTo>
                    <a:pt x="244576" y="549146"/>
                    <a:pt x="0" y="394934"/>
                    <a:pt x="0" y="394934"/>
                  </a:cubicBezTo>
                  <a:cubicBezTo>
                    <a:pt x="263390" y="394934"/>
                    <a:pt x="316068" y="567952"/>
                    <a:pt x="316068" y="552907"/>
                  </a:cubicBezTo>
                  <a:cubicBezTo>
                    <a:pt x="372509" y="470159"/>
                    <a:pt x="308543" y="0"/>
                    <a:pt x="308543" y="0"/>
                  </a:cubicBezTo>
                  <a:close/>
                </a:path>
              </a:pathLst>
            </a:custGeom>
            <a:solidFill>
              <a:schemeClr val="l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 name="Group 22"/>
          <p:cNvGrpSpPr/>
          <p:nvPr/>
        </p:nvGrpSpPr>
        <p:grpSpPr>
          <a:xfrm>
            <a:off x="7921180" y="4254913"/>
            <a:ext cx="1724025" cy="2603087"/>
            <a:chOff x="7921180" y="4254913"/>
            <a:chExt cx="1724025" cy="2603087"/>
          </a:xfrm>
        </p:grpSpPr>
        <p:sp>
          <p:nvSpPr>
            <p:cNvPr id="23" name="Freeform 23"/>
            <p:cNvSpPr/>
            <p:nvPr/>
          </p:nvSpPr>
          <p:spPr>
            <a:xfrm>
              <a:off x="7921180" y="4254913"/>
              <a:ext cx="907542" cy="1808131"/>
            </a:xfrm>
            <a:custGeom>
              <a:rect l="l" t="t" r="r" b="b"/>
              <a:pathLst>
                <a:path w="273" h="544">
                  <a:moveTo>
                    <a:pt x="147" y="408"/>
                  </a:moveTo>
                  <a:cubicBezTo>
                    <a:pt x="237" y="407"/>
                    <a:pt x="253" y="453"/>
                    <a:pt x="253" y="453"/>
                  </a:cubicBezTo>
                  <a:cubicBezTo>
                    <a:pt x="253" y="447"/>
                    <a:pt x="254" y="441"/>
                    <a:pt x="254" y="436"/>
                  </a:cubicBezTo>
                  <a:cubicBezTo>
                    <a:pt x="241" y="349"/>
                    <a:pt x="185" y="323"/>
                    <a:pt x="185" y="323"/>
                  </a:cubicBezTo>
                  <a:cubicBezTo>
                    <a:pt x="238" y="327"/>
                    <a:pt x="258" y="364"/>
                    <a:pt x="265" y="383"/>
                  </a:cubicBezTo>
                  <a:cubicBezTo>
                    <a:pt x="267" y="375"/>
                    <a:pt x="261" y="367"/>
                    <a:pt x="273" y="359"/>
                  </a:cubicBezTo>
                  <a:cubicBezTo>
                    <a:pt x="273" y="0"/>
                    <a:pt x="273" y="0"/>
                    <a:pt x="273" y="0"/>
                  </a:cubicBezTo>
                  <a:cubicBezTo>
                    <a:pt x="113" y="0"/>
                    <a:pt x="0" y="122"/>
                    <a:pt x="0" y="273"/>
                  </a:cubicBezTo>
                  <a:cubicBezTo>
                    <a:pt x="0" y="415"/>
                    <a:pt x="108" y="531"/>
                    <a:pt x="247" y="544"/>
                  </a:cubicBezTo>
                  <a:cubicBezTo>
                    <a:pt x="247" y="527"/>
                    <a:pt x="247" y="517"/>
                    <a:pt x="247" y="517"/>
                  </a:cubicBezTo>
                  <a:cubicBezTo>
                    <a:pt x="231" y="459"/>
                    <a:pt x="147" y="408"/>
                    <a:pt x="147" y="40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8828817" y="4254913"/>
              <a:ext cx="816388" cy="1808131"/>
            </a:xfrm>
            <a:custGeom>
              <a:rect l="l" t="t" r="r" b="b"/>
              <a:pathLst>
                <a:path w="246" h="544">
                  <a:moveTo>
                    <a:pt x="32" y="38"/>
                  </a:moveTo>
                  <a:cubicBezTo>
                    <a:pt x="32" y="26"/>
                    <a:pt x="33" y="14"/>
                    <a:pt x="34" y="3"/>
                  </a:cubicBezTo>
                  <a:cubicBezTo>
                    <a:pt x="23" y="1"/>
                    <a:pt x="8" y="0"/>
                    <a:pt x="0" y="0"/>
                  </a:cubicBezTo>
                  <a:cubicBezTo>
                    <a:pt x="0" y="359"/>
                    <a:pt x="0" y="359"/>
                    <a:pt x="0" y="359"/>
                  </a:cubicBezTo>
                  <a:cubicBezTo>
                    <a:pt x="28" y="278"/>
                    <a:pt x="88" y="245"/>
                    <a:pt x="88" y="245"/>
                  </a:cubicBezTo>
                  <a:cubicBezTo>
                    <a:pt x="14" y="390"/>
                    <a:pt x="24" y="455"/>
                    <a:pt x="24" y="455"/>
                  </a:cubicBezTo>
                  <a:cubicBezTo>
                    <a:pt x="71" y="396"/>
                    <a:pt x="175" y="401"/>
                    <a:pt x="175" y="401"/>
                  </a:cubicBezTo>
                  <a:cubicBezTo>
                    <a:pt x="175" y="401"/>
                    <a:pt x="55" y="442"/>
                    <a:pt x="31" y="526"/>
                  </a:cubicBezTo>
                  <a:cubicBezTo>
                    <a:pt x="31" y="526"/>
                    <a:pt x="32" y="533"/>
                    <a:pt x="32" y="544"/>
                  </a:cubicBezTo>
                  <a:cubicBezTo>
                    <a:pt x="127" y="533"/>
                    <a:pt x="207" y="473"/>
                    <a:pt x="246" y="390"/>
                  </a:cubicBezTo>
                  <a:cubicBezTo>
                    <a:pt x="119" y="324"/>
                    <a:pt x="32" y="191"/>
                    <a:pt x="32" y="3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8409337" y="5069872"/>
              <a:ext cx="997363" cy="1788128"/>
            </a:xfrm>
            <a:custGeom>
              <a:rect l="l" t="t" r="r" b="b"/>
              <a:pathLst>
                <a:path w="1128712" h="2023578">
                  <a:moveTo>
                    <a:pt x="805148" y="0"/>
                  </a:moveTo>
                  <a:cubicBezTo>
                    <a:pt x="526732" y="545160"/>
                    <a:pt x="564356" y="789542"/>
                    <a:pt x="564356" y="789542"/>
                  </a:cubicBezTo>
                  <a:cubicBezTo>
                    <a:pt x="741188" y="567718"/>
                    <a:pt x="1128712" y="586517"/>
                    <a:pt x="1128712" y="586517"/>
                  </a:cubicBezTo>
                  <a:cubicBezTo>
                    <a:pt x="1128712" y="586517"/>
                    <a:pt x="680990" y="740665"/>
                    <a:pt x="590693" y="1056482"/>
                  </a:cubicBezTo>
                  <a:cubicBezTo>
                    <a:pt x="590693" y="1056482"/>
                    <a:pt x="594455" y="1082800"/>
                    <a:pt x="594455" y="1124157"/>
                  </a:cubicBezTo>
                  <a:cubicBezTo>
                    <a:pt x="600569" y="1295224"/>
                    <a:pt x="621586" y="1756686"/>
                    <a:pt x="671631" y="1992285"/>
                  </a:cubicBezTo>
                  <a:lnTo>
                    <a:pt x="679167" y="2023578"/>
                  </a:lnTo>
                  <a:lnTo>
                    <a:pt x="315501" y="2023578"/>
                  </a:lnTo>
                  <a:lnTo>
                    <a:pt x="320272" y="1996662"/>
                  </a:lnTo>
                  <a:cubicBezTo>
                    <a:pt x="361012" y="1721658"/>
                    <a:pt x="372946" y="1314962"/>
                    <a:pt x="376238" y="1124157"/>
                  </a:cubicBezTo>
                  <a:cubicBezTo>
                    <a:pt x="376238" y="1060241"/>
                    <a:pt x="376238" y="1022644"/>
                    <a:pt x="376238" y="1022644"/>
                  </a:cubicBezTo>
                  <a:cubicBezTo>
                    <a:pt x="316040" y="804580"/>
                    <a:pt x="0" y="612835"/>
                    <a:pt x="0" y="612835"/>
                  </a:cubicBezTo>
                  <a:cubicBezTo>
                    <a:pt x="338614" y="609075"/>
                    <a:pt x="398812" y="782022"/>
                    <a:pt x="398812" y="782022"/>
                  </a:cubicBezTo>
                  <a:cubicBezTo>
                    <a:pt x="398812" y="759464"/>
                    <a:pt x="402574" y="736905"/>
                    <a:pt x="402574" y="718107"/>
                  </a:cubicBezTo>
                  <a:cubicBezTo>
                    <a:pt x="353663" y="391011"/>
                    <a:pt x="142970" y="293258"/>
                    <a:pt x="142970" y="293258"/>
                  </a:cubicBezTo>
                  <a:cubicBezTo>
                    <a:pt x="342376" y="308297"/>
                    <a:pt x="417624" y="447407"/>
                    <a:pt x="443960" y="518842"/>
                  </a:cubicBezTo>
                  <a:cubicBezTo>
                    <a:pt x="451485" y="488764"/>
                    <a:pt x="462772" y="458686"/>
                    <a:pt x="474059" y="428608"/>
                  </a:cubicBezTo>
                  <a:cubicBezTo>
                    <a:pt x="594455" y="124071"/>
                    <a:pt x="805148" y="0"/>
                    <a:pt x="805148" y="0"/>
                  </a:cubicBezTo>
                  <a:close/>
                </a:path>
              </a:pathLst>
            </a:custGeom>
            <a:solidFill>
              <a:schemeClr val="l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1013365" y="3065336"/>
            <a:ext cx="2631566" cy="3792664"/>
            <a:chOff x="1013365" y="3065336"/>
            <a:chExt cx="2631566" cy="3792664"/>
          </a:xfrm>
        </p:grpSpPr>
        <p:sp>
          <p:nvSpPr>
            <p:cNvPr id="27" name="Freeform 27"/>
            <p:cNvSpPr/>
            <p:nvPr/>
          </p:nvSpPr>
          <p:spPr>
            <a:xfrm>
              <a:off x="1013365" y="3065336"/>
              <a:ext cx="1315783" cy="2625947"/>
            </a:xfrm>
            <a:custGeom>
              <a:rect l="l" t="t" r="r" b="b"/>
              <a:pathLst>
                <a:path w="396" h="790">
                  <a:moveTo>
                    <a:pt x="225" y="576"/>
                  </a:moveTo>
                  <a:cubicBezTo>
                    <a:pt x="359" y="528"/>
                    <a:pt x="390" y="676"/>
                    <a:pt x="390" y="676"/>
                  </a:cubicBezTo>
                  <a:cubicBezTo>
                    <a:pt x="393" y="665"/>
                    <a:pt x="396" y="653"/>
                    <a:pt x="396" y="640"/>
                  </a:cubicBezTo>
                  <a:cubicBezTo>
                    <a:pt x="396" y="618"/>
                    <a:pt x="396" y="618"/>
                    <a:pt x="396" y="618"/>
                  </a:cubicBezTo>
                  <a:cubicBezTo>
                    <a:pt x="384" y="519"/>
                    <a:pt x="326" y="394"/>
                    <a:pt x="326" y="394"/>
                  </a:cubicBezTo>
                  <a:cubicBezTo>
                    <a:pt x="357" y="421"/>
                    <a:pt x="376" y="453"/>
                    <a:pt x="396" y="485"/>
                  </a:cubicBezTo>
                  <a:cubicBezTo>
                    <a:pt x="396" y="0"/>
                    <a:pt x="396" y="0"/>
                    <a:pt x="396" y="0"/>
                  </a:cubicBezTo>
                  <a:cubicBezTo>
                    <a:pt x="180" y="0"/>
                    <a:pt x="20" y="159"/>
                    <a:pt x="2" y="361"/>
                  </a:cubicBezTo>
                  <a:cubicBezTo>
                    <a:pt x="1" y="372"/>
                    <a:pt x="0" y="384"/>
                    <a:pt x="0" y="396"/>
                  </a:cubicBezTo>
                  <a:cubicBezTo>
                    <a:pt x="0" y="549"/>
                    <a:pt x="87" y="682"/>
                    <a:pt x="214" y="748"/>
                  </a:cubicBezTo>
                  <a:cubicBezTo>
                    <a:pt x="257" y="770"/>
                    <a:pt x="304" y="785"/>
                    <a:pt x="354" y="790"/>
                  </a:cubicBezTo>
                  <a:cubicBezTo>
                    <a:pt x="360" y="556"/>
                    <a:pt x="225" y="576"/>
                    <a:pt x="225" y="57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329148" y="3065336"/>
              <a:ext cx="1315783" cy="2602135"/>
            </a:xfrm>
            <a:custGeom>
              <a:rect l="l" t="t" r="r" b="b"/>
              <a:pathLst>
                <a:path w="396" h="783">
                  <a:moveTo>
                    <a:pt x="375" y="524"/>
                  </a:moveTo>
                  <a:cubicBezTo>
                    <a:pt x="388" y="484"/>
                    <a:pt x="396" y="441"/>
                    <a:pt x="396" y="396"/>
                  </a:cubicBezTo>
                  <a:cubicBezTo>
                    <a:pt x="396" y="178"/>
                    <a:pt x="212" y="0"/>
                    <a:pt x="0" y="0"/>
                  </a:cubicBezTo>
                  <a:cubicBezTo>
                    <a:pt x="0" y="485"/>
                    <a:pt x="0" y="485"/>
                    <a:pt x="0" y="485"/>
                  </a:cubicBezTo>
                  <a:cubicBezTo>
                    <a:pt x="44" y="580"/>
                    <a:pt x="45" y="680"/>
                    <a:pt x="45" y="680"/>
                  </a:cubicBezTo>
                  <a:cubicBezTo>
                    <a:pt x="99" y="552"/>
                    <a:pt x="181" y="568"/>
                    <a:pt x="181" y="568"/>
                  </a:cubicBezTo>
                  <a:cubicBezTo>
                    <a:pt x="113" y="603"/>
                    <a:pt x="87" y="688"/>
                    <a:pt x="83" y="783"/>
                  </a:cubicBezTo>
                  <a:cubicBezTo>
                    <a:pt x="112" y="777"/>
                    <a:pt x="139" y="768"/>
                    <a:pt x="166" y="756"/>
                  </a:cubicBezTo>
                  <a:cubicBezTo>
                    <a:pt x="264" y="711"/>
                    <a:pt x="340" y="627"/>
                    <a:pt x="375" y="524"/>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1761077" y="4375595"/>
              <a:ext cx="1168527" cy="2482405"/>
            </a:xfrm>
            <a:custGeom>
              <a:rect l="l" t="t" r="r" b="b"/>
              <a:pathLst>
                <a:path w="1322387" h="2809391">
                  <a:moveTo>
                    <a:pt x="379435" y="0"/>
                  </a:moveTo>
                  <a:cubicBezTo>
                    <a:pt x="495895" y="101534"/>
                    <a:pt x="578545" y="221870"/>
                    <a:pt x="642410" y="342206"/>
                  </a:cubicBezTo>
                  <a:cubicBezTo>
                    <a:pt x="830249" y="699454"/>
                    <a:pt x="811465" y="1075504"/>
                    <a:pt x="811465" y="1075504"/>
                  </a:cubicBezTo>
                  <a:cubicBezTo>
                    <a:pt x="1014331" y="594160"/>
                    <a:pt x="1322387" y="654328"/>
                    <a:pt x="1322387" y="654328"/>
                  </a:cubicBezTo>
                  <a:cubicBezTo>
                    <a:pt x="1066926" y="785946"/>
                    <a:pt x="969250" y="1105588"/>
                    <a:pt x="954223" y="1462836"/>
                  </a:cubicBezTo>
                  <a:cubicBezTo>
                    <a:pt x="930978" y="1930784"/>
                    <a:pt x="1042684" y="2466274"/>
                    <a:pt x="1114769" y="2755257"/>
                  </a:cubicBezTo>
                  <a:lnTo>
                    <a:pt x="1128624" y="2809391"/>
                  </a:lnTo>
                  <a:lnTo>
                    <a:pt x="216621" y="2809391"/>
                  </a:lnTo>
                  <a:lnTo>
                    <a:pt x="250824" y="2700453"/>
                  </a:lnTo>
                  <a:cubicBezTo>
                    <a:pt x="410252" y="2169047"/>
                    <a:pt x="474764" y="1778718"/>
                    <a:pt x="484625" y="1489160"/>
                  </a:cubicBezTo>
                  <a:cubicBezTo>
                    <a:pt x="507166" y="609202"/>
                    <a:pt x="0" y="684412"/>
                    <a:pt x="0" y="684412"/>
                  </a:cubicBezTo>
                  <a:cubicBezTo>
                    <a:pt x="503409" y="503908"/>
                    <a:pt x="619869" y="1060462"/>
                    <a:pt x="619869" y="1060462"/>
                  </a:cubicBezTo>
                  <a:cubicBezTo>
                    <a:pt x="631139" y="1019097"/>
                    <a:pt x="638653" y="973971"/>
                    <a:pt x="642410" y="925084"/>
                  </a:cubicBezTo>
                  <a:cubicBezTo>
                    <a:pt x="642410" y="898761"/>
                    <a:pt x="642410" y="872437"/>
                    <a:pt x="642410" y="842353"/>
                  </a:cubicBezTo>
                  <a:cubicBezTo>
                    <a:pt x="623626" y="470063"/>
                    <a:pt x="379435" y="0"/>
                    <a:pt x="379435" y="0"/>
                  </a:cubicBezTo>
                  <a:close/>
                </a:path>
              </a:pathLst>
            </a:custGeom>
            <a:solidFill>
              <a:schemeClr val="l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 name="Group 30"/>
          <p:cNvGrpSpPr/>
          <p:nvPr/>
        </p:nvGrpSpPr>
        <p:grpSpPr>
          <a:xfrm>
            <a:off x="5038630" y="3065336"/>
            <a:ext cx="2631566" cy="3792664"/>
            <a:chOff x="5038630" y="3065336"/>
            <a:chExt cx="2631566" cy="3792664"/>
          </a:xfrm>
        </p:grpSpPr>
        <p:sp>
          <p:nvSpPr>
            <p:cNvPr id="31" name="Freeform 31"/>
            <p:cNvSpPr/>
            <p:nvPr/>
          </p:nvSpPr>
          <p:spPr>
            <a:xfrm>
              <a:off x="5038630" y="3065336"/>
              <a:ext cx="1315783" cy="2625947"/>
            </a:xfrm>
            <a:custGeom>
              <a:rect l="l" t="t" r="r" b="b"/>
              <a:pathLst>
                <a:path w="396" h="790">
                  <a:moveTo>
                    <a:pt x="225" y="576"/>
                  </a:moveTo>
                  <a:cubicBezTo>
                    <a:pt x="359" y="528"/>
                    <a:pt x="390" y="676"/>
                    <a:pt x="390" y="676"/>
                  </a:cubicBezTo>
                  <a:cubicBezTo>
                    <a:pt x="393" y="665"/>
                    <a:pt x="396" y="653"/>
                    <a:pt x="396" y="640"/>
                  </a:cubicBezTo>
                  <a:cubicBezTo>
                    <a:pt x="396" y="618"/>
                    <a:pt x="396" y="618"/>
                    <a:pt x="396" y="618"/>
                  </a:cubicBezTo>
                  <a:cubicBezTo>
                    <a:pt x="384" y="519"/>
                    <a:pt x="326" y="394"/>
                    <a:pt x="326" y="394"/>
                  </a:cubicBezTo>
                  <a:cubicBezTo>
                    <a:pt x="357" y="421"/>
                    <a:pt x="376" y="453"/>
                    <a:pt x="396" y="485"/>
                  </a:cubicBezTo>
                  <a:cubicBezTo>
                    <a:pt x="396" y="0"/>
                    <a:pt x="396" y="0"/>
                    <a:pt x="396" y="0"/>
                  </a:cubicBezTo>
                  <a:cubicBezTo>
                    <a:pt x="180" y="0"/>
                    <a:pt x="20" y="159"/>
                    <a:pt x="2" y="361"/>
                  </a:cubicBezTo>
                  <a:cubicBezTo>
                    <a:pt x="1" y="372"/>
                    <a:pt x="0" y="384"/>
                    <a:pt x="0" y="396"/>
                  </a:cubicBezTo>
                  <a:cubicBezTo>
                    <a:pt x="0" y="549"/>
                    <a:pt x="87" y="682"/>
                    <a:pt x="214" y="748"/>
                  </a:cubicBezTo>
                  <a:cubicBezTo>
                    <a:pt x="257" y="770"/>
                    <a:pt x="304" y="785"/>
                    <a:pt x="354" y="790"/>
                  </a:cubicBezTo>
                  <a:cubicBezTo>
                    <a:pt x="360" y="556"/>
                    <a:pt x="225" y="576"/>
                    <a:pt x="225" y="576"/>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6354413" y="3065336"/>
              <a:ext cx="1315783" cy="2602135"/>
            </a:xfrm>
            <a:custGeom>
              <a:rect l="l" t="t" r="r" b="b"/>
              <a:pathLst>
                <a:path w="396" h="783">
                  <a:moveTo>
                    <a:pt x="375" y="524"/>
                  </a:moveTo>
                  <a:cubicBezTo>
                    <a:pt x="388" y="484"/>
                    <a:pt x="396" y="441"/>
                    <a:pt x="396" y="396"/>
                  </a:cubicBezTo>
                  <a:cubicBezTo>
                    <a:pt x="396" y="178"/>
                    <a:pt x="212" y="0"/>
                    <a:pt x="0" y="0"/>
                  </a:cubicBezTo>
                  <a:cubicBezTo>
                    <a:pt x="0" y="485"/>
                    <a:pt x="0" y="485"/>
                    <a:pt x="0" y="485"/>
                  </a:cubicBezTo>
                  <a:cubicBezTo>
                    <a:pt x="44" y="580"/>
                    <a:pt x="45" y="680"/>
                    <a:pt x="45" y="680"/>
                  </a:cubicBezTo>
                  <a:cubicBezTo>
                    <a:pt x="99" y="552"/>
                    <a:pt x="181" y="568"/>
                    <a:pt x="181" y="568"/>
                  </a:cubicBezTo>
                  <a:cubicBezTo>
                    <a:pt x="113" y="603"/>
                    <a:pt x="87" y="688"/>
                    <a:pt x="83" y="783"/>
                  </a:cubicBezTo>
                  <a:cubicBezTo>
                    <a:pt x="112" y="777"/>
                    <a:pt x="139" y="768"/>
                    <a:pt x="166" y="756"/>
                  </a:cubicBezTo>
                  <a:cubicBezTo>
                    <a:pt x="264" y="711"/>
                    <a:pt x="340" y="627"/>
                    <a:pt x="375" y="52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5786247" y="4375595"/>
              <a:ext cx="1168527" cy="2482405"/>
            </a:xfrm>
            <a:custGeom>
              <a:rect l="l" t="t" r="r" b="b"/>
              <a:pathLst>
                <a:path w="1322387" h="2809391">
                  <a:moveTo>
                    <a:pt x="379435" y="0"/>
                  </a:moveTo>
                  <a:cubicBezTo>
                    <a:pt x="495895" y="101534"/>
                    <a:pt x="578545" y="221870"/>
                    <a:pt x="642410" y="342206"/>
                  </a:cubicBezTo>
                  <a:cubicBezTo>
                    <a:pt x="830249" y="699454"/>
                    <a:pt x="811465" y="1075504"/>
                    <a:pt x="811465" y="1075504"/>
                  </a:cubicBezTo>
                  <a:cubicBezTo>
                    <a:pt x="1014331" y="594160"/>
                    <a:pt x="1322387" y="654328"/>
                    <a:pt x="1322387" y="654328"/>
                  </a:cubicBezTo>
                  <a:cubicBezTo>
                    <a:pt x="1066926" y="785946"/>
                    <a:pt x="969250" y="1105588"/>
                    <a:pt x="954223" y="1462836"/>
                  </a:cubicBezTo>
                  <a:cubicBezTo>
                    <a:pt x="930978" y="1930784"/>
                    <a:pt x="1042684" y="2466274"/>
                    <a:pt x="1114769" y="2755257"/>
                  </a:cubicBezTo>
                  <a:lnTo>
                    <a:pt x="1128624" y="2809391"/>
                  </a:lnTo>
                  <a:lnTo>
                    <a:pt x="216621" y="2809391"/>
                  </a:lnTo>
                  <a:lnTo>
                    <a:pt x="250824" y="2700453"/>
                  </a:lnTo>
                  <a:cubicBezTo>
                    <a:pt x="410252" y="2169047"/>
                    <a:pt x="474764" y="1778718"/>
                    <a:pt x="484625" y="1489160"/>
                  </a:cubicBezTo>
                  <a:cubicBezTo>
                    <a:pt x="507166" y="609202"/>
                    <a:pt x="0" y="684412"/>
                    <a:pt x="0" y="684412"/>
                  </a:cubicBezTo>
                  <a:cubicBezTo>
                    <a:pt x="503409" y="503908"/>
                    <a:pt x="619869" y="1060462"/>
                    <a:pt x="619869" y="1060462"/>
                  </a:cubicBezTo>
                  <a:cubicBezTo>
                    <a:pt x="631139" y="1019097"/>
                    <a:pt x="638653" y="973971"/>
                    <a:pt x="642410" y="925084"/>
                  </a:cubicBezTo>
                  <a:cubicBezTo>
                    <a:pt x="642410" y="898761"/>
                    <a:pt x="642410" y="872437"/>
                    <a:pt x="642410" y="842353"/>
                  </a:cubicBezTo>
                  <a:cubicBezTo>
                    <a:pt x="623626" y="470063"/>
                    <a:pt x="379435" y="0"/>
                    <a:pt x="379435" y="0"/>
                  </a:cubicBezTo>
                  <a:close/>
                </a:path>
              </a:pathLst>
            </a:custGeom>
            <a:solidFill>
              <a:schemeClr val="l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 name="Group 34"/>
          <p:cNvGrpSpPr/>
          <p:nvPr/>
        </p:nvGrpSpPr>
        <p:grpSpPr>
          <a:xfrm>
            <a:off x="8933974" y="3065336"/>
            <a:ext cx="2631566" cy="3792664"/>
            <a:chOff x="8933974" y="3065336"/>
            <a:chExt cx="2631566" cy="3792664"/>
          </a:xfrm>
        </p:grpSpPr>
        <p:sp>
          <p:nvSpPr>
            <p:cNvPr id="35" name="Freeform 35"/>
            <p:cNvSpPr/>
            <p:nvPr/>
          </p:nvSpPr>
          <p:spPr>
            <a:xfrm>
              <a:off x="8933974" y="3065336"/>
              <a:ext cx="1315783" cy="2625947"/>
            </a:xfrm>
            <a:custGeom>
              <a:rect l="l" t="t" r="r" b="b"/>
              <a:pathLst>
                <a:path w="396" h="790">
                  <a:moveTo>
                    <a:pt x="225" y="576"/>
                  </a:moveTo>
                  <a:cubicBezTo>
                    <a:pt x="359" y="528"/>
                    <a:pt x="390" y="676"/>
                    <a:pt x="390" y="676"/>
                  </a:cubicBezTo>
                  <a:cubicBezTo>
                    <a:pt x="393" y="665"/>
                    <a:pt x="396" y="653"/>
                    <a:pt x="396" y="640"/>
                  </a:cubicBezTo>
                  <a:cubicBezTo>
                    <a:pt x="396" y="618"/>
                    <a:pt x="396" y="618"/>
                    <a:pt x="396" y="618"/>
                  </a:cubicBezTo>
                  <a:cubicBezTo>
                    <a:pt x="384" y="519"/>
                    <a:pt x="326" y="394"/>
                    <a:pt x="326" y="394"/>
                  </a:cubicBezTo>
                  <a:cubicBezTo>
                    <a:pt x="357" y="421"/>
                    <a:pt x="376" y="453"/>
                    <a:pt x="396" y="485"/>
                  </a:cubicBezTo>
                  <a:cubicBezTo>
                    <a:pt x="396" y="0"/>
                    <a:pt x="396" y="0"/>
                    <a:pt x="396" y="0"/>
                  </a:cubicBezTo>
                  <a:cubicBezTo>
                    <a:pt x="180" y="0"/>
                    <a:pt x="20" y="159"/>
                    <a:pt x="2" y="361"/>
                  </a:cubicBezTo>
                  <a:cubicBezTo>
                    <a:pt x="1" y="372"/>
                    <a:pt x="0" y="384"/>
                    <a:pt x="0" y="396"/>
                  </a:cubicBezTo>
                  <a:cubicBezTo>
                    <a:pt x="0" y="549"/>
                    <a:pt x="87" y="682"/>
                    <a:pt x="214" y="748"/>
                  </a:cubicBezTo>
                  <a:cubicBezTo>
                    <a:pt x="257" y="770"/>
                    <a:pt x="304" y="785"/>
                    <a:pt x="354" y="790"/>
                  </a:cubicBezTo>
                  <a:cubicBezTo>
                    <a:pt x="360" y="556"/>
                    <a:pt x="225" y="576"/>
                    <a:pt x="225" y="57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10249757" y="3065336"/>
              <a:ext cx="1315783" cy="2602135"/>
            </a:xfrm>
            <a:custGeom>
              <a:rect l="l" t="t" r="r" b="b"/>
              <a:pathLst>
                <a:path w="396" h="783">
                  <a:moveTo>
                    <a:pt x="375" y="524"/>
                  </a:moveTo>
                  <a:cubicBezTo>
                    <a:pt x="388" y="484"/>
                    <a:pt x="396" y="441"/>
                    <a:pt x="396" y="396"/>
                  </a:cubicBezTo>
                  <a:cubicBezTo>
                    <a:pt x="396" y="178"/>
                    <a:pt x="212" y="0"/>
                    <a:pt x="0" y="0"/>
                  </a:cubicBezTo>
                  <a:cubicBezTo>
                    <a:pt x="0" y="485"/>
                    <a:pt x="0" y="485"/>
                    <a:pt x="0" y="485"/>
                  </a:cubicBezTo>
                  <a:cubicBezTo>
                    <a:pt x="44" y="580"/>
                    <a:pt x="45" y="680"/>
                    <a:pt x="45" y="680"/>
                  </a:cubicBezTo>
                  <a:cubicBezTo>
                    <a:pt x="99" y="552"/>
                    <a:pt x="181" y="568"/>
                    <a:pt x="181" y="568"/>
                  </a:cubicBezTo>
                  <a:cubicBezTo>
                    <a:pt x="113" y="603"/>
                    <a:pt x="87" y="688"/>
                    <a:pt x="83" y="783"/>
                  </a:cubicBezTo>
                  <a:cubicBezTo>
                    <a:pt x="112" y="777"/>
                    <a:pt x="139" y="768"/>
                    <a:pt x="166" y="756"/>
                  </a:cubicBezTo>
                  <a:cubicBezTo>
                    <a:pt x="264" y="711"/>
                    <a:pt x="340" y="627"/>
                    <a:pt x="375" y="524"/>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9681686" y="4375595"/>
              <a:ext cx="1168527" cy="2482405"/>
            </a:xfrm>
            <a:custGeom>
              <a:rect l="l" t="t" r="r" b="b"/>
              <a:pathLst>
                <a:path w="1322387" h="2809391">
                  <a:moveTo>
                    <a:pt x="379435" y="0"/>
                  </a:moveTo>
                  <a:cubicBezTo>
                    <a:pt x="495895" y="101534"/>
                    <a:pt x="578545" y="221870"/>
                    <a:pt x="642410" y="342206"/>
                  </a:cubicBezTo>
                  <a:cubicBezTo>
                    <a:pt x="830249" y="699454"/>
                    <a:pt x="811465" y="1075504"/>
                    <a:pt x="811465" y="1075504"/>
                  </a:cubicBezTo>
                  <a:cubicBezTo>
                    <a:pt x="1014331" y="594160"/>
                    <a:pt x="1322387" y="654328"/>
                    <a:pt x="1322387" y="654328"/>
                  </a:cubicBezTo>
                  <a:cubicBezTo>
                    <a:pt x="1066926" y="785946"/>
                    <a:pt x="969250" y="1105588"/>
                    <a:pt x="954223" y="1462836"/>
                  </a:cubicBezTo>
                  <a:cubicBezTo>
                    <a:pt x="930978" y="1930784"/>
                    <a:pt x="1042684" y="2466274"/>
                    <a:pt x="1114769" y="2755257"/>
                  </a:cubicBezTo>
                  <a:lnTo>
                    <a:pt x="1128624" y="2809391"/>
                  </a:lnTo>
                  <a:lnTo>
                    <a:pt x="216621" y="2809391"/>
                  </a:lnTo>
                  <a:lnTo>
                    <a:pt x="250824" y="2700453"/>
                  </a:lnTo>
                  <a:cubicBezTo>
                    <a:pt x="410252" y="2169047"/>
                    <a:pt x="474764" y="1778718"/>
                    <a:pt x="484625" y="1489160"/>
                  </a:cubicBezTo>
                  <a:cubicBezTo>
                    <a:pt x="507166" y="609202"/>
                    <a:pt x="0" y="684412"/>
                    <a:pt x="0" y="684412"/>
                  </a:cubicBezTo>
                  <a:cubicBezTo>
                    <a:pt x="503409" y="503908"/>
                    <a:pt x="619869" y="1060462"/>
                    <a:pt x="619869" y="1060462"/>
                  </a:cubicBezTo>
                  <a:cubicBezTo>
                    <a:pt x="631139" y="1019097"/>
                    <a:pt x="638653" y="973971"/>
                    <a:pt x="642410" y="925084"/>
                  </a:cubicBezTo>
                  <a:cubicBezTo>
                    <a:pt x="642410" y="898761"/>
                    <a:pt x="642410" y="872437"/>
                    <a:pt x="642410" y="842353"/>
                  </a:cubicBezTo>
                  <a:cubicBezTo>
                    <a:pt x="623626" y="470063"/>
                    <a:pt x="379435" y="0"/>
                    <a:pt x="379435" y="0"/>
                  </a:cubicBezTo>
                  <a:close/>
                </a:path>
              </a:pathLst>
            </a:custGeom>
            <a:solidFill>
              <a:schemeClr val="l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8" name="TextBox 38"/>
          <p:cNvSpPr txBox="1"/>
          <p:nvPr/>
        </p:nvSpPr>
        <p:spPr>
          <a:xfrm>
            <a:off x="454343" y="1185008"/>
            <a:ext cx="11407327" cy="1095375"/>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425">
                <a:solidFill>
                  <a:schemeClr val="accent1">
                    <a:lumMod val="50000"/>
                    <a:alpha val="100000"/>
                  </a:schemeClr>
                </a:solidFill>
                <a:latin typeface="Microsoft Yahei"/>
                <a:ea typeface="Microsoft Yahei"/>
                <a:cs typeface="Microsoft Yahei"/>
              </a:rPr>
              <a:t>手卫生定义：手卫生是为洗手、卫生手消毒和外科手消毒的总称。手卫生主要是针对医护人员在工作中存在的交叉感染的风险而采取的措施，是医院感染控制的重要手段。通过手卫生，可以有效地降低医院感染的发生率，保障患者和医护人员的安全。</a:t>
            </a:r>
          </a:p>
        </p:txBody>
      </p:sp>
      <p:sp>
        <p:nvSpPr>
          <p:cNvPr id="39" name="Freeform 39"/>
          <p:cNvSpPr/>
          <p:nvPr/>
        </p:nvSpPr>
        <p:spPr>
          <a:xfrm>
            <a:off x="1857479" y="3481546"/>
            <a:ext cx="773367" cy="773367"/>
          </a:xfrm>
          <a:custGeom>
            <a:rect l="l" t="t" r="r" b="b"/>
            <a:pathLst>
              <a:path w="304800" h="304800">
                <a:moveTo>
                  <a:pt x="274320" y="167640"/>
                </a:moveTo>
                <a:lnTo>
                  <a:pt x="274320" y="274320"/>
                </a:lnTo>
                <a:cubicBezTo>
                  <a:pt x="274320" y="291151"/>
                  <a:pt x="260671" y="304800"/>
                  <a:pt x="243840" y="304800"/>
                </a:cubicBezTo>
                <a:cubicBezTo>
                  <a:pt x="227009" y="304800"/>
                  <a:pt x="213360" y="291151"/>
                  <a:pt x="213360" y="274320"/>
                </a:cubicBezTo>
                <a:lnTo>
                  <a:pt x="213360" y="274320"/>
                </a:lnTo>
                <a:lnTo>
                  <a:pt x="213360" y="198120"/>
                </a:lnTo>
                <a:lnTo>
                  <a:pt x="182880" y="198120"/>
                </a:lnTo>
                <a:lnTo>
                  <a:pt x="182880" y="45720"/>
                </a:lnTo>
                <a:cubicBezTo>
                  <a:pt x="182880" y="20469"/>
                  <a:pt x="203349" y="0"/>
                  <a:pt x="228600" y="0"/>
                </a:cubicBezTo>
                <a:lnTo>
                  <a:pt x="228600" y="0"/>
                </a:lnTo>
                <a:lnTo>
                  <a:pt x="274320" y="0"/>
                </a:lnTo>
                <a:lnTo>
                  <a:pt x="274320" y="167640"/>
                </a:lnTo>
                <a:close/>
                <a:moveTo>
                  <a:pt x="60960" y="152400"/>
                </a:moveTo>
                <a:cubicBezTo>
                  <a:pt x="44129" y="152400"/>
                  <a:pt x="30480" y="138751"/>
                  <a:pt x="30480" y="121920"/>
                </a:cubicBezTo>
                <a:lnTo>
                  <a:pt x="30480" y="121920"/>
                </a:lnTo>
                <a:lnTo>
                  <a:pt x="30480" y="15240"/>
                </a:lnTo>
                <a:cubicBezTo>
                  <a:pt x="30480" y="6820"/>
                  <a:pt x="37300" y="0"/>
                  <a:pt x="45720" y="0"/>
                </a:cubicBezTo>
                <a:cubicBezTo>
                  <a:pt x="54140" y="0"/>
                  <a:pt x="60960" y="6820"/>
                  <a:pt x="60960" y="15240"/>
                </a:cubicBezTo>
                <a:lnTo>
                  <a:pt x="60960" y="15240"/>
                </a:lnTo>
                <a:lnTo>
                  <a:pt x="60960" y="76200"/>
                </a:lnTo>
                <a:lnTo>
                  <a:pt x="76200" y="76200"/>
                </a:lnTo>
                <a:lnTo>
                  <a:pt x="76200" y="15240"/>
                </a:lnTo>
                <a:cubicBezTo>
                  <a:pt x="76200" y="6820"/>
                  <a:pt x="83020" y="0"/>
                  <a:pt x="91440" y="0"/>
                </a:cubicBezTo>
                <a:cubicBezTo>
                  <a:pt x="99860" y="0"/>
                  <a:pt x="106680" y="6820"/>
                  <a:pt x="106680" y="15240"/>
                </a:cubicBezTo>
                <a:lnTo>
                  <a:pt x="106680" y="15240"/>
                </a:lnTo>
                <a:lnTo>
                  <a:pt x="106680" y="76200"/>
                </a:lnTo>
                <a:lnTo>
                  <a:pt x="121920" y="76200"/>
                </a:lnTo>
                <a:lnTo>
                  <a:pt x="121920" y="15240"/>
                </a:lnTo>
                <a:cubicBezTo>
                  <a:pt x="121920" y="6820"/>
                  <a:pt x="128740" y="0"/>
                  <a:pt x="137160" y="0"/>
                </a:cubicBezTo>
                <a:cubicBezTo>
                  <a:pt x="145580" y="0"/>
                  <a:pt x="152400" y="6820"/>
                  <a:pt x="152400" y="15240"/>
                </a:cubicBezTo>
                <a:lnTo>
                  <a:pt x="152400" y="15240"/>
                </a:lnTo>
                <a:lnTo>
                  <a:pt x="152400" y="121920"/>
                </a:lnTo>
                <a:cubicBezTo>
                  <a:pt x="152400" y="138751"/>
                  <a:pt x="138751" y="152400"/>
                  <a:pt x="121920" y="152400"/>
                </a:cubicBezTo>
                <a:lnTo>
                  <a:pt x="121920" y="152400"/>
                </a:lnTo>
                <a:lnTo>
                  <a:pt x="121920" y="274320"/>
                </a:lnTo>
                <a:cubicBezTo>
                  <a:pt x="121920" y="291151"/>
                  <a:pt x="108271" y="304800"/>
                  <a:pt x="91440" y="304800"/>
                </a:cubicBezTo>
                <a:cubicBezTo>
                  <a:pt x="74609" y="304800"/>
                  <a:pt x="60960" y="291151"/>
                  <a:pt x="60960" y="274320"/>
                </a:cubicBezTo>
                <a:lnTo>
                  <a:pt x="60960" y="274320"/>
                </a:lnTo>
                <a:lnTo>
                  <a:pt x="60960" y="15240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5963481" y="3429000"/>
            <a:ext cx="781865" cy="781865"/>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9792903" y="3288801"/>
            <a:ext cx="922065" cy="922065"/>
          </a:xfrm>
          <a:custGeom>
            <a:rect l="l" t="t" r="r" b="b"/>
            <a:pathLst>
              <a:path w="304800" h="304800">
                <a:moveTo>
                  <a:pt x="242888" y="85725"/>
                </a:moveTo>
                <a:cubicBezTo>
                  <a:pt x="240078" y="85725"/>
                  <a:pt x="237363" y="86077"/>
                  <a:pt x="234725" y="86649"/>
                </a:cubicBezTo>
                <a:cubicBezTo>
                  <a:pt x="233553" y="69304"/>
                  <a:pt x="219256" y="55559"/>
                  <a:pt x="201616" y="55559"/>
                </a:cubicBezTo>
                <a:cubicBezTo>
                  <a:pt x="197663" y="55559"/>
                  <a:pt x="193919" y="56369"/>
                  <a:pt x="190405" y="57636"/>
                </a:cubicBezTo>
                <a:cubicBezTo>
                  <a:pt x="179451" y="40224"/>
                  <a:pt x="160191" y="28575"/>
                  <a:pt x="138113" y="28575"/>
                </a:cubicBezTo>
                <a:cubicBezTo>
                  <a:pt x="104565" y="28575"/>
                  <a:pt x="77410" y="55312"/>
                  <a:pt x="76391" y="88611"/>
                </a:cubicBezTo>
                <a:cubicBezTo>
                  <a:pt x="71923" y="86773"/>
                  <a:pt x="67046" y="85725"/>
                  <a:pt x="61913" y="85725"/>
                </a:cubicBezTo>
                <a:cubicBezTo>
                  <a:pt x="40872" y="85725"/>
                  <a:pt x="23813" y="102784"/>
                  <a:pt x="23813" y="123825"/>
                </a:cubicBezTo>
                <a:cubicBezTo>
                  <a:pt x="23813" y="144323"/>
                  <a:pt x="40034" y="160915"/>
                  <a:pt x="60322" y="161754"/>
                </a:cubicBezTo>
                <a:lnTo>
                  <a:pt x="75600" y="146475"/>
                </a:lnTo>
                <a:lnTo>
                  <a:pt x="91049" y="161925"/>
                </a:lnTo>
                <a:lnTo>
                  <a:pt x="98269" y="161925"/>
                </a:lnTo>
                <a:lnTo>
                  <a:pt x="113709" y="146475"/>
                </a:lnTo>
                <a:lnTo>
                  <a:pt x="129149" y="161925"/>
                </a:lnTo>
                <a:lnTo>
                  <a:pt x="136369" y="161925"/>
                </a:lnTo>
                <a:lnTo>
                  <a:pt x="151809" y="146475"/>
                </a:lnTo>
                <a:lnTo>
                  <a:pt x="167249" y="161925"/>
                </a:lnTo>
                <a:lnTo>
                  <a:pt x="174469" y="161925"/>
                </a:lnTo>
                <a:lnTo>
                  <a:pt x="189909" y="146475"/>
                </a:lnTo>
                <a:lnTo>
                  <a:pt x="205349" y="161925"/>
                </a:lnTo>
                <a:lnTo>
                  <a:pt x="212569" y="161925"/>
                </a:lnTo>
                <a:lnTo>
                  <a:pt x="228009" y="146475"/>
                </a:lnTo>
                <a:lnTo>
                  <a:pt x="243402" y="161868"/>
                </a:lnTo>
                <a:cubicBezTo>
                  <a:pt x="264195" y="161592"/>
                  <a:pt x="280988" y="144694"/>
                  <a:pt x="280988" y="123825"/>
                </a:cubicBezTo>
                <a:cubicBezTo>
                  <a:pt x="280988" y="102784"/>
                  <a:pt x="263928" y="85725"/>
                  <a:pt x="242888" y="85725"/>
                </a:cubicBezTo>
                <a:close/>
                <a:moveTo>
                  <a:pt x="228600" y="157791"/>
                </a:moveTo>
                <a:lnTo>
                  <a:pt x="214941" y="171450"/>
                </a:lnTo>
                <a:lnTo>
                  <a:pt x="202959" y="171450"/>
                </a:lnTo>
                <a:lnTo>
                  <a:pt x="189900" y="158391"/>
                </a:lnTo>
                <a:lnTo>
                  <a:pt x="176841" y="171450"/>
                </a:lnTo>
                <a:lnTo>
                  <a:pt x="164859" y="171450"/>
                </a:lnTo>
                <a:lnTo>
                  <a:pt x="151800" y="158391"/>
                </a:lnTo>
                <a:lnTo>
                  <a:pt x="138741" y="171450"/>
                </a:lnTo>
                <a:lnTo>
                  <a:pt x="126759" y="171450"/>
                </a:lnTo>
                <a:lnTo>
                  <a:pt x="113700" y="158391"/>
                </a:lnTo>
                <a:lnTo>
                  <a:pt x="100641" y="171450"/>
                </a:lnTo>
                <a:lnTo>
                  <a:pt x="88668" y="171450"/>
                </a:lnTo>
                <a:lnTo>
                  <a:pt x="75609" y="158391"/>
                </a:lnTo>
                <a:lnTo>
                  <a:pt x="62541" y="171450"/>
                </a:lnTo>
                <a:lnTo>
                  <a:pt x="61913" y="171450"/>
                </a:lnTo>
                <a:lnTo>
                  <a:pt x="87154" y="276225"/>
                </a:lnTo>
                <a:lnTo>
                  <a:pt x="216932" y="276225"/>
                </a:lnTo>
                <a:lnTo>
                  <a:pt x="242888" y="171450"/>
                </a:lnTo>
                <a:lnTo>
                  <a:pt x="242259" y="171450"/>
                </a:lnTo>
                <a:lnTo>
                  <a:pt x="228600" y="157791"/>
                </a:lnTo>
                <a:close/>
                <a:moveTo>
                  <a:pt x="109538" y="266700"/>
                </a:moveTo>
                <a:lnTo>
                  <a:pt x="89697" y="180975"/>
                </a:lnTo>
                <a:lnTo>
                  <a:pt x="99222" y="180975"/>
                </a:lnTo>
                <a:lnTo>
                  <a:pt x="119063" y="266700"/>
                </a:lnTo>
                <a:lnTo>
                  <a:pt x="109538" y="266700"/>
                </a:lnTo>
                <a:close/>
                <a:moveTo>
                  <a:pt x="128588" y="266700"/>
                </a:moveTo>
                <a:lnTo>
                  <a:pt x="118472" y="180975"/>
                </a:lnTo>
                <a:lnTo>
                  <a:pt x="127997" y="180975"/>
                </a:lnTo>
                <a:lnTo>
                  <a:pt x="138113" y="266700"/>
                </a:lnTo>
                <a:lnTo>
                  <a:pt x="128588" y="266700"/>
                </a:lnTo>
                <a:close/>
                <a:moveTo>
                  <a:pt x="157163" y="266700"/>
                </a:moveTo>
                <a:lnTo>
                  <a:pt x="147638" y="266700"/>
                </a:lnTo>
                <a:lnTo>
                  <a:pt x="147638" y="180975"/>
                </a:lnTo>
                <a:lnTo>
                  <a:pt x="157163" y="180975"/>
                </a:lnTo>
                <a:lnTo>
                  <a:pt x="157163" y="266700"/>
                </a:lnTo>
                <a:close/>
                <a:moveTo>
                  <a:pt x="166688" y="266700"/>
                </a:moveTo>
                <a:lnTo>
                  <a:pt x="176803" y="180975"/>
                </a:lnTo>
                <a:lnTo>
                  <a:pt x="186328" y="180975"/>
                </a:lnTo>
                <a:lnTo>
                  <a:pt x="176213" y="266700"/>
                </a:lnTo>
                <a:lnTo>
                  <a:pt x="166688" y="266700"/>
                </a:lnTo>
                <a:close/>
                <a:moveTo>
                  <a:pt x="195263" y="266700"/>
                </a:moveTo>
                <a:lnTo>
                  <a:pt x="185738" y="266700"/>
                </a:lnTo>
                <a:lnTo>
                  <a:pt x="205378" y="180975"/>
                </a:lnTo>
                <a:lnTo>
                  <a:pt x="214903" y="180975"/>
                </a:lnTo>
                <a:lnTo>
                  <a:pt x="195263" y="26670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2" name="Group 42"/>
          <p:cNvGrpSpPr/>
          <p:nvPr/>
        </p:nvGrpSpPr>
        <p:grpSpPr>
          <a:xfrm>
            <a:off x="454963" y="93878"/>
            <a:ext cx="10641129" cy="914400"/>
            <a:chOff x="454963" y="93878"/>
            <a:chExt cx="10641129" cy="914400"/>
          </a:xfrm>
        </p:grpSpPr>
        <p:sp>
          <p:nvSpPr>
            <p:cNvPr id="43" name="AutoShape 4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TextBox 6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手卫生定义及目的</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7258" r="17258"/>
          <a:stretch>
            <a:fillRect/>
          </a:stretch>
        </p:blipFill>
        <p:spPr>
          <a:xfrm>
            <a:off x="882858" y="1563009"/>
            <a:ext cx="2465519" cy="2459823"/>
          </a:xfrm>
          <a:prstGeom prst="rect">
            <a:avLst/>
          </a:prstGeom>
        </p:spPr>
      </p:pic>
      <p:pic>
        <p:nvPicPr>
          <p:cNvPr id="3" name="Picture 3"/>
          <p:cNvPicPr>
            <a:picLocks noChangeAspect="1"/>
          </p:cNvPicPr>
          <p:nvPr/>
        </p:nvPicPr>
        <p:blipFill>
          <a:blip r:embed="rId3"/>
          <a:srcRect t="16744" b="16744"/>
          <a:stretch>
            <a:fillRect/>
          </a:stretch>
        </p:blipFill>
        <p:spPr>
          <a:xfrm>
            <a:off x="3561054" y="1563009"/>
            <a:ext cx="2465519" cy="2459823"/>
          </a:xfrm>
          <a:prstGeom prst="rect">
            <a:avLst/>
          </a:prstGeom>
        </p:spPr>
      </p:pic>
      <p:pic>
        <p:nvPicPr>
          <p:cNvPr id="4" name="Picture 4"/>
          <p:cNvPicPr>
            <a:picLocks noChangeAspect="1"/>
          </p:cNvPicPr>
          <p:nvPr/>
        </p:nvPicPr>
        <p:blipFill>
          <a:blip r:embed="rId4"/>
          <a:srcRect t="116" b="116"/>
          <a:stretch>
            <a:fillRect/>
          </a:stretch>
        </p:blipFill>
        <p:spPr>
          <a:xfrm>
            <a:off x="6239251" y="1563009"/>
            <a:ext cx="2465519" cy="2459823"/>
          </a:xfrm>
          <a:prstGeom prst="rect">
            <a:avLst/>
          </a:prstGeom>
        </p:spPr>
      </p:pic>
      <p:pic>
        <p:nvPicPr>
          <p:cNvPr id="5" name="Picture 5"/>
          <p:cNvPicPr>
            <a:picLocks noChangeAspect="1"/>
          </p:cNvPicPr>
          <p:nvPr/>
        </p:nvPicPr>
        <p:blipFill>
          <a:blip r:embed="rId5"/>
          <a:srcRect t="116" b="116"/>
          <a:stretch>
            <a:fillRect/>
          </a:stretch>
        </p:blipFill>
        <p:spPr>
          <a:xfrm>
            <a:off x="8917448" y="1563009"/>
            <a:ext cx="2465519" cy="2459823"/>
          </a:xfrm>
          <a:prstGeom prst="rect">
            <a:avLst/>
          </a:prstGeom>
        </p:spPr>
      </p:pic>
      <p:sp>
        <p:nvSpPr>
          <p:cNvPr id="6" name="AutoShape 6"/>
          <p:cNvSpPr/>
          <p:nvPr/>
        </p:nvSpPr>
        <p:spPr>
          <a:xfrm>
            <a:off x="1401243" y="3336168"/>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4079439" y="3336168"/>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466032" y="3336168"/>
            <a:ext cx="1368351" cy="146042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757636" y="3336168"/>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7981" y="5054414"/>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手卫生目的</a:t>
            </a:r>
            <a:endParaRPr lang="en-US" sz="1100"/>
          </a:p>
        </p:txBody>
      </p:sp>
      <p:sp>
        <p:nvSpPr>
          <p:cNvPr id="11" name="AutoShape 11"/>
          <p:cNvSpPr/>
          <p:nvPr/>
        </p:nvSpPr>
        <p:spPr>
          <a:xfrm>
            <a:off x="3586178" y="5054414"/>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清除手部污物和细菌，预防接触感染。</a:t>
            </a:r>
            <a:endParaRPr lang="en-US" sz="1100"/>
          </a:p>
        </p:txBody>
      </p:sp>
      <p:sp>
        <p:nvSpPr>
          <p:cNvPr id="12" name="AutoShape 12"/>
          <p:cNvSpPr/>
          <p:nvPr/>
        </p:nvSpPr>
        <p:spPr>
          <a:xfrm>
            <a:off x="6264374" y="5054414"/>
            <a:ext cx="2415273" cy="999925"/>
          </a:xfrm>
          <a:prstGeom prst="rect">
            <a:avLst/>
          </a:prstGeom>
          <a:noFill/>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减少医源性感染的发生，保障医疗安全。</a:t>
            </a:r>
            <a:endParaRPr lang="en-US" sz="1100"/>
          </a:p>
        </p:txBody>
      </p:sp>
      <p:sp>
        <p:nvSpPr>
          <p:cNvPr id="13" name="AutoShape 13"/>
          <p:cNvSpPr/>
          <p:nvPr/>
        </p:nvSpPr>
        <p:spPr>
          <a:xfrm>
            <a:off x="8942570" y="5054414"/>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提高医护人员手卫生意识和操作技能。</a:t>
            </a:r>
            <a:endParaRPr lang="en-US" sz="1100"/>
          </a:p>
        </p:txBody>
      </p:sp>
      <p:sp>
        <p:nvSpPr>
          <p:cNvPr id="14" name="TextBox 14"/>
          <p:cNvSpPr txBox="1"/>
          <p:nvPr/>
        </p:nvSpPr>
        <p:spPr>
          <a:xfrm>
            <a:off x="1431442" y="3725383"/>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15" name="TextBox 15"/>
          <p:cNvSpPr txBox="1"/>
          <p:nvPr/>
        </p:nvSpPr>
        <p:spPr>
          <a:xfrm>
            <a:off x="4111824"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16" name="TextBox 16"/>
          <p:cNvSpPr txBox="1"/>
          <p:nvPr/>
        </p:nvSpPr>
        <p:spPr>
          <a:xfrm>
            <a:off x="6790020"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17" name="TextBox 17"/>
          <p:cNvSpPr txBox="1"/>
          <p:nvPr/>
        </p:nvSpPr>
        <p:spPr>
          <a:xfrm>
            <a:off x="9468217"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手卫生定义及目的</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2696" b="12696"/>
          <a:stretch>
            <a:fillRect/>
          </a:stretch>
        </p:blipFill>
        <p:spPr>
          <a:xfrm>
            <a:off x="4793038" y="1852985"/>
            <a:ext cx="6129450" cy="4573004"/>
          </a:xfrm>
          <a:prstGeom prst="rect">
            <a:avLst/>
          </a:prstGeom>
        </p:spPr>
      </p:pic>
      <p:sp>
        <p:nvSpPr>
          <p:cNvPr id="3" name="TextBox 3"/>
          <p:cNvSpPr txBox="1"/>
          <p:nvPr/>
        </p:nvSpPr>
        <p:spPr>
          <a:xfrm>
            <a:off x="539110" y="1852985"/>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降低医院感染率</a:t>
            </a:r>
          </a:p>
        </p:txBody>
      </p:sp>
      <p:sp>
        <p:nvSpPr>
          <p:cNvPr id="4" name="TextBox 4"/>
          <p:cNvSpPr txBox="1"/>
          <p:nvPr/>
        </p:nvSpPr>
        <p:spPr>
          <a:xfrm>
            <a:off x="539110" y="3443352"/>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提高医疗质量</a:t>
            </a:r>
          </a:p>
        </p:txBody>
      </p:sp>
      <p:sp>
        <p:nvSpPr>
          <p:cNvPr id="5" name="TextBox 5"/>
          <p:cNvSpPr txBox="1"/>
          <p:nvPr/>
        </p:nvSpPr>
        <p:spPr>
          <a:xfrm>
            <a:off x="539110" y="5135911"/>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维护医护人员职业健康</a:t>
            </a:r>
          </a:p>
        </p:txBody>
      </p:sp>
      <p:sp>
        <p:nvSpPr>
          <p:cNvPr id="6" name="TextBox 6"/>
          <p:cNvSpPr txBox="1"/>
          <p:nvPr/>
        </p:nvSpPr>
        <p:spPr>
          <a:xfrm>
            <a:off x="539110" y="2187220"/>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严格执行手卫生规范是降低医院感染率的有效措施之一。</a:t>
            </a:r>
          </a:p>
        </p:txBody>
      </p:sp>
      <p:sp>
        <p:nvSpPr>
          <p:cNvPr id="7" name="TextBox 7"/>
          <p:cNvSpPr txBox="1"/>
          <p:nvPr/>
        </p:nvSpPr>
        <p:spPr>
          <a:xfrm>
            <a:off x="539110" y="3804338"/>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医护人员的手卫生状况直接关系到医疗质量和患者安全。</a:t>
            </a:r>
          </a:p>
        </p:txBody>
      </p:sp>
      <p:sp>
        <p:nvSpPr>
          <p:cNvPr id="8" name="TextBox 8"/>
          <p:cNvSpPr txBox="1"/>
          <p:nvPr/>
        </p:nvSpPr>
        <p:spPr>
          <a:xfrm>
            <a:off x="539110" y="5477922"/>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通过手卫生规范，可以减少医护人员因接触污染物品而导致的职业暴露和感染风险。</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医疗机构中手卫生意义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《医疗机构管理条例》</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明确规定医疗机构应当建立健全医院感染管理制度，加强医院感染预防与控制工作，有效预防和控制医院感染的发生和流行。</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750" r="16750"/>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《医务人员手卫生规范》</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详细规定了医务人员在不同情况下进行手卫生的具体要求和操作方法，为医疗机构开展手卫生工作提供了依据。</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政策支持</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国家和地方政府出台了一系列政策，鼓励和支持医疗机构加强手卫生工作，提高医护人员的手卫生意识和操作技能。例如，加大对医疗机构手卫生设施建设和改造的投入力度，加强对医护人员手卫生知识和技能的培训等。</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法律法规与政策支持</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02</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手卫生操作流程规范</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48133" y="4110503"/>
            <a:ext cx="2590565" cy="15624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3128212" y="4950826"/>
            <a:ext cx="710486" cy="718012"/>
          </a:xfrm>
          <a:custGeom>
            <a:rect l="l" t="t" r="r" b="b"/>
            <a:pathLst>
              <a:path w="21600" h="21600">
                <a:moveTo>
                  <a:pt x="0" y="0"/>
                </a:moveTo>
                <a:lnTo>
                  <a:pt x="21600" y="0"/>
                </a:lnTo>
                <a:lnTo>
                  <a:pt x="21600" y="21600"/>
                </a:lnTo>
                <a:lnTo>
                  <a:pt x="0" y="0"/>
                </a:lnTo>
                <a:close/>
                <a:moveTo>
                  <a:pt x="0" y="0"/>
                </a:moveTo>
              </a:path>
            </a:pathLst>
          </a:custGeom>
          <a:solidFill>
            <a:schemeClr val="lt1">
              <a:lumMod val="8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134233" y="3388358"/>
            <a:ext cx="2590566" cy="15624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014313" y="4232813"/>
            <a:ext cx="710486" cy="718013"/>
          </a:xfrm>
          <a:custGeom>
            <a:rect l="l" t="t" r="r" b="b"/>
            <a:pathLst>
              <a:path w="21600" h="21600">
                <a:moveTo>
                  <a:pt x="0" y="0"/>
                </a:moveTo>
                <a:lnTo>
                  <a:pt x="21600" y="0"/>
                </a:lnTo>
                <a:lnTo>
                  <a:pt x="21600" y="21600"/>
                </a:lnTo>
                <a:lnTo>
                  <a:pt x="0" y="0"/>
                </a:lnTo>
                <a:close/>
                <a:moveTo>
                  <a:pt x="0" y="0"/>
                </a:moveTo>
              </a:path>
            </a:pathLst>
          </a:custGeom>
          <a:solidFill>
            <a:schemeClr val="lt1">
              <a:lumMod val="8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006786" y="2677872"/>
            <a:ext cx="2592071" cy="1562468"/>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886866" y="3510284"/>
            <a:ext cx="711991" cy="716507"/>
          </a:xfrm>
          <a:custGeom>
            <a:rect l="l" t="t" r="r" b="b"/>
            <a:pathLst>
              <a:path w="21600" h="21600">
                <a:moveTo>
                  <a:pt x="0" y="0"/>
                </a:moveTo>
                <a:lnTo>
                  <a:pt x="21600" y="0"/>
                </a:lnTo>
                <a:lnTo>
                  <a:pt x="21600" y="21600"/>
                </a:lnTo>
                <a:lnTo>
                  <a:pt x="0" y="0"/>
                </a:lnTo>
                <a:close/>
                <a:moveTo>
                  <a:pt x="0" y="0"/>
                </a:moveTo>
              </a:path>
            </a:pathLst>
          </a:custGeom>
          <a:solidFill>
            <a:schemeClr val="lt1">
              <a:lumMod val="8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901919" y="1624184"/>
            <a:ext cx="3200199" cy="2539899"/>
          </a:xfrm>
          <a:prstGeom prst="rightArrow">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1248133" y="4153549"/>
            <a:ext cx="1880079" cy="147637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洗手设施应设置在方便易达的位置，如病房、诊室、手术室等区域的出入口处。</a:t>
            </a:r>
          </a:p>
        </p:txBody>
      </p:sp>
      <p:sp>
        <p:nvSpPr>
          <p:cNvPr id="10" name="TextBox 10"/>
          <p:cNvSpPr txBox="1"/>
          <p:nvPr/>
        </p:nvSpPr>
        <p:spPr>
          <a:xfrm>
            <a:off x="3128212" y="3415808"/>
            <a:ext cx="1886101" cy="13811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洗手设施应包括流动水洗手池、非手触式水龙头、洗手液、干手设施等。</a:t>
            </a:r>
          </a:p>
        </p:txBody>
      </p:sp>
      <p:sp>
        <p:nvSpPr>
          <p:cNvPr id="11" name="TextBox 11"/>
          <p:cNvSpPr txBox="1"/>
          <p:nvPr/>
        </p:nvSpPr>
        <p:spPr>
          <a:xfrm>
            <a:off x="5014313" y="2876331"/>
            <a:ext cx="1872553" cy="1165551"/>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流动水洗手池应保持清洁，定期清洗消毒，水龙头应保证出水流畅，无滴漏现象。</a:t>
            </a:r>
          </a:p>
        </p:txBody>
      </p:sp>
      <p:sp>
        <p:nvSpPr>
          <p:cNvPr id="12" name="TextBox 12"/>
          <p:cNvSpPr txBox="1"/>
          <p:nvPr/>
        </p:nvSpPr>
        <p:spPr>
          <a:xfrm>
            <a:off x="6957710" y="2291084"/>
            <a:ext cx="1931664" cy="1219200"/>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lt1">
                    <a:alpha val="100000"/>
                  </a:schemeClr>
                </a:solidFill>
                <a:latin typeface="Microsoft Yahei"/>
                <a:ea typeface="Microsoft Yahei"/>
                <a:cs typeface="Microsoft Yahei"/>
              </a:rPr>
              <a:t>洗手液应选用具有清洁、杀菌作用的产品，并定期更换，保证有效期内使用。</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洗手设施配置及使用要求</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2696" b="12696"/>
          <a:stretch>
            <a:fillRect/>
          </a:stretch>
        </p:blipFill>
        <p:spPr>
          <a:xfrm>
            <a:off x="4821847" y="1611542"/>
            <a:ext cx="6129450" cy="4573004"/>
          </a:xfrm>
          <a:prstGeom prst="rect">
            <a:avLst/>
          </a:prstGeom>
        </p:spPr>
      </p:pic>
      <p:sp>
        <p:nvSpPr>
          <p:cNvPr id="3" name="TextBox 3"/>
          <p:cNvSpPr txBox="1"/>
          <p:nvPr/>
        </p:nvSpPr>
        <p:spPr>
          <a:xfrm>
            <a:off x="539110" y="1455569"/>
            <a:ext cx="4076700" cy="14287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洗手液应选用含有有效抗菌成分的产品，如含有酒精、氯己定等成分的洗手液。</a:t>
            </a:r>
          </a:p>
        </p:txBody>
      </p:sp>
      <p:sp>
        <p:nvSpPr>
          <p:cNvPr id="4" name="TextBox 4"/>
          <p:cNvSpPr txBox="1"/>
          <p:nvPr/>
        </p:nvSpPr>
        <p:spPr>
          <a:xfrm>
            <a:off x="539110" y="3178907"/>
            <a:ext cx="4076700" cy="14382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消毒液应选用广谱、高效、低毒、无刺激性的产品，如含氯消毒剂、过氧化氢消毒剂等。</a:t>
            </a:r>
          </a:p>
        </p:txBody>
      </p:sp>
      <p:sp>
        <p:nvSpPr>
          <p:cNvPr id="5" name="TextBox 5"/>
          <p:cNvSpPr txBox="1"/>
          <p:nvPr/>
        </p:nvSpPr>
        <p:spPr>
          <a:xfrm>
            <a:off x="539110" y="4746271"/>
            <a:ext cx="4076700" cy="14382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在选择洗手液和消毒液时，应注意产品的生产日期和有效期，避免使用过期或变质的产品。</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洗手液、消毒液选用原则</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24190" y="1957190"/>
            <a:ext cx="2943620" cy="2943620"/>
          </a:xfrm>
          <a:prstGeom prst="ellipse">
            <a:avLst/>
          </a:prstGeom>
          <a:solidFill>
            <a:schemeClr val="accent2">
              <a:lumMod val="75000"/>
              <a:alpha val="3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70783" y="2103783"/>
            <a:ext cx="2650435" cy="265043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236173" y="1438242"/>
            <a:ext cx="405020" cy="405020"/>
          </a:xfrm>
          <a:prstGeom prst="ellipse">
            <a:avLst/>
          </a:prstGeom>
          <a:solidFill>
            <a:schemeClr val="accent1">
              <a:lumMod val="75000"/>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317177" y="1519246"/>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04193" y="3207976"/>
            <a:ext cx="405020" cy="405020"/>
          </a:xfrm>
          <a:prstGeom prst="ellipse">
            <a:avLst/>
          </a:prstGeom>
          <a:solidFill>
            <a:schemeClr val="accent1">
              <a:lumMod val="75000"/>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85197" y="3288980"/>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231308" y="5000473"/>
            <a:ext cx="405020" cy="405020"/>
          </a:xfrm>
          <a:prstGeom prst="ellipse">
            <a:avLst/>
          </a:prstGeom>
          <a:solidFill>
            <a:schemeClr val="accent1">
              <a:lumMod val="75000"/>
              <a:alpha val="21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312312" y="5081476"/>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0560538" y="1438242"/>
            <a:ext cx="405020" cy="405020"/>
          </a:xfrm>
          <a:prstGeom prst="ellipse">
            <a:avLst/>
          </a:prstGeom>
          <a:solidFill>
            <a:schemeClr val="accent1">
              <a:lumMod val="75000"/>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641542" y="1519246"/>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886868" y="3207976"/>
            <a:ext cx="405020" cy="405020"/>
          </a:xfrm>
          <a:prstGeom prst="ellipse">
            <a:avLst/>
          </a:prstGeom>
          <a:solidFill>
            <a:schemeClr val="accent1">
              <a:lumMod val="75000"/>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0965557" y="3288980"/>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555672" y="5000473"/>
            <a:ext cx="405020" cy="405020"/>
          </a:xfrm>
          <a:prstGeom prst="ellipse">
            <a:avLst/>
          </a:prstGeom>
          <a:solidFill>
            <a:schemeClr val="accent1">
              <a:lumMod val="75000"/>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636676" y="5081476"/>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1906762" y="1198792"/>
            <a:ext cx="3735664"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湿润双手</a:t>
            </a:r>
          </a:p>
        </p:txBody>
      </p:sp>
      <p:sp>
        <p:nvSpPr>
          <p:cNvPr id="17" name="TextBox 17"/>
          <p:cNvSpPr txBox="1"/>
          <p:nvPr/>
        </p:nvSpPr>
        <p:spPr>
          <a:xfrm>
            <a:off x="1236173" y="1829995"/>
            <a:ext cx="36004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打开水龙头，用流动水将双手充分湿润。</a:t>
            </a:r>
          </a:p>
        </p:txBody>
      </p:sp>
      <p:sp>
        <p:nvSpPr>
          <p:cNvPr id="18" name="TextBox 18"/>
          <p:cNvSpPr txBox="1"/>
          <p:nvPr/>
        </p:nvSpPr>
        <p:spPr>
          <a:xfrm>
            <a:off x="1429812" y="2968526"/>
            <a:ext cx="3060488"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涂抹洗手液</a:t>
            </a:r>
          </a:p>
        </p:txBody>
      </p:sp>
      <p:sp>
        <p:nvSpPr>
          <p:cNvPr id="19" name="TextBox 19"/>
          <p:cNvSpPr txBox="1"/>
          <p:nvPr/>
        </p:nvSpPr>
        <p:spPr>
          <a:xfrm>
            <a:off x="1096214" y="3649597"/>
            <a:ext cx="36766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取适量洗手液于掌心，双手揉搓至起泡。</a:t>
            </a:r>
          </a:p>
        </p:txBody>
      </p:sp>
      <p:sp>
        <p:nvSpPr>
          <p:cNvPr id="20" name="TextBox 20"/>
          <p:cNvSpPr txBox="1"/>
          <p:nvPr/>
        </p:nvSpPr>
        <p:spPr>
          <a:xfrm>
            <a:off x="1834126" y="4761023"/>
            <a:ext cx="3614889"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彻底清洗</a:t>
            </a:r>
          </a:p>
        </p:txBody>
      </p:sp>
      <p:sp>
        <p:nvSpPr>
          <p:cNvPr id="21" name="TextBox 21"/>
          <p:cNvSpPr txBox="1"/>
          <p:nvPr/>
        </p:nvSpPr>
        <p:spPr>
          <a:xfrm>
            <a:off x="1317177" y="5385748"/>
            <a:ext cx="38671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按照“六步洗手法”的要求，认真清洗双手的各个部位，包括指间、指尖、手心、手背等。</a:t>
            </a:r>
          </a:p>
        </p:txBody>
      </p:sp>
      <p:sp>
        <p:nvSpPr>
          <p:cNvPr id="22" name="TextBox 22"/>
          <p:cNvSpPr txBox="1"/>
          <p:nvPr/>
        </p:nvSpPr>
        <p:spPr>
          <a:xfrm>
            <a:off x="6640304" y="1198792"/>
            <a:ext cx="3545103"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74000"/>
              </a:lnSpc>
            </a:pPr>
            <a:r>
              <a:rPr lang="en-US" sz="2325" b="1">
                <a:solidFill>
                  <a:schemeClr val="accent1">
                    <a:alpha val="100000"/>
                  </a:schemeClr>
                </a:solidFill>
                <a:latin typeface="Microsoft Yahei"/>
                <a:ea typeface="Microsoft Yahei"/>
                <a:cs typeface="Microsoft Yahei"/>
              </a:rPr>
              <a:t>冲洗干净</a:t>
            </a:r>
          </a:p>
        </p:txBody>
      </p:sp>
      <p:sp>
        <p:nvSpPr>
          <p:cNvPr id="23" name="TextBox 23"/>
          <p:cNvSpPr txBox="1"/>
          <p:nvPr/>
        </p:nvSpPr>
        <p:spPr>
          <a:xfrm>
            <a:off x="7567810" y="1829995"/>
            <a:ext cx="4105275" cy="8477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用流动水将双手冲洗干净，注意清洗指间和指甲缝等易残留污垢的部位。</a:t>
            </a:r>
          </a:p>
        </p:txBody>
      </p:sp>
      <p:sp>
        <p:nvSpPr>
          <p:cNvPr id="24" name="TextBox 24"/>
          <p:cNvSpPr txBox="1"/>
          <p:nvPr/>
        </p:nvSpPr>
        <p:spPr>
          <a:xfrm>
            <a:off x="7567810" y="2968526"/>
            <a:ext cx="3073732"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74000"/>
              </a:lnSpc>
            </a:pPr>
            <a:r>
              <a:rPr lang="en-US" sz="2325" b="1">
                <a:solidFill>
                  <a:schemeClr val="accent1">
                    <a:alpha val="100000"/>
                  </a:schemeClr>
                </a:solidFill>
                <a:latin typeface="Microsoft Yahei"/>
                <a:ea typeface="Microsoft Yahei"/>
                <a:cs typeface="Microsoft Yahei"/>
              </a:rPr>
              <a:t>干手</a:t>
            </a:r>
          </a:p>
        </p:txBody>
      </p:sp>
      <p:sp>
        <p:nvSpPr>
          <p:cNvPr id="25" name="TextBox 25"/>
          <p:cNvSpPr txBox="1"/>
          <p:nvPr/>
        </p:nvSpPr>
        <p:spPr>
          <a:xfrm>
            <a:off x="7834968" y="3649597"/>
            <a:ext cx="39433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使用干净的纸巾或烘干机将双手烘干，避免使用不洁的毛巾或共用烘干机。</a:t>
            </a:r>
          </a:p>
        </p:txBody>
      </p:sp>
      <p:sp>
        <p:nvSpPr>
          <p:cNvPr id="26" name="TextBox 26"/>
          <p:cNvSpPr txBox="1"/>
          <p:nvPr/>
        </p:nvSpPr>
        <p:spPr>
          <a:xfrm>
            <a:off x="6733255" y="4761023"/>
            <a:ext cx="3447287"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74000"/>
              </a:lnSpc>
            </a:pPr>
            <a:r>
              <a:rPr lang="en-US" sz="2325" b="1">
                <a:solidFill>
                  <a:schemeClr val="accent1">
                    <a:alpha val="100000"/>
                  </a:schemeClr>
                </a:solidFill>
                <a:latin typeface="Microsoft Yahei"/>
                <a:ea typeface="Microsoft Yahei"/>
                <a:cs typeface="Microsoft Yahei"/>
              </a:rPr>
              <a:t>关水</a:t>
            </a:r>
          </a:p>
        </p:txBody>
      </p:sp>
      <p:sp>
        <p:nvSpPr>
          <p:cNvPr id="27" name="TextBox 27"/>
          <p:cNvSpPr txBox="1"/>
          <p:nvPr/>
        </p:nvSpPr>
        <p:spPr>
          <a:xfrm>
            <a:off x="7421217" y="5385748"/>
            <a:ext cx="43624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使用非手触式水龙头关闭水源，避免再次污染双手。</a:t>
            </a:r>
          </a:p>
        </p:txBody>
      </p:sp>
      <p:sp>
        <p:nvSpPr>
          <p:cNvPr id="28" name="Freeform 28"/>
          <p:cNvSpPr/>
          <p:nvPr/>
        </p:nvSpPr>
        <p:spPr>
          <a:xfrm>
            <a:off x="5453880" y="2786880"/>
            <a:ext cx="1284241" cy="1284241"/>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9" name="Group 29"/>
          <p:cNvGrpSpPr/>
          <p:nvPr/>
        </p:nvGrpSpPr>
        <p:grpSpPr>
          <a:xfrm>
            <a:off x="454963" y="93878"/>
            <a:ext cx="10641129" cy="914400"/>
            <a:chOff x="454963" y="93878"/>
            <a:chExt cx="10641129" cy="914400"/>
          </a:xfrm>
        </p:grpSpPr>
        <p:sp>
          <p:nvSpPr>
            <p:cNvPr id="30" name="AutoShape 3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TextBox 5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正确洗手方法及步骤演示</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03</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特殊情况下的手卫生处理措施</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48881" y="220370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058508" y="220370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547717" y="2211136"/>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30387" y="208178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05582" y="17972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05582" y="40371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6458495" y="1389081"/>
            <a:ext cx="5076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接触患者前</a:t>
            </a:r>
          </a:p>
        </p:txBody>
      </p:sp>
      <p:sp>
        <p:nvSpPr>
          <p:cNvPr id="9" name="TextBox 9"/>
          <p:cNvSpPr txBox="1"/>
          <p:nvPr/>
        </p:nvSpPr>
        <p:spPr>
          <a:xfrm>
            <a:off x="6458495" y="4046529"/>
            <a:ext cx="50768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4">
                    <a:alpha val="100000"/>
                  </a:schemeClr>
                </a:solidFill>
                <a:latin typeface="Microsoft Yahei"/>
                <a:ea typeface="Microsoft Yahei"/>
                <a:cs typeface="Microsoft Yahei"/>
              </a:rPr>
              <a:t>接触患者后</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接触患者前后手卫生要求</a:t>
              </a:r>
            </a:p>
          </p:txBody>
        </p:sp>
      </p:grpSp>
      <p:sp>
        <p:nvSpPr>
          <p:cNvPr id="32" name="AutoShape 32"/>
          <p:cNvSpPr/>
          <p:nvPr/>
        </p:nvSpPr>
        <p:spPr>
          <a:xfrm>
            <a:off x="6830551" y="20472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30551" y="42871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6458495" y="1716941"/>
            <a:ext cx="5076825" cy="20288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医务人员在进行任何医疗操作前，必须认真清洗双手，确保手部清洁，减少交叉感染的风险。</a:t>
            </a:r>
          </a:p>
        </p:txBody>
      </p:sp>
      <p:sp>
        <p:nvSpPr>
          <p:cNvPr id="35" name="TextBox 35"/>
          <p:cNvSpPr txBox="1"/>
          <p:nvPr/>
        </p:nvSpPr>
        <p:spPr>
          <a:xfrm>
            <a:off x="6458495" y="4396703"/>
            <a:ext cx="50768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在与患者接触后，医务人员应立即进行手部清洁和消毒，以消除可能携带的病原菌，防止传播给其他患者或自身。</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372" r="32372"/>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634" r="32634"/>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在进行无菌操作前，医务人员需进行严格的手部清洁和消毒，确保双手处于无菌状态，避免污染无菌物品或手术区域。</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无菌操作前</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完成无菌操作后，医务人员应再次进行手部清洁和消毒，以防止在操作过程中可能接触到的污染物质对后续工作造成影响。</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无菌操作后</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无菌操作前后手卫生注意事项</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https://d.book118.com/185224011043011102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微软雅黑</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2024-09-11T01:53:05.424</cp:lastPrinted>
  <dcterms:created xsi:type="dcterms:W3CDTF">2024-09-10T17:53:05Z</dcterms:created>
  <dcterms:modified xsi:type="dcterms:W3CDTF">2024-09-10T17:53:07Z</dcterms:modified>
</cp:coreProperties>
</file>