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DUFHSF+MS-UIGothic"/>
      <p:regular r:id="rId19"/>
    </p:embeddedFont>
    <p:embeddedFont>
      <p:font typeface="PIJVML+QCBFJI+ArialMT"/>
      <p:regular r:id="rId20"/>
    </p:embeddedFont>
    <p:embeddedFont>
      <p:font typeface="UHTOPW+EHIWEO+MicrosoftYaHei-Bold"/>
      <p:regular r:id="rId21"/>
    </p:embeddedFont>
    <p:embeddedFont>
      <p:font typeface="FKLASS+JAIKWH+MicrosoftYaHei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44A24-7CF4-4F14-A2D3-6D9B90993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8A8C3E-FF3A-40D4-BD32-FA74889F0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8F3F7-9695-43E6-BE09-927E36D5C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808411-4048-4671-82D7-ABEACDC03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7B4F24-7E63-4A8E-81BC-C0464CA90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E67A8E-4F72-41C7-9F5F-C439E4953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BD6A1C-FC33-4785-A405-F1DC6C509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D2F537-8725-47D0-8346-9DB1B8692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8CFCC9-419C-4C34-9736-3AB3D50D8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903FB-FEAE-4F93-B112-BFD344141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04DDAB-D477-4499-A12A-9CC9B8432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22412321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1525853"/>
            <a:ext cx="6959282" cy="1825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50"/>
              </a:lnSpc>
              <a:spcBef>
                <a:spcPct val="0"/>
              </a:spcBef>
              <a:spcAft>
                <a:spcPct val="0"/>
              </a:spcAft>
            </a:pPr>
            <a:r>
              <a:rPr sz="5750" spc="23">
                <a:solidFill>
                  <a:srgbClr val="083800"/>
                </a:solidFill>
                <a:latin typeface="DUFHSF+MS-UIGothic"/>
                <a:cs typeface="DUFHSF+MS-UIGothic"/>
              </a:rPr>
              <a:t>气</a:t>
            </a:r>
            <a:r>
              <a:rPr sz="5750" spc="25">
                <a:solidFill>
                  <a:srgbClr val="083800"/>
                </a:solidFill>
                <a:latin typeface="SimSun"/>
                <a:cs typeface="SimSun"/>
              </a:rPr>
              <a:t>压传动</a:t>
            </a:r>
            <a:r>
              <a:rPr sz="5750" spc="25">
                <a:solidFill>
                  <a:srgbClr val="083800"/>
                </a:solidFill>
                <a:latin typeface="DUFHSF+MS-UIGothic"/>
                <a:cs typeface="DUFHSF+MS-UIGothic"/>
              </a:rPr>
              <a:t>与控制</a:t>
            </a:r>
            <a:r>
              <a:rPr sz="5750">
                <a:solidFill>
                  <a:srgbClr val="083800"/>
                </a:solidFill>
                <a:latin typeface="SimSun"/>
                <a:cs typeface="SimSun"/>
              </a:rPr>
              <a:t>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16635" y="2582493"/>
            <a:ext cx="1825625" cy="1825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50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083800"/>
                </a:solidFill>
                <a:latin typeface="DUFHSF+MS-UIGothic"/>
                <a:cs typeface="DUFHSF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PIJVML+QCBFJI+ArialMT"/>
                <a:cs typeface="PIJVML+QCBFJI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DUFHSF+MS-UIGothic"/>
                <a:cs typeface="DUFHSF+MS-UIGothic"/>
              </a:rPr>
              <a:t>气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压传动</a:t>
            </a:r>
            <a:r>
              <a:rPr sz="2400">
                <a:solidFill>
                  <a:srgbClr val="59AE93"/>
                </a:solidFill>
                <a:latin typeface="DUFHSF+MS-UIGothic"/>
                <a:cs typeface="DUFHSF+MS-UIGothic"/>
              </a:rPr>
              <a:t>基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础</a:t>
            </a:r>
            <a:r>
              <a:rPr sz="2400">
                <a:solidFill>
                  <a:srgbClr val="59AE93"/>
                </a:solidFill>
                <a:latin typeface="DUFHSF+MS-UIGothic"/>
                <a:cs typeface="DUFHSF+MS-UIGothic"/>
              </a:rPr>
              <a:t>知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PIJVML+QCBFJI+ArialMT"/>
                <a:cs typeface="PIJVML+QCBFJI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DUFHSF+MS-UIGothic"/>
                <a:cs typeface="DUFHSF+MS-UIGothic"/>
              </a:rPr>
              <a:t>气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压传动</a:t>
            </a:r>
            <a:r>
              <a:rPr sz="2400">
                <a:solidFill>
                  <a:srgbClr val="59AE93"/>
                </a:solidFill>
                <a:latin typeface="DUFHSF+MS-UIGothic"/>
                <a:cs typeface="DUFHSF+MS-UIGothic"/>
              </a:rPr>
              <a:t>系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统组</a:t>
            </a:r>
            <a:r>
              <a:rPr sz="2400">
                <a:solidFill>
                  <a:srgbClr val="59AE93"/>
                </a:solidFill>
                <a:latin typeface="DUFHSF+MS-UIGothic"/>
                <a:cs typeface="DUFHSF+MS-UIGothic"/>
              </a:rPr>
              <a:t>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268624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PIJVML+QCBFJI+ArialMT"/>
                <a:cs typeface="PIJVML+QCBFJI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DUFHSF+MS-UIGothic"/>
                <a:cs typeface="DUFHSF+MS-UIGothic"/>
              </a:rPr>
              <a:t>气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压传动</a:t>
            </a:r>
            <a:r>
              <a:rPr sz="2400">
                <a:solidFill>
                  <a:srgbClr val="59AE93"/>
                </a:solidFill>
                <a:latin typeface="DUFHSF+MS-UIGothic"/>
                <a:cs typeface="DUFHSF+MS-UIGothic"/>
              </a:rPr>
              <a:t>系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统设计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468620" y="323488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PIJVML+QCBFJI+ArialMT"/>
                <a:cs typeface="PIJVML+QCBFJI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DUFHSF+MS-UIGothic"/>
                <a:cs typeface="DUFHSF+MS-UIGothic"/>
              </a:rPr>
              <a:t>气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压传动</a:t>
            </a:r>
            <a:r>
              <a:rPr sz="2400">
                <a:solidFill>
                  <a:srgbClr val="59AE93"/>
                </a:solidFill>
                <a:latin typeface="DUFHSF+MS-UIGothic"/>
                <a:cs typeface="DUFHSF+MS-UIGothic"/>
              </a:rPr>
              <a:t>控制技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468620" y="3783520"/>
            <a:ext cx="5140901" cy="133196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PIJVML+QCBFJI+ArialMT"/>
                <a:cs typeface="PIJVML+QCBFJI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DUFHSF+MS-UIGothic"/>
                <a:cs typeface="DUFHSF+MS-UIGothic"/>
              </a:rPr>
              <a:t>气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压传动</a:t>
            </a:r>
            <a:r>
              <a:rPr sz="2400">
                <a:solidFill>
                  <a:srgbClr val="59AE93"/>
                </a:solidFill>
                <a:latin typeface="DUFHSF+MS-UIGothic"/>
                <a:cs typeface="DUFHSF+MS-UIGothic"/>
              </a:rPr>
              <a:t>系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59AE93"/>
                </a:solidFill>
                <a:latin typeface="DUFHSF+MS-UIGothic"/>
                <a:cs typeface="DUFHSF+MS-UIGothic"/>
              </a:rPr>
              <a:t>的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维护</a:t>
            </a:r>
            <a:r>
              <a:rPr sz="2400">
                <a:solidFill>
                  <a:srgbClr val="59AE93"/>
                </a:solidFill>
                <a:latin typeface="DUFHSF+MS-UIGothic"/>
                <a:cs typeface="DUFHSF+MS-UIGothic"/>
              </a:rPr>
              <a:t>与保养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PIJVML+QCBFJI+ArialMT"/>
                <a:cs typeface="PIJVML+QCBFJI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DUFHSF+MS-UIGothic"/>
                <a:cs typeface="DUFHSF+MS-UIGothic"/>
              </a:rPr>
              <a:t>气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压传动</a:t>
            </a:r>
            <a:r>
              <a:rPr sz="2400">
                <a:solidFill>
                  <a:srgbClr val="59AE93"/>
                </a:solidFill>
                <a:latin typeface="DUFHSF+MS-UIGothic"/>
                <a:cs typeface="DUFHSF+MS-UIGothic"/>
              </a:rPr>
              <a:t>系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59AE93"/>
                </a:solidFill>
                <a:latin typeface="DUFHSF+MS-UIGothic"/>
                <a:cs typeface="DUFHSF+MS-UIGothic"/>
              </a:rPr>
              <a:t>的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59AE93"/>
                </a:solidFill>
                <a:latin typeface="DUFHSF+MS-UIGothic"/>
                <a:cs typeface="DUFHSF+MS-UIGothic"/>
              </a:rPr>
              <a:t>展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趋势</a:t>
            </a:r>
            <a:r>
              <a:rPr sz="2400">
                <a:solidFill>
                  <a:srgbClr val="59AE93"/>
                </a:solidFill>
                <a:latin typeface="DUFHSF+MS-UIGothic"/>
                <a:cs typeface="DUFHSF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24914" y="885871"/>
            <a:ext cx="4009485" cy="37287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35"/>
              </a:lnSpc>
              <a:spcBef>
                <a:spcPct val="0"/>
              </a:spcBef>
              <a:spcAft>
                <a:spcPct val="0"/>
              </a:spcAft>
            </a:pPr>
            <a:r>
              <a:rPr sz="11550">
                <a:solidFill>
                  <a:srgbClr val="083800"/>
                </a:solidFill>
                <a:latin typeface="UHTOPW+EHIWEO+MicrosoftYaHei-Bold"/>
                <a:cs typeface="UHTOPW+EHIWEO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17395" y="3351609"/>
            <a:ext cx="50673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F6FFF4"/>
                </a:solidFill>
                <a:latin typeface="DUFHSF+MS-UIGothic"/>
                <a:cs typeface="DUFHSF+MS-UIGothic"/>
              </a:rPr>
              <a:t>气</a:t>
            </a: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压传动</a:t>
            </a:r>
            <a:r>
              <a:rPr sz="4200">
                <a:solidFill>
                  <a:srgbClr val="F6FFF4"/>
                </a:solidFill>
                <a:latin typeface="DUFHSF+MS-UIGothic"/>
                <a:cs typeface="DUFHSF+MS-UIGothic"/>
              </a:rPr>
              <a:t>基</a:t>
            </a: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础</a:t>
            </a:r>
            <a:r>
              <a:rPr sz="4200">
                <a:solidFill>
                  <a:srgbClr val="F6FFF4"/>
                </a:solidFill>
                <a:latin typeface="DUFHSF+MS-UIGothic"/>
                <a:cs typeface="DUFHSF+MS-UIGothic"/>
              </a:rPr>
              <a:t>知</a:t>
            </a: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DUFHSF+MS-UIGothic"/>
                <a:cs typeface="DUFHSF+MS-UIGothic"/>
              </a:rPr>
              <a:t>气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压传动</a:t>
            </a:r>
            <a:r>
              <a:rPr sz="3000">
                <a:solidFill>
                  <a:srgbClr val="59AE93"/>
                </a:solidFill>
                <a:latin typeface="DUFHSF+MS-UIGothic"/>
                <a:cs typeface="DUFHSF+MS-UIGothic"/>
              </a:rPr>
              <a:t>的定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59AE93"/>
                </a:solidFill>
                <a:latin typeface="DUFHSF+MS-UIGothic"/>
                <a:cs typeface="DUFHSF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243694" y="200405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DUFHSF+MS-UIGothic"/>
                <a:cs typeface="DUFHSF+MS-UIGothic"/>
              </a:rPr>
              <a:t>气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压传动</a:t>
            </a:r>
            <a:r>
              <a:rPr sz="1550" spc="25">
                <a:solidFill>
                  <a:srgbClr val="59AE93"/>
                </a:solidFill>
                <a:latin typeface="DUFHSF+MS-UIGothic"/>
                <a:cs typeface="DUFHSF+MS-UIGothic"/>
              </a:rPr>
              <a:t>的定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压传动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是指利用空气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压缩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机将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空气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压缩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，并利用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压缩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空气来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递动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力和运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的一种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传动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方式。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243694" y="414781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DUFHSF+MS-UIGothic"/>
                <a:cs typeface="DUFHSF+MS-UIGothic"/>
              </a:rPr>
              <a:t>气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压传动</a:t>
            </a:r>
            <a:r>
              <a:rPr sz="1550" spc="25">
                <a:solidFill>
                  <a:srgbClr val="59AE93"/>
                </a:solidFill>
                <a:latin typeface="DUFHSF+MS-UIGothic"/>
                <a:cs typeface="DUFHSF+MS-UIGothic"/>
              </a:rPr>
              <a:t>的特点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5880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压传动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具有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简单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方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便、成本低廉、适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点，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也有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传递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效率低、容易受到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污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染和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距离受限等缺点。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DUFHSF+MS-UIGothic"/>
                <a:cs typeface="DUFHSF+MS-UIGothic"/>
              </a:rPr>
              <a:t>气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压传动</a:t>
            </a:r>
            <a:r>
              <a:rPr sz="3000">
                <a:solidFill>
                  <a:srgbClr val="59AE93"/>
                </a:solidFill>
                <a:latin typeface="DUFHSF+MS-UIGothic"/>
                <a:cs typeface="DUFHSF+MS-UIGothic"/>
              </a:rPr>
              <a:t>的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59AE93"/>
                </a:solidFill>
                <a:latin typeface="DUFHSF+MS-UIGothic"/>
                <a:cs typeface="DUFHSF+MS-UIGothic"/>
              </a:rPr>
              <a:t>缺点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DUFHSF+MS-UIGothic"/>
                <a:cs typeface="DUFHSF+MS-UIGothic"/>
              </a:rPr>
              <a:t>气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压传动</a:t>
            </a:r>
            <a:r>
              <a:rPr sz="1550" spc="25">
                <a:solidFill>
                  <a:srgbClr val="59AE93"/>
                </a:solidFill>
                <a:latin typeface="DUFHSF+MS-UIGothic"/>
                <a:cs typeface="DUFHSF+MS-UIGothic"/>
              </a:rPr>
              <a:t>的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优</a:t>
            </a:r>
            <a:r>
              <a:rPr sz="1550">
                <a:solidFill>
                  <a:srgbClr val="59AE93"/>
                </a:solidFill>
                <a:latin typeface="DUFHSF+MS-UIGothic"/>
                <a:cs typeface="DUFHSF+MS-UIGothic"/>
              </a:rPr>
              <a:t>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压传动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具有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简单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方便、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成本低廉、适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点，同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时还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有良好的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缓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冲和减震效果，能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各种复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境。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DUFHSF+MS-UIGothic"/>
                <a:cs typeface="DUFHSF+MS-UIGothic"/>
              </a:rPr>
              <a:t>气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压传动</a:t>
            </a:r>
            <a:r>
              <a:rPr sz="1550" spc="25">
                <a:solidFill>
                  <a:srgbClr val="FFFFFF"/>
                </a:solidFill>
                <a:latin typeface="DUFHSF+MS-UIGothic"/>
                <a:cs typeface="DUFHSF+MS-UIGothic"/>
              </a:rPr>
              <a:t>的缺点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UFHSF+MS-UIGothic"/>
                <a:cs typeface="DUFHSF+MS-UIGothic"/>
              </a:rPr>
              <a:t>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压传动</a:t>
            </a:r>
            <a:r>
              <a:rPr sz="1350">
                <a:solidFill>
                  <a:srgbClr val="FFFFFF"/>
                </a:solidFill>
                <a:latin typeface="DUFHSF+MS-UIGothic"/>
                <a:cs typeface="DUFHSF+MS-UIGothic"/>
              </a:rPr>
              <a:t>具有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传递</a:t>
            </a:r>
            <a:r>
              <a:rPr sz="1350">
                <a:solidFill>
                  <a:srgbClr val="FFFFFF"/>
                </a:solidFill>
                <a:latin typeface="DUFHSF+MS-UIGothic"/>
                <a:cs typeface="DUFHSF+MS-UIGothic"/>
              </a:rPr>
              <a:t>效率低、容易受到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污</a:t>
            </a:r>
            <a:r>
              <a:rPr sz="1350">
                <a:solidFill>
                  <a:srgbClr val="FFFFFF"/>
                </a:solidFill>
                <a:latin typeface="DUFHSF+MS-UIGothic"/>
                <a:cs typeface="DUFHSF+MS-UIGothic"/>
              </a:rPr>
              <a:t>染和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传输</a:t>
            </a:r>
            <a:r>
              <a:rPr sz="1350">
                <a:solidFill>
                  <a:srgbClr val="FFFFFF"/>
                </a:solidFill>
                <a:latin typeface="DUFHSF+MS-UIGothic"/>
                <a:cs typeface="DUFHSF+MS-UIGothic"/>
              </a:rPr>
              <a:t>距离受限等缺点，同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时还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UFHSF+MS-UIGothic"/>
                <a:cs typeface="DUFHSF+MS-UIGothic"/>
              </a:rPr>
              <a:t>需要定期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补</a:t>
            </a:r>
            <a:r>
              <a:rPr sz="1350">
                <a:solidFill>
                  <a:srgbClr val="FFFFFF"/>
                </a:solidFill>
                <a:latin typeface="DUFHSF+MS-UIGothic"/>
                <a:cs typeface="DUFHSF+MS-UIGothic"/>
              </a:rPr>
              <a:t>充和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过滤压缩</a:t>
            </a:r>
            <a:r>
              <a:rPr sz="1350">
                <a:solidFill>
                  <a:srgbClr val="FFFFFF"/>
                </a:solidFill>
                <a:latin typeface="DUFHSF+MS-UIGothic"/>
                <a:cs typeface="DUFHSF+MS-UIGothic"/>
              </a:rPr>
              <a:t>空气，以确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UFHSF+MS-UIGothic"/>
                <a:cs typeface="DUFHSF+MS-UIGothic"/>
              </a:rPr>
              <a:t>保其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FFFFFF"/>
                </a:solidFill>
                <a:latin typeface="DUFHSF+MS-UIGothic"/>
                <a:cs typeface="DUFHSF+MS-UIGothic"/>
              </a:rPr>
              <a:t>定运行。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DUFHSF+MS-UIGothic"/>
                <a:cs typeface="DUFHSF+MS-UIGothic"/>
              </a:rPr>
              <a:t>气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压传动</a:t>
            </a:r>
            <a:r>
              <a:rPr sz="3000">
                <a:solidFill>
                  <a:srgbClr val="59AE93"/>
                </a:solidFill>
                <a:latin typeface="DUFHSF+MS-UIGothic"/>
                <a:cs typeface="DUFHSF+MS-UIGothic"/>
              </a:rPr>
              <a:t>的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59AE93"/>
                </a:solidFill>
                <a:latin typeface="DUFHSF+MS-UIGothic"/>
                <a:cs typeface="DUFHSF+MS-UIGothic"/>
              </a:rPr>
              <a:t>用范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094" y="1627285"/>
            <a:ext cx="5965631" cy="102750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000000"/>
                </a:solidFill>
                <a:latin typeface="PIJVML+QCBFJI+ArialMT"/>
                <a:cs typeface="PIJVML+QCBFJI+ArialMT"/>
              </a:rPr>
              <a:t>•</a:t>
            </a:r>
            <a:r>
              <a:rPr sz="1550" spc="66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压传动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用范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：气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压传动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广泛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用于各种工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业领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域，如</a:t>
            </a:r>
          </a:p>
          <a:p>
            <a:pPr marL="203200" marR="0">
              <a:lnSpc>
                <a:spcPts val="1500"/>
              </a:lnSpc>
              <a:spcBef>
                <a:spcPts val="67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、机械、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子、化工等，特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是在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恶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劣和复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的情况</a:t>
            </a:r>
          </a:p>
          <a:p>
            <a:pPr marL="2032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下，如高温、低温、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磁等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境，气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压传动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具有独特的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24914" y="885871"/>
            <a:ext cx="4009485" cy="37287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35"/>
              </a:lnSpc>
              <a:spcBef>
                <a:spcPct val="0"/>
              </a:spcBef>
              <a:spcAft>
                <a:spcPct val="0"/>
              </a:spcAft>
            </a:pPr>
            <a:r>
              <a:rPr sz="11550">
                <a:solidFill>
                  <a:srgbClr val="083800"/>
                </a:solidFill>
                <a:latin typeface="UHTOPW+EHIWEO+MicrosoftYaHei-Bold"/>
                <a:cs typeface="UHTOPW+EHIWEO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17395" y="3351609"/>
            <a:ext cx="50673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F6FFF4"/>
                </a:solidFill>
                <a:latin typeface="DUFHSF+MS-UIGothic"/>
                <a:cs typeface="DUFHSF+MS-UIGothic"/>
              </a:rPr>
              <a:t>气</a:t>
            </a: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压传动</a:t>
            </a:r>
            <a:r>
              <a:rPr sz="4200">
                <a:solidFill>
                  <a:srgbClr val="F6FFF4"/>
                </a:solidFill>
                <a:latin typeface="DUFHSF+MS-UIGothic"/>
                <a:cs typeface="DUFHSF+MS-UIGothic"/>
              </a:rPr>
              <a:t>系</a:t>
            </a: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统组</a:t>
            </a:r>
            <a:r>
              <a:rPr sz="4200">
                <a:solidFill>
                  <a:srgbClr val="F6FFF4"/>
                </a:solidFill>
                <a:latin typeface="DUFHSF+MS-UIGothic"/>
                <a:cs typeface="DUFHSF+MS-UIGothic"/>
              </a:rPr>
              <a:t>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DUFHSF+MS-UIGothic"/>
                <a:cs typeface="DUFHSF+MS-UIGothic"/>
              </a:rPr>
              <a:t>气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压发</a:t>
            </a:r>
            <a:r>
              <a:rPr sz="3000">
                <a:solidFill>
                  <a:srgbClr val="59AE93"/>
                </a:solidFill>
                <a:latin typeface="DUFHSF+MS-UIGothic"/>
                <a:cs typeface="DUFHSF+MS-UIGothic"/>
              </a:rPr>
              <a:t>生装置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65861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9AE93"/>
                </a:solidFill>
                <a:latin typeface="DUFHSF+MS-UIGothic"/>
                <a:cs typeface="DUFHSF+MS-UIGothic"/>
              </a:rPr>
              <a:t>空气</a:t>
            </a:r>
            <a:r>
              <a:rPr sz="2000" spc="15">
                <a:solidFill>
                  <a:srgbClr val="59AE93"/>
                </a:solidFill>
                <a:latin typeface="SimSun"/>
                <a:cs typeface="SimSun"/>
              </a:rPr>
              <a:t>压缩</a:t>
            </a:r>
            <a:r>
              <a:rPr sz="2000">
                <a:solidFill>
                  <a:srgbClr val="59AE93"/>
                </a:solidFill>
                <a:latin typeface="DUFHSF+MS-UIGothic"/>
                <a:cs typeface="DUFHSF+MS-UIGothic"/>
              </a:rPr>
              <a:t>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38821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将大气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变为较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力的装置，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压传动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提供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力源。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59AE93"/>
                </a:solidFill>
                <a:latin typeface="SimSun"/>
                <a:cs typeface="SimSun"/>
              </a:rPr>
              <a:t>储</a:t>
            </a:r>
            <a:r>
              <a:rPr sz="2000" spc="15">
                <a:solidFill>
                  <a:srgbClr val="59AE93"/>
                </a:solidFill>
                <a:latin typeface="DUFHSF+MS-UIGothic"/>
                <a:cs typeface="DUFHSF+MS-UIGothic"/>
              </a:rPr>
              <a:t>气罐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1910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储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存空气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压缩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后的能量，用于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定气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和提供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连续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供气。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DUFHSF+MS-UIGothic"/>
                <a:cs typeface="DUFHSF+MS-UIGothic"/>
              </a:rPr>
              <a:t>气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压传动</a:t>
            </a:r>
            <a:r>
              <a:rPr sz="3000">
                <a:solidFill>
                  <a:srgbClr val="59AE93"/>
                </a:solidFill>
                <a:latin typeface="DUFHSF+MS-UIGothic"/>
                <a:cs typeface="DUFHSF+MS-UIGothic"/>
              </a:rPr>
              <a:t>元件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DUFHSF+MS-UIGothic"/>
                <a:cs typeface="DUFHSF+MS-UIGothic"/>
              </a:rPr>
              <a:t>气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压调节阀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气流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力和流量，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实现传动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612389" y="225722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DUFHSF+MS-UIGothic"/>
                <a:cs typeface="DUFHSF+MS-UIGothic"/>
              </a:rPr>
              <a:t>管道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414894" y="2354318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制。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48615" y="2820408"/>
            <a:ext cx="33580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连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接各元件，确保气流的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DUFHSF+MS-UIGothic"/>
                <a:cs typeface="DUFHSF+MS-UIGothic"/>
              </a:rPr>
              <a:t>气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压</a:t>
            </a:r>
            <a:r>
              <a:rPr sz="2300">
                <a:solidFill>
                  <a:srgbClr val="59AE93"/>
                </a:solidFill>
                <a:latin typeface="DUFHSF+MS-UIGothic"/>
                <a:cs typeface="DUFHSF+MS-UIGothic"/>
              </a:rPr>
              <a:t>表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3580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量和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示气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压值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，提供反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信息。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DUFHSF+MS-UIGothic"/>
                <a:cs typeface="DUFHSF+MS-UIGothic"/>
              </a:rPr>
              <a:t>气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压执</a:t>
            </a:r>
            <a:r>
              <a:rPr sz="3000">
                <a:solidFill>
                  <a:srgbClr val="59AE93"/>
                </a:solidFill>
                <a:latin typeface="DUFHSF+MS-UIGothic"/>
                <a:cs typeface="DUFHSF+MS-UIGothic"/>
              </a:rPr>
              <a:t>行元件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DUFHSF+MS-UIGothic"/>
                <a:cs typeface="DUFHSF+MS-UIGothic"/>
              </a:rPr>
              <a:t>气缸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53296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利用气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力，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或旋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行元件。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DUFHSF+MS-UIGothic"/>
                <a:cs typeface="DUFHSF+MS-UIGothic"/>
              </a:rPr>
              <a:t>气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马</a:t>
            </a:r>
            <a:r>
              <a:rPr sz="2300">
                <a:solidFill>
                  <a:srgbClr val="59AE93"/>
                </a:solidFill>
                <a:latin typeface="DUFHSF+MS-UIGothic"/>
                <a:cs typeface="DUFHSF+MS-UIGothic"/>
              </a:rPr>
              <a:t>达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40152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以气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压为动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力，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行元件。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DUFHSF+MS-UIGothic"/>
                <a:cs typeface="DUFHSF+MS-UIGothic"/>
              </a:rPr>
              <a:t>气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压</a:t>
            </a:r>
            <a:r>
              <a:rPr sz="3000">
                <a:solidFill>
                  <a:srgbClr val="59AE93"/>
                </a:solidFill>
                <a:latin typeface="DUFHSF+MS-UIGothic"/>
                <a:cs typeface="DUFHSF+MS-UIGothic"/>
              </a:rPr>
              <a:t>控制元件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UHTOPW+EHIWEO+MicrosoftYaHei-Bold"/>
                <a:cs typeface="UHTOPW+EHIWEO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UHTOPW+EHIWEO+MicrosoftYaHei-Bold"/>
                <a:cs typeface="UHTOPW+EHIWEO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UHTOPW+EHIWEO+MicrosoftYaHei-Bold"/>
                <a:cs typeface="UHTOPW+EHIWEO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DUFHSF+MS-UIGothic"/>
                <a:cs typeface="DUFHSF+MS-UIGothic"/>
              </a:rPr>
              <a:t>方向控制</a:t>
            </a:r>
            <a:r>
              <a:rPr sz="2000">
                <a:solidFill>
                  <a:srgbClr val="59AE93"/>
                </a:solidFill>
                <a:latin typeface="SimSun"/>
                <a:cs typeface="SimSun"/>
              </a:rPr>
              <a:t>阀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DUFHSF+MS-UIGothic"/>
                <a:cs typeface="DUFHSF+MS-UIGothic"/>
              </a:rPr>
              <a:t>速度控制</a:t>
            </a:r>
            <a:r>
              <a:rPr sz="2000">
                <a:solidFill>
                  <a:srgbClr val="59AE93"/>
                </a:solidFill>
                <a:latin typeface="SimSun"/>
                <a:cs typeface="SimSun"/>
              </a:rPr>
              <a:t>阀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SimSun"/>
                <a:cs typeface="SimSun"/>
              </a:rPr>
              <a:t>压</a:t>
            </a:r>
            <a:r>
              <a:rPr sz="2000" spc="25">
                <a:solidFill>
                  <a:srgbClr val="59AE93"/>
                </a:solidFill>
                <a:latin typeface="DUFHSF+MS-UIGothic"/>
                <a:cs typeface="DUFHSF+MS-UIGothic"/>
              </a:rPr>
              <a:t>力控制</a:t>
            </a:r>
            <a:r>
              <a:rPr sz="2000">
                <a:solidFill>
                  <a:srgbClr val="59AE93"/>
                </a:solidFill>
                <a:latin typeface="SimSun"/>
                <a:cs typeface="SimSun"/>
              </a:rPr>
              <a:t>阀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控制气流方向，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实现执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元件的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作控制。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调节执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行元件的运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速度。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统压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力，防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过载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坏。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24914" y="885871"/>
            <a:ext cx="4009485" cy="37287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35"/>
              </a:lnSpc>
              <a:spcBef>
                <a:spcPct val="0"/>
              </a:spcBef>
              <a:spcAft>
                <a:spcPct val="0"/>
              </a:spcAft>
            </a:pPr>
            <a:r>
              <a:rPr sz="11550">
                <a:solidFill>
                  <a:srgbClr val="083800"/>
                </a:solidFill>
                <a:latin typeface="UHTOPW+EHIWEO+MicrosoftYaHei-Bold"/>
                <a:cs typeface="UHTOPW+EHIWEO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17395" y="3351609"/>
            <a:ext cx="50673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F6FFF4"/>
                </a:solidFill>
                <a:latin typeface="DUFHSF+MS-UIGothic"/>
                <a:cs typeface="DUFHSF+MS-UIGothic"/>
              </a:rPr>
              <a:t>气</a:t>
            </a: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压传动</a:t>
            </a:r>
            <a:r>
              <a:rPr sz="4200">
                <a:solidFill>
                  <a:srgbClr val="F6FFF4"/>
                </a:solidFill>
                <a:latin typeface="DUFHSF+MS-UIGothic"/>
                <a:cs typeface="DUFHSF+MS-UIGothic"/>
              </a:rPr>
              <a:t>系</a:t>
            </a: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统设计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DUFHSF+MS-UIGothic"/>
                <a:cs typeface="DUFHSF+MS-UIGothic"/>
              </a:rPr>
              <a:t>气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压传动</a:t>
            </a:r>
            <a:r>
              <a:rPr sz="3000">
                <a:solidFill>
                  <a:srgbClr val="59AE93"/>
                </a:solidFill>
                <a:latin typeface="DUFHSF+MS-UIGothic"/>
                <a:cs typeface="DUFHSF+MS-UIGothic"/>
              </a:rPr>
              <a:t>系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统设计</a:t>
            </a:r>
            <a:r>
              <a:rPr sz="3000">
                <a:solidFill>
                  <a:srgbClr val="59AE93"/>
                </a:solidFill>
                <a:latin typeface="DUFHSF+MS-UIGothic"/>
                <a:cs typeface="DUFHSF+MS-UIGothic"/>
              </a:rPr>
              <a:t>的基本原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FKLASS+JAIKWH+MicrosoftYaHei"/>
                <a:cs typeface="FKLASS+JAIKWH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FKLASS+JAIKWH+MicrosoftYaHei"/>
                <a:cs typeface="FKLASS+JAIKWH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FKLASS+JAIKWH+MicrosoftYaHei"/>
                <a:cs typeface="FKLASS+JAIKWH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FKLASS+JAIKWH+MicrosoftYaHei"/>
                <a:cs typeface="FKLASS+JAIKWH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7637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DUFHSF+MS-UIGothic"/>
                <a:cs typeface="DUFHSF+MS-UIGothic"/>
              </a:rPr>
              <a:t>确定工作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负载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83379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DUFHSF+MS-UIGothic"/>
                <a:cs typeface="DUFHSF+MS-UIGothic"/>
              </a:rPr>
              <a:t>确定气源条件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82815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DUFHSF+MS-UIGothic"/>
                <a:cs typeface="DUFHSF+MS-UIGothic"/>
              </a:rPr>
              <a:t>确定控制系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优</a:t>
            </a:r>
            <a:r>
              <a:rPr sz="1550" spc="25">
                <a:solidFill>
                  <a:srgbClr val="59AE93"/>
                </a:solidFill>
                <a:latin typeface="DUFHSF+MS-UIGothic"/>
                <a:cs typeface="DUFHSF+MS-UIGothic"/>
              </a:rPr>
              <a:t>化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工作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负载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合适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行器，以确保气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压传动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系</a:t>
            </a:r>
          </a:p>
          <a:p>
            <a:pPr marL="25717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够满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足工作需求。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根据气源的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情况，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合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适的气源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，以确保气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压传</a:t>
            </a:r>
          </a:p>
          <a:p>
            <a:pPr marL="8572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定性和可靠性。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需求，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合适的控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制系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，以确保气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压传动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</a:p>
          <a:p>
            <a:pPr marL="257174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的控制精度和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定性。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足工作需求的前提下，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化气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压传动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，以降</a:t>
            </a:r>
          </a:p>
          <a:p>
            <a:pPr marL="34290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UFHSF+MS-UIGothic"/>
                <a:cs typeface="DUFHSF+MS-UIGothic"/>
              </a:rPr>
              <a:t>低成本和提高效率。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DUFHSF+MS-UIGothic"/>
                <a:cs typeface="DUFHSF+MS-UIGothic"/>
              </a:rPr>
              <a:t>气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压传动</a:t>
            </a:r>
            <a:r>
              <a:rPr sz="3000">
                <a:solidFill>
                  <a:srgbClr val="59AE93"/>
                </a:solidFill>
                <a:latin typeface="DUFHSF+MS-UIGothic"/>
                <a:cs typeface="DUFHSF+MS-UIGothic"/>
              </a:rPr>
              <a:t>系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59AE93"/>
                </a:solidFill>
                <a:latin typeface="DUFHSF+MS-UIGothic"/>
                <a:cs typeface="DUFHSF+MS-UIGothic"/>
              </a:rPr>
              <a:t>的基本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59AE93"/>
                </a:solidFill>
                <a:latin typeface="DUFHSF+MS-UIGothic"/>
                <a:cs typeface="DUFHSF+MS-UIGothic"/>
              </a:rPr>
              <a:t>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单</a:t>
            </a:r>
            <a:r>
              <a:rPr sz="2300" spc="25">
                <a:solidFill>
                  <a:srgbClr val="59AE93"/>
                </a:solidFill>
                <a:latin typeface="DUFHSF+MS-UIGothic"/>
                <a:cs typeface="DUFHSF+MS-UIGothic"/>
              </a:rPr>
              <a:t>作用气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压传动</a:t>
            </a:r>
            <a:r>
              <a:rPr sz="2300" spc="25">
                <a:solidFill>
                  <a:srgbClr val="59AE93"/>
                </a:solidFill>
                <a:latin typeface="DUFHSF+MS-UIGothic"/>
                <a:cs typeface="DUFHSF+MS-UIGothic"/>
              </a:rPr>
              <a:t>系</a:t>
            </a:r>
            <a:r>
              <a:rPr sz="2300">
                <a:solidFill>
                  <a:srgbClr val="59AE93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60605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作用气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压传动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是指在一个气缸中只能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一个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作，即只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能完成一次能量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转换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DUFHSF+MS-UIGothic"/>
                <a:cs typeface="DUFHSF+MS-UIGothic"/>
              </a:rPr>
              <a:t>双作用气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压传动</a:t>
            </a:r>
            <a:r>
              <a:rPr sz="2300" spc="25">
                <a:solidFill>
                  <a:srgbClr val="59AE93"/>
                </a:solidFill>
                <a:latin typeface="DUFHSF+MS-UIGothic"/>
                <a:cs typeface="DUFHSF+MS-UIGothic"/>
              </a:rPr>
              <a:t>系</a:t>
            </a:r>
            <a:r>
              <a:rPr sz="2300">
                <a:solidFill>
                  <a:srgbClr val="59AE93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627957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双作用气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压传动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是指在两个气缸中分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别实现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两个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作，即能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完成两次能量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转换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组</a:t>
            </a:r>
            <a:r>
              <a:rPr sz="2300" spc="25">
                <a:solidFill>
                  <a:srgbClr val="59AE93"/>
                </a:solidFill>
                <a:latin typeface="DUFHSF+MS-UIGothic"/>
                <a:cs typeface="DUFHSF+MS-UIGothic"/>
              </a:rPr>
              <a:t>合式气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压传动</a:t>
            </a:r>
            <a:r>
              <a:rPr sz="2300" spc="25">
                <a:solidFill>
                  <a:srgbClr val="59AE93"/>
                </a:solidFill>
                <a:latin typeface="DUFHSF+MS-UIGothic"/>
                <a:cs typeface="DUFHSF+MS-UIGothic"/>
              </a:rPr>
              <a:t>系</a:t>
            </a:r>
            <a:r>
              <a:rPr sz="2300">
                <a:solidFill>
                  <a:srgbClr val="59AE93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6353175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合式气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压传动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是指由多个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作用或双作用气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压传动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统组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合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而成，可以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多个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作和多次能量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转换</a:t>
            </a:r>
            <a:r>
              <a:rPr sz="1500">
                <a:solidFill>
                  <a:srgbClr val="000000"/>
                </a:solidFill>
                <a:latin typeface="DUFHSF+MS-UIGothic"/>
                <a:cs typeface="DUFHS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https://d.book118.com/185224123211011114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DUFHSF+MS-UIGothic</vt:lpstr>
      <vt:lpstr>SimSun</vt:lpstr>
      <vt:lpstr>PIJVML+QCBFJI+ArialMT</vt:lpstr>
      <vt:lpstr>Times New Roman</vt:lpstr>
      <vt:lpstr>UHTOPW+EHIWEO+MicrosoftYaHei-Bold</vt:lpstr>
      <vt:lpstr>FKLASS+JAIKWH+MicrosoftYaHei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2024-09-21T16:37:01.205</cp:lastPrinted>
  <dcterms:created xsi:type="dcterms:W3CDTF">2024-09-21T08:37:01Z</dcterms:created>
  <dcterms:modified xsi:type="dcterms:W3CDTF">2024-09-21T08:37:02Z</dcterms:modified>
</cp:coreProperties>
</file>