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5BB184-6875-443F-AB1D-65FF3D425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1214C9-34DE-4033-9F46-1ABB1E9EE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2CD2CC-5E0A-41E2-AC07-D3FEB166D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0C28B5-AB84-499E-8EB0-23FB2D4E1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5AD248-DFE8-4516-B5AD-998542BA41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DFEB62-3443-4DA5-9502-F29F206385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7EAED3-8222-4401-8F9F-0F96D54BB1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E564C-8972-47E3-89A6-F044EF6ED9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39D96B-0AFB-4C93-8844-EFA8A0D5A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2F6D0-0684-4016-9785-C76299504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DD1192-247C-4A46-83A1-05B563F0A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930399" y="908367"/>
            <a:ext cx="5283200" cy="574040"/>
          </a:xfrm>
          <a:prstGeom prst="rect">
            <a:avLst/>
          </a:prstGeom>
        </p:spPr>
        <p:txBody>
          <a:bodyPr wrap="square" lIns="0" tIns="0" rIns="0" bIns="0">
            <a:spAutoFit/>
          </a:bodyPr>
          <a:lstStyle>
            <a:lvl1pPr>
              <a:defRPr sz="2400" b="1" i="0">
                <a:solidFill>
                  <a:srgbClr val="FF0033"/>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0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rgbClr val="FF0033"/>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0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rgbClr val="FF0033"/>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rgbClr val="FF0033"/>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pic>
        <p:nvPicPr>
          <p:cNvPr id="17" name="bg object 17"/>
          <p:cNvPicPr/>
          <p:nvPr/>
        </p:nvPicPr>
        <p:blipFill>
          <a:blip r:embed="rId7"/>
          <a:stretch>
            <a:fillRect/>
          </a:stretch>
        </p:blipFill>
        <p:spPr>
          <a:xfrm>
            <a:off x="5387976" y="1585913"/>
            <a:ext cx="3743325" cy="5259387"/>
          </a:xfrm>
          <a:prstGeom prst="rect">
            <a:avLst/>
          </a:prstGeom>
        </p:spPr>
      </p:pic>
      <p:sp>
        <p:nvSpPr>
          <p:cNvPr id="18" name="bg object 18"/>
          <p:cNvSpPr/>
          <p:nvPr/>
        </p:nvSpPr>
        <p:spPr>
          <a:xfrm>
            <a:off x="-389" y="1587"/>
            <a:ext cx="8411210" cy="6845300"/>
          </a:xfrm>
          <a:custGeom>
            <a:rect l="l" t="t" r="r" b="b"/>
            <a:pathLst>
              <a:path w="8411210" h="6845300">
                <a:moveTo>
                  <a:pt x="0" y="0"/>
                </a:moveTo>
                <a:lnTo>
                  <a:pt x="69612" y="229"/>
                </a:lnTo>
                <a:lnTo>
                  <a:pt x="139091" y="917"/>
                </a:lnTo>
                <a:lnTo>
                  <a:pt x="208434" y="2060"/>
                </a:lnTo>
                <a:lnTo>
                  <a:pt x="277638" y="3658"/>
                </a:lnTo>
                <a:lnTo>
                  <a:pt x="346702" y="5709"/>
                </a:lnTo>
                <a:lnTo>
                  <a:pt x="415622" y="8210"/>
                </a:lnTo>
                <a:lnTo>
                  <a:pt x="484398" y="11161"/>
                </a:lnTo>
                <a:lnTo>
                  <a:pt x="553027" y="14559"/>
                </a:lnTo>
                <a:lnTo>
                  <a:pt x="621506" y="18403"/>
                </a:lnTo>
                <a:lnTo>
                  <a:pt x="689835" y="22690"/>
                </a:lnTo>
                <a:lnTo>
                  <a:pt x="758009" y="27419"/>
                </a:lnTo>
                <a:lnTo>
                  <a:pt x="826028" y="32589"/>
                </a:lnTo>
                <a:lnTo>
                  <a:pt x="893889" y="38198"/>
                </a:lnTo>
                <a:lnTo>
                  <a:pt x="961589" y="44243"/>
                </a:lnTo>
                <a:lnTo>
                  <a:pt x="1029128" y="50723"/>
                </a:lnTo>
                <a:lnTo>
                  <a:pt x="1096502" y="57636"/>
                </a:lnTo>
                <a:lnTo>
                  <a:pt x="1163710" y="64981"/>
                </a:lnTo>
                <a:lnTo>
                  <a:pt x="1230748" y="72756"/>
                </a:lnTo>
                <a:lnTo>
                  <a:pt x="1297616" y="80959"/>
                </a:lnTo>
                <a:lnTo>
                  <a:pt x="1364311" y="89587"/>
                </a:lnTo>
                <a:lnTo>
                  <a:pt x="1430831" y="98641"/>
                </a:lnTo>
                <a:lnTo>
                  <a:pt x="1497173" y="108117"/>
                </a:lnTo>
                <a:lnTo>
                  <a:pt x="1563335" y="118014"/>
                </a:lnTo>
                <a:lnTo>
                  <a:pt x="1629316" y="128330"/>
                </a:lnTo>
                <a:lnTo>
                  <a:pt x="1695113" y="139063"/>
                </a:lnTo>
                <a:lnTo>
                  <a:pt x="1760724" y="150212"/>
                </a:lnTo>
                <a:lnTo>
                  <a:pt x="1826147" y="161775"/>
                </a:lnTo>
                <a:lnTo>
                  <a:pt x="1891379" y="173751"/>
                </a:lnTo>
                <a:lnTo>
                  <a:pt x="1956419" y="186136"/>
                </a:lnTo>
                <a:lnTo>
                  <a:pt x="2021264" y="198930"/>
                </a:lnTo>
                <a:lnTo>
                  <a:pt x="2085912" y="212131"/>
                </a:lnTo>
                <a:lnTo>
                  <a:pt x="2150362" y="225737"/>
                </a:lnTo>
                <a:lnTo>
                  <a:pt x="2214610" y="239747"/>
                </a:lnTo>
                <a:lnTo>
                  <a:pt x="2278654" y="254158"/>
                </a:lnTo>
                <a:lnTo>
                  <a:pt x="2342493" y="268969"/>
                </a:lnTo>
                <a:lnTo>
                  <a:pt x="2406125" y="284177"/>
                </a:lnTo>
                <a:lnTo>
                  <a:pt x="2469546" y="299782"/>
                </a:lnTo>
                <a:lnTo>
                  <a:pt x="2532755" y="315782"/>
                </a:lnTo>
                <a:lnTo>
                  <a:pt x="2595751" y="332174"/>
                </a:lnTo>
                <a:lnTo>
                  <a:pt x="2658530" y="348958"/>
                </a:lnTo>
                <a:lnTo>
                  <a:pt x="2721090" y="366130"/>
                </a:lnTo>
                <a:lnTo>
                  <a:pt x="2783430" y="383690"/>
                </a:lnTo>
                <a:lnTo>
                  <a:pt x="2845547" y="401636"/>
                </a:lnTo>
                <a:lnTo>
                  <a:pt x="2907438" y="419966"/>
                </a:lnTo>
                <a:lnTo>
                  <a:pt x="2969103" y="438678"/>
                </a:lnTo>
                <a:lnTo>
                  <a:pt x="3030538" y="457770"/>
                </a:lnTo>
                <a:lnTo>
                  <a:pt x="3091742" y="477241"/>
                </a:lnTo>
                <a:lnTo>
                  <a:pt x="3152712" y="497089"/>
                </a:lnTo>
                <a:lnTo>
                  <a:pt x="3213447" y="517312"/>
                </a:lnTo>
                <a:lnTo>
                  <a:pt x="3273943" y="537908"/>
                </a:lnTo>
                <a:lnTo>
                  <a:pt x="3334199" y="558876"/>
                </a:lnTo>
                <a:lnTo>
                  <a:pt x="3394213" y="580214"/>
                </a:lnTo>
                <a:lnTo>
                  <a:pt x="3453982" y="601920"/>
                </a:lnTo>
                <a:lnTo>
                  <a:pt x="3513505" y="623992"/>
                </a:lnTo>
                <a:lnTo>
                  <a:pt x="3572778" y="646429"/>
                </a:lnTo>
                <a:lnTo>
                  <a:pt x="3631801" y="669229"/>
                </a:lnTo>
                <a:lnTo>
                  <a:pt x="3690571" y="692390"/>
                </a:lnTo>
                <a:lnTo>
                  <a:pt x="3749085" y="715910"/>
                </a:lnTo>
                <a:lnTo>
                  <a:pt x="3807342" y="739787"/>
                </a:lnTo>
                <a:lnTo>
                  <a:pt x="3865339" y="764021"/>
                </a:lnTo>
                <a:lnTo>
                  <a:pt x="3923074" y="788608"/>
                </a:lnTo>
                <a:lnTo>
                  <a:pt x="3980546" y="813547"/>
                </a:lnTo>
                <a:lnTo>
                  <a:pt x="4037751" y="838838"/>
                </a:lnTo>
                <a:lnTo>
                  <a:pt x="4094688" y="864476"/>
                </a:lnTo>
                <a:lnTo>
                  <a:pt x="4151354" y="890462"/>
                </a:lnTo>
                <a:lnTo>
                  <a:pt x="4207748" y="916793"/>
                </a:lnTo>
                <a:lnTo>
                  <a:pt x="4263867" y="943467"/>
                </a:lnTo>
                <a:lnTo>
                  <a:pt x="4319709" y="970484"/>
                </a:lnTo>
                <a:lnTo>
                  <a:pt x="4375272" y="997839"/>
                </a:lnTo>
                <a:lnTo>
                  <a:pt x="4430554" y="1025534"/>
                </a:lnTo>
                <a:lnTo>
                  <a:pt x="4485552" y="1053564"/>
                </a:lnTo>
                <a:lnTo>
                  <a:pt x="4540265" y="1081929"/>
                </a:lnTo>
                <a:lnTo>
                  <a:pt x="4594689" y="1110627"/>
                </a:lnTo>
                <a:lnTo>
                  <a:pt x="4648824" y="1139657"/>
                </a:lnTo>
                <a:lnTo>
                  <a:pt x="4702667" y="1169015"/>
                </a:lnTo>
                <a:lnTo>
                  <a:pt x="4756215" y="1198701"/>
                </a:lnTo>
                <a:lnTo>
                  <a:pt x="4809467" y="1228713"/>
                </a:lnTo>
                <a:lnTo>
                  <a:pt x="4862421" y="1259049"/>
                </a:lnTo>
                <a:lnTo>
                  <a:pt x="4915073" y="1289707"/>
                </a:lnTo>
                <a:lnTo>
                  <a:pt x="4967423" y="1320686"/>
                </a:lnTo>
                <a:lnTo>
                  <a:pt x="5019467" y="1351984"/>
                </a:lnTo>
                <a:lnTo>
                  <a:pt x="5071205" y="1383598"/>
                </a:lnTo>
                <a:lnTo>
                  <a:pt x="5122632" y="1415528"/>
                </a:lnTo>
                <a:lnTo>
                  <a:pt x="5173749" y="1447772"/>
                </a:lnTo>
                <a:lnTo>
                  <a:pt x="5224551" y="1480327"/>
                </a:lnTo>
                <a:lnTo>
                  <a:pt x="5275038" y="1513192"/>
                </a:lnTo>
                <a:lnTo>
                  <a:pt x="5325206" y="1546365"/>
                </a:lnTo>
                <a:lnTo>
                  <a:pt x="5375054" y="1579845"/>
                </a:lnTo>
                <a:lnTo>
                  <a:pt x="5424580" y="1613629"/>
                </a:lnTo>
                <a:lnTo>
                  <a:pt x="5473781" y="1647717"/>
                </a:lnTo>
                <a:lnTo>
                  <a:pt x="5522656" y="1682105"/>
                </a:lnTo>
                <a:lnTo>
                  <a:pt x="5571201" y="1716793"/>
                </a:lnTo>
                <a:lnTo>
                  <a:pt x="5619415" y="1751779"/>
                </a:lnTo>
                <a:lnTo>
                  <a:pt x="5667297" y="1787060"/>
                </a:lnTo>
                <a:lnTo>
                  <a:pt x="5714842" y="1822636"/>
                </a:lnTo>
                <a:lnTo>
                  <a:pt x="5762051" y="1858504"/>
                </a:lnTo>
                <a:lnTo>
                  <a:pt x="5808919" y="1894663"/>
                </a:lnTo>
                <a:lnTo>
                  <a:pt x="5855446" y="1931110"/>
                </a:lnTo>
                <a:lnTo>
                  <a:pt x="5901628" y="1967845"/>
                </a:lnTo>
                <a:lnTo>
                  <a:pt x="5947464" y="2004864"/>
                </a:lnTo>
                <a:lnTo>
                  <a:pt x="5992952" y="2042168"/>
                </a:lnTo>
                <a:lnTo>
                  <a:pt x="6038089" y="2079753"/>
                </a:lnTo>
                <a:lnTo>
                  <a:pt x="6082874" y="2117618"/>
                </a:lnTo>
                <a:lnTo>
                  <a:pt x="6127304" y="2155762"/>
                </a:lnTo>
                <a:lnTo>
                  <a:pt x="6171376" y="2194182"/>
                </a:lnTo>
                <a:lnTo>
                  <a:pt x="6215090" y="2232876"/>
                </a:lnTo>
                <a:lnTo>
                  <a:pt x="6258442" y="2271844"/>
                </a:lnTo>
                <a:lnTo>
                  <a:pt x="6301430" y="2311083"/>
                </a:lnTo>
                <a:lnTo>
                  <a:pt x="6344053" y="2350592"/>
                </a:lnTo>
                <a:lnTo>
                  <a:pt x="6386308" y="2390368"/>
                </a:lnTo>
                <a:lnTo>
                  <a:pt x="6428193" y="2430410"/>
                </a:lnTo>
                <a:lnTo>
                  <a:pt x="6469705" y="2470716"/>
                </a:lnTo>
                <a:lnTo>
                  <a:pt x="6510844" y="2511285"/>
                </a:lnTo>
                <a:lnTo>
                  <a:pt x="6551605" y="2552114"/>
                </a:lnTo>
                <a:lnTo>
                  <a:pt x="6591988" y="2593202"/>
                </a:lnTo>
                <a:lnTo>
                  <a:pt x="6631991" y="2634548"/>
                </a:lnTo>
                <a:lnTo>
                  <a:pt x="6671610" y="2676148"/>
                </a:lnTo>
                <a:lnTo>
                  <a:pt x="6710844" y="2718003"/>
                </a:lnTo>
                <a:lnTo>
                  <a:pt x="6749690" y="2760109"/>
                </a:lnTo>
                <a:lnTo>
                  <a:pt x="6788147" y="2802465"/>
                </a:lnTo>
                <a:lnTo>
                  <a:pt x="6826213" y="2845070"/>
                </a:lnTo>
                <a:lnTo>
                  <a:pt x="6863884" y="2887921"/>
                </a:lnTo>
                <a:lnTo>
                  <a:pt x="6901160" y="2931017"/>
                </a:lnTo>
                <a:lnTo>
                  <a:pt x="6938037" y="2974356"/>
                </a:lnTo>
                <a:lnTo>
                  <a:pt x="6974514" y="3017937"/>
                </a:lnTo>
                <a:lnTo>
                  <a:pt x="7010588" y="3061757"/>
                </a:lnTo>
                <a:lnTo>
                  <a:pt x="7046258" y="3105814"/>
                </a:lnTo>
                <a:lnTo>
                  <a:pt x="7081521" y="3150108"/>
                </a:lnTo>
                <a:lnTo>
                  <a:pt x="7116375" y="3194636"/>
                </a:lnTo>
                <a:lnTo>
                  <a:pt x="7150818" y="3239396"/>
                </a:lnTo>
                <a:lnTo>
                  <a:pt x="7184847" y="3284388"/>
                </a:lnTo>
                <a:lnTo>
                  <a:pt x="7218461" y="3329608"/>
                </a:lnTo>
                <a:lnTo>
                  <a:pt x="7251658" y="3375055"/>
                </a:lnTo>
                <a:lnTo>
                  <a:pt x="7284434" y="3420728"/>
                </a:lnTo>
                <a:lnTo>
                  <a:pt x="7316789" y="3466624"/>
                </a:lnTo>
                <a:lnTo>
                  <a:pt x="7348719" y="3512742"/>
                </a:lnTo>
                <a:lnTo>
                  <a:pt x="7380223" y="3559081"/>
                </a:lnTo>
                <a:lnTo>
                  <a:pt x="7411298" y="3605638"/>
                </a:lnTo>
                <a:lnTo>
                  <a:pt x="7441943" y="3652411"/>
                </a:lnTo>
                <a:lnTo>
                  <a:pt x="7472155" y="3699399"/>
                </a:lnTo>
                <a:lnTo>
                  <a:pt x="7501932" y="3746601"/>
                </a:lnTo>
                <a:lnTo>
                  <a:pt x="7531272" y="3794014"/>
                </a:lnTo>
                <a:lnTo>
                  <a:pt x="7560173" y="3841636"/>
                </a:lnTo>
                <a:lnTo>
                  <a:pt x="7588632" y="3889466"/>
                </a:lnTo>
                <a:lnTo>
                  <a:pt x="7616648" y="3937503"/>
                </a:lnTo>
                <a:lnTo>
                  <a:pt x="7644217" y="3985743"/>
                </a:lnTo>
                <a:lnTo>
                  <a:pt x="7671339" y="4034186"/>
                </a:lnTo>
                <a:lnTo>
                  <a:pt x="7698011" y="4082830"/>
                </a:lnTo>
                <a:lnTo>
                  <a:pt x="7724230" y="4131673"/>
                </a:lnTo>
                <a:lnTo>
                  <a:pt x="7749995" y="4180713"/>
                </a:lnTo>
                <a:lnTo>
                  <a:pt x="7775303" y="4229949"/>
                </a:lnTo>
                <a:lnTo>
                  <a:pt x="7800152" y="4279378"/>
                </a:lnTo>
                <a:lnTo>
                  <a:pt x="7824541" y="4329000"/>
                </a:lnTo>
                <a:lnTo>
                  <a:pt x="7848466" y="4378811"/>
                </a:lnTo>
                <a:lnTo>
                  <a:pt x="7871926" y="4428811"/>
                </a:lnTo>
                <a:lnTo>
                  <a:pt x="7894919" y="4478998"/>
                </a:lnTo>
                <a:lnTo>
                  <a:pt x="7917442" y="4529370"/>
                </a:lnTo>
                <a:lnTo>
                  <a:pt x="7939493" y="4579924"/>
                </a:lnTo>
                <a:lnTo>
                  <a:pt x="7961071" y="4630661"/>
                </a:lnTo>
                <a:lnTo>
                  <a:pt x="7982172" y="4681576"/>
                </a:lnTo>
                <a:lnTo>
                  <a:pt x="8002795" y="4732670"/>
                </a:lnTo>
                <a:lnTo>
                  <a:pt x="8022937" y="4783940"/>
                </a:lnTo>
                <a:lnTo>
                  <a:pt x="8042597" y="4835384"/>
                </a:lnTo>
                <a:lnTo>
                  <a:pt x="8061772" y="4887001"/>
                </a:lnTo>
                <a:lnTo>
                  <a:pt x="8080461" y="4938789"/>
                </a:lnTo>
                <a:lnTo>
                  <a:pt x="8098660" y="4990746"/>
                </a:lnTo>
                <a:lnTo>
                  <a:pt x="8116368" y="5042870"/>
                </a:lnTo>
                <a:lnTo>
                  <a:pt x="8133582" y="5095159"/>
                </a:lnTo>
                <a:lnTo>
                  <a:pt x="8150301" y="5147613"/>
                </a:lnTo>
                <a:lnTo>
                  <a:pt x="8166522" y="5200228"/>
                </a:lnTo>
                <a:lnTo>
                  <a:pt x="8182243" y="5253004"/>
                </a:lnTo>
                <a:lnTo>
                  <a:pt x="8197462" y="5305938"/>
                </a:lnTo>
                <a:lnTo>
                  <a:pt x="8212177" y="5359029"/>
                </a:lnTo>
                <a:lnTo>
                  <a:pt x="8226386" y="5412275"/>
                </a:lnTo>
                <a:lnTo>
                  <a:pt x="8240085" y="5465674"/>
                </a:lnTo>
                <a:lnTo>
                  <a:pt x="8253275" y="5519225"/>
                </a:lnTo>
                <a:lnTo>
                  <a:pt x="8265951" y="5572925"/>
                </a:lnTo>
                <a:lnTo>
                  <a:pt x="8278112" y="5626773"/>
                </a:lnTo>
                <a:lnTo>
                  <a:pt x="8289756" y="5680768"/>
                </a:lnTo>
                <a:lnTo>
                  <a:pt x="8300880" y="5734907"/>
                </a:lnTo>
                <a:lnTo>
                  <a:pt x="8311483" y="5789188"/>
                </a:lnTo>
                <a:lnTo>
                  <a:pt x="8321563" y="5843611"/>
                </a:lnTo>
                <a:lnTo>
                  <a:pt x="8331116" y="5898172"/>
                </a:lnTo>
                <a:lnTo>
                  <a:pt x="8340141" y="5952871"/>
                </a:lnTo>
                <a:lnTo>
                  <a:pt x="8348636" y="6007706"/>
                </a:lnTo>
                <a:lnTo>
                  <a:pt x="8356599" y="6062674"/>
                </a:lnTo>
                <a:lnTo>
                  <a:pt x="8364027" y="6117775"/>
                </a:lnTo>
                <a:lnTo>
                  <a:pt x="8370919" y="6173005"/>
                </a:lnTo>
                <a:lnTo>
                  <a:pt x="8377271" y="6228365"/>
                </a:lnTo>
                <a:lnTo>
                  <a:pt x="8383083" y="6283851"/>
                </a:lnTo>
                <a:lnTo>
                  <a:pt x="8388351" y="6339462"/>
                </a:lnTo>
                <a:lnTo>
                  <a:pt x="8393074" y="6395197"/>
                </a:lnTo>
                <a:lnTo>
                  <a:pt x="8397250" y="6451053"/>
                </a:lnTo>
                <a:lnTo>
                  <a:pt x="8400875" y="6507029"/>
                </a:lnTo>
                <a:lnTo>
                  <a:pt x="8403949" y="6563122"/>
                </a:lnTo>
                <a:lnTo>
                  <a:pt x="8406469" y="6619332"/>
                </a:lnTo>
                <a:lnTo>
                  <a:pt x="8408433" y="6675657"/>
                </a:lnTo>
                <a:lnTo>
                  <a:pt x="8409838" y="6732094"/>
                </a:lnTo>
                <a:lnTo>
                  <a:pt x="8410683" y="6788642"/>
                </a:lnTo>
                <a:lnTo>
                  <a:pt x="8410965" y="6845300"/>
                </a:lnTo>
              </a:path>
            </a:pathLst>
          </a:custGeom>
          <a:ln w="12700">
            <a:solidFill>
              <a:srgbClr val="3366FF"/>
            </a:solidFill>
          </a:ln>
        </p:spPr>
        <p:txBody>
          <a:bodyPr wrap="square" lIns="0" tIns="0" rIns="0" bIns="0" rtlCol="0"/>
          <a:lstStyle/>
          <a:p/>
        </p:txBody>
      </p:sp>
      <p:sp>
        <p:nvSpPr>
          <p:cNvPr id="2" name="Holder 2"/>
          <p:cNvSpPr>
            <a:spLocks noGrp="1"/>
          </p:cNvSpPr>
          <p:nvPr>
            <p:ph type="title"/>
          </p:nvPr>
        </p:nvSpPr>
        <p:spPr>
          <a:xfrm>
            <a:off x="474028" y="380682"/>
            <a:ext cx="1854200" cy="574040"/>
          </a:xfrm>
          <a:prstGeom prst="rect">
            <a:avLst/>
          </a:prstGeom>
        </p:spPr>
        <p:txBody>
          <a:bodyPr wrap="square" lIns="0" tIns="0" rIns="0" bIns="0">
            <a:spAutoFit/>
          </a:bodyPr>
          <a:lstStyle>
            <a:lvl1pPr>
              <a:defRPr sz="2400" b="1" i="0">
                <a:solidFill>
                  <a:srgbClr val="FF0033"/>
                </a:solidFill>
                <a:latin typeface="Microsoft JhengHei"/>
                <a:cs typeface="Microsoft JhengHei"/>
              </a:defRPr>
            </a:lvl1pPr>
          </a:lstStyle>
          <a:p/>
        </p:txBody>
      </p:sp>
      <p:sp>
        <p:nvSpPr>
          <p:cNvPr id="3" name="Holder 3"/>
          <p:cNvSpPr>
            <a:spLocks noGrp="1"/>
          </p:cNvSpPr>
          <p:nvPr>
            <p:ph type="body" idx="1"/>
          </p:nvPr>
        </p:nvSpPr>
        <p:spPr>
          <a:xfrm>
            <a:off x="764540" y="1983705"/>
            <a:ext cx="7523480" cy="2951479"/>
          </a:xfrm>
          <a:prstGeom prst="rect">
            <a:avLst/>
          </a:prstGeom>
        </p:spPr>
        <p:txBody>
          <a:bodyPr wrap="square" lIns="0" tIns="0" rIns="0" bIns="0">
            <a:spAutoFit/>
          </a:bodyPr>
          <a:lstStyle>
            <a:lvl1pPr>
              <a:defRPr sz="20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1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jpeg" /><Relationship Id="rId3" Type="http://schemas.openxmlformats.org/officeDocument/2006/relationships/image" Target="../media/image16.png" /><Relationship Id="rId4" Type="http://schemas.openxmlformats.org/officeDocument/2006/relationships/image" Target="../media/image1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 Id="rId3" Type="http://schemas.openxmlformats.org/officeDocument/2006/relationships/image" Target="../media/image20.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333340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28688" y="1090612"/>
            <a:ext cx="7137400" cy="1244600"/>
          </a:xfrm>
          <a:prstGeom prst="rect">
            <a:avLst/>
          </a:prstGeom>
        </p:spPr>
        <p:txBody>
          <a:bodyPr vert="horz" wrap="square" lIns="0" tIns="12700" rIns="0" bIns="0" rtlCol="0">
            <a:spAutoFit/>
          </a:bodyPr>
          <a:lstStyle/>
          <a:p>
            <a:pPr marL="2552065" marR="5080" indent="-2540000">
              <a:lnSpc>
                <a:spcPct val="100000"/>
              </a:lnSpc>
              <a:spcBef>
                <a:spcPts val="100"/>
              </a:spcBef>
              <a:tabLst>
                <a:tab pos="1790064"/>
              </a:tabLst>
            </a:pPr>
            <a:r>
              <a:rPr sz="4000">
                <a:solidFill>
                  <a:srgbClr val="FFCC66"/>
                </a:solidFill>
              </a:rPr>
              <a:t>第十</a:t>
            </a:r>
            <a:r>
              <a:rPr sz="4000" spc="-50">
                <a:solidFill>
                  <a:srgbClr val="FFCC66"/>
                </a:solidFill>
              </a:rPr>
              <a:t>讲</a:t>
            </a:r>
            <a:r>
              <a:rPr sz="4000">
                <a:solidFill>
                  <a:srgbClr val="FFCC66"/>
                </a:solidFill>
              </a:rPr>
              <a:t>	聚合物</a:t>
            </a:r>
            <a:r>
              <a:rPr sz="4000" spc="225">
                <a:solidFill>
                  <a:srgbClr val="FFCC66"/>
                </a:solidFill>
              </a:rPr>
              <a:t>/</a:t>
            </a:r>
            <a:r>
              <a:rPr sz="4000">
                <a:solidFill>
                  <a:srgbClr val="FFCC66"/>
                </a:solidFill>
              </a:rPr>
              <a:t>无机复合材料</a:t>
            </a:r>
            <a:r>
              <a:rPr sz="4000" spc="-50">
                <a:solidFill>
                  <a:srgbClr val="FFCC66"/>
                </a:solidFill>
              </a:rPr>
              <a:t>构</a:t>
            </a:r>
            <a:r>
              <a:rPr sz="4000" spc="1000">
                <a:solidFill>
                  <a:srgbClr val="FFCC66"/>
                </a:solidFill>
              </a:rPr>
              <a:t>           </a:t>
            </a:r>
            <a:r>
              <a:rPr sz="4000">
                <a:solidFill>
                  <a:srgbClr val="FFCC66"/>
                </a:solidFill>
              </a:rPr>
              <a:t>造与性</a:t>
            </a:r>
            <a:r>
              <a:rPr sz="4000" spc="-50">
                <a:solidFill>
                  <a:srgbClr val="FFCC66"/>
                </a:solidFill>
              </a:rPr>
              <a:t>能</a:t>
            </a:r>
            <a:endParaRPr sz="4000"/>
          </a:p>
        </p:txBody>
      </p:sp>
      <p:sp>
        <p:nvSpPr>
          <p:cNvPr id="3" name="object 3"/>
          <p:cNvSpPr txBox="1"/>
          <p:nvPr/>
        </p:nvSpPr>
        <p:spPr>
          <a:xfrm>
            <a:off x="1397952" y="2923103"/>
            <a:ext cx="4343400" cy="1837689"/>
          </a:xfrm>
          <a:prstGeom prst="rect">
            <a:avLst/>
          </a:prstGeom>
        </p:spPr>
        <p:txBody>
          <a:bodyPr vert="horz" wrap="square" lIns="0" tIns="23495" rIns="0" bIns="0" rtlCol="0">
            <a:spAutoFit/>
          </a:bodyPr>
          <a:lstStyle/>
          <a:p>
            <a:pPr marL="12700" marR="716280" indent="50800">
              <a:lnSpc>
                <a:spcPct val="103600"/>
              </a:lnSpc>
              <a:spcBef>
                <a:spcPts val="185"/>
              </a:spcBef>
              <a:tabLst>
                <a:tab pos="1028065"/>
                <a:tab pos="1078865"/>
              </a:tabLst>
            </a:pPr>
            <a:r>
              <a:rPr sz="2000" b="1">
                <a:solidFill>
                  <a:srgbClr val="FFFFFF"/>
                </a:solidFill>
                <a:latin typeface="Microsoft JhengHei"/>
                <a:cs typeface="Microsoft JhengHei"/>
              </a:rPr>
              <a:t>第一</a:t>
            </a:r>
            <a:r>
              <a:rPr sz="2000" b="1" spc="-50">
                <a:solidFill>
                  <a:srgbClr val="FFFFFF"/>
                </a:solidFill>
                <a:latin typeface="Microsoft JhengHei"/>
                <a:cs typeface="Microsoft JhengHei"/>
              </a:rPr>
              <a:t>节</a:t>
            </a:r>
            <a:r>
              <a:rPr sz="2000" b="1">
                <a:solidFill>
                  <a:srgbClr val="FFFFFF"/>
                </a:solidFill>
                <a:latin typeface="Microsoft JhengHei"/>
                <a:cs typeface="Microsoft JhengHei"/>
              </a:rPr>
              <a:t>		纤维增强效果决定原</a:t>
            </a:r>
            <a:r>
              <a:rPr sz="2000" b="1" spc="-50">
                <a:solidFill>
                  <a:srgbClr val="FFFFFF"/>
                </a:solidFill>
                <a:latin typeface="Microsoft JhengHei"/>
                <a:cs typeface="Microsoft JhengHei"/>
              </a:rPr>
              <a:t>因</a:t>
            </a:r>
            <a:r>
              <a:rPr sz="2000" b="1">
                <a:solidFill>
                  <a:srgbClr val="FFFFFF"/>
                </a:solidFill>
                <a:latin typeface="Microsoft JhengHei"/>
                <a:cs typeface="Microsoft JhengHei"/>
              </a:rPr>
              <a:t>第二</a:t>
            </a:r>
            <a:r>
              <a:rPr sz="2000" b="1" spc="-50">
                <a:solidFill>
                  <a:srgbClr val="FFFFFF"/>
                </a:solidFill>
                <a:latin typeface="Microsoft JhengHei"/>
                <a:cs typeface="Microsoft JhengHei"/>
              </a:rPr>
              <a:t>节</a:t>
            </a:r>
            <a:r>
              <a:rPr sz="2000" b="1">
                <a:solidFill>
                  <a:srgbClr val="FFFFFF"/>
                </a:solidFill>
                <a:latin typeface="Microsoft JhengHei"/>
                <a:cs typeface="Microsoft JhengHei"/>
              </a:rPr>
              <a:t>	纤维增强聚合物制</a:t>
            </a:r>
            <a:r>
              <a:rPr sz="2000" b="1" spc="-50">
                <a:solidFill>
                  <a:srgbClr val="FFFFFF"/>
                </a:solidFill>
                <a:latin typeface="Microsoft JhengHei"/>
                <a:cs typeface="Microsoft JhengHei"/>
              </a:rPr>
              <a:t>备</a:t>
            </a:r>
            <a:r>
              <a:rPr sz="2000" b="1" spc="500">
                <a:solidFill>
                  <a:srgbClr val="FFFFFF"/>
                </a:solidFill>
                <a:latin typeface="Microsoft JhengHei"/>
                <a:cs typeface="Microsoft JhengHei"/>
              </a:rPr>
              <a:t> </a:t>
            </a:r>
            <a:r>
              <a:rPr sz="2000" b="1">
                <a:solidFill>
                  <a:srgbClr val="FFFFFF"/>
                </a:solidFill>
                <a:latin typeface="Microsoft JhengHei"/>
                <a:cs typeface="Microsoft JhengHei"/>
              </a:rPr>
              <a:t>第三</a:t>
            </a:r>
            <a:r>
              <a:rPr sz="2000" b="1" spc="-50">
                <a:solidFill>
                  <a:srgbClr val="FFFFFF"/>
                </a:solidFill>
                <a:latin typeface="Microsoft JhengHei"/>
                <a:cs typeface="Microsoft JhengHei"/>
              </a:rPr>
              <a:t>节</a:t>
            </a:r>
            <a:r>
              <a:rPr sz="2000" b="1">
                <a:solidFill>
                  <a:srgbClr val="FFFFFF"/>
                </a:solidFill>
                <a:latin typeface="Microsoft JhengHei"/>
                <a:cs typeface="Microsoft JhengHei"/>
              </a:rPr>
              <a:t>	玻纤增强</a:t>
            </a:r>
            <a:r>
              <a:rPr sz="2000" b="1" spc="-300">
                <a:solidFill>
                  <a:srgbClr val="FFFFFF"/>
                </a:solidFill>
                <a:latin typeface="Microsoft JhengHei"/>
                <a:cs typeface="Microsoft JhengHei"/>
              </a:rPr>
              <a:t>PA6</a:t>
            </a:r>
            <a:r>
              <a:rPr sz="2000" b="1">
                <a:solidFill>
                  <a:srgbClr val="FFFFFF"/>
                </a:solidFill>
                <a:latin typeface="Microsoft JhengHei"/>
                <a:cs typeface="Microsoft JhengHei"/>
              </a:rPr>
              <a:t>实</a:t>
            </a:r>
            <a:r>
              <a:rPr sz="2000" b="1" spc="-50">
                <a:solidFill>
                  <a:srgbClr val="FFFFFF"/>
                </a:solidFill>
                <a:latin typeface="Microsoft JhengHei"/>
                <a:cs typeface="Microsoft JhengHei"/>
              </a:rPr>
              <a:t>例</a:t>
            </a:r>
            <a:endParaRPr sz="2000">
              <a:latin typeface="Microsoft JhengHei"/>
              <a:cs typeface="Microsoft JhengHei"/>
            </a:endParaRPr>
          </a:p>
          <a:p>
            <a:pPr marL="12700" marR="5080">
              <a:lnSpc>
                <a:spcPct val="100000"/>
              </a:lnSpc>
              <a:tabLst>
                <a:tab pos="1028065"/>
              </a:tabLst>
            </a:pPr>
            <a:r>
              <a:rPr sz="2000" b="1">
                <a:solidFill>
                  <a:srgbClr val="FFFFFF"/>
                </a:solidFill>
                <a:latin typeface="Microsoft JhengHei"/>
                <a:cs typeface="Microsoft JhengHei"/>
              </a:rPr>
              <a:t>第四</a:t>
            </a:r>
            <a:r>
              <a:rPr sz="2000" b="1" spc="-50">
                <a:solidFill>
                  <a:srgbClr val="FFFFFF"/>
                </a:solidFill>
                <a:latin typeface="Microsoft JhengHei"/>
                <a:cs typeface="Microsoft JhengHei"/>
              </a:rPr>
              <a:t>节</a:t>
            </a:r>
            <a:r>
              <a:rPr sz="2000" b="1">
                <a:solidFill>
                  <a:srgbClr val="FFFFFF"/>
                </a:solidFill>
                <a:latin typeface="Microsoft JhengHei"/>
                <a:cs typeface="Microsoft JhengHei"/>
              </a:rPr>
              <a:t>	聚合物断面粗糙度测量和应</a:t>
            </a:r>
            <a:r>
              <a:rPr sz="2000" b="1" spc="-50">
                <a:solidFill>
                  <a:srgbClr val="FFFFFF"/>
                </a:solidFill>
                <a:latin typeface="Microsoft JhengHei"/>
                <a:cs typeface="Microsoft JhengHei"/>
              </a:rPr>
              <a:t>用</a:t>
            </a:r>
            <a:r>
              <a:rPr sz="2000" b="1">
                <a:solidFill>
                  <a:srgbClr val="FFFFFF"/>
                </a:solidFill>
                <a:latin typeface="Microsoft JhengHei"/>
                <a:cs typeface="Microsoft JhengHei"/>
              </a:rPr>
              <a:t>第五</a:t>
            </a:r>
            <a:r>
              <a:rPr sz="2000" b="1" spc="-50">
                <a:solidFill>
                  <a:srgbClr val="FFFFFF"/>
                </a:solidFill>
                <a:latin typeface="Microsoft JhengHei"/>
                <a:cs typeface="Microsoft JhengHei"/>
              </a:rPr>
              <a:t>节</a:t>
            </a:r>
            <a:r>
              <a:rPr sz="2000" b="1">
                <a:solidFill>
                  <a:srgbClr val="FFFFFF"/>
                </a:solidFill>
                <a:latin typeface="Microsoft JhengHei"/>
                <a:cs typeface="Microsoft JhengHei"/>
              </a:rPr>
              <a:t>	不同形貌无机填料在聚合物</a:t>
            </a:r>
            <a:r>
              <a:rPr sz="2000" b="1" spc="-50">
                <a:solidFill>
                  <a:srgbClr val="FFFFFF"/>
                </a:solidFill>
                <a:latin typeface="Microsoft JhengHei"/>
                <a:cs typeface="Microsoft JhengHei"/>
              </a:rPr>
              <a:t>中</a:t>
            </a:r>
            <a:endParaRPr sz="2000">
              <a:latin typeface="Microsoft JhengHei"/>
              <a:cs typeface="Microsoft JhengHei"/>
            </a:endParaRPr>
          </a:p>
          <a:p>
            <a:pPr marL="989965">
              <a:lnSpc>
                <a:spcPts val="1920"/>
              </a:lnSpc>
            </a:pPr>
            <a:r>
              <a:rPr sz="2000" b="1" spc="-20">
                <a:solidFill>
                  <a:srgbClr val="FFFFFF"/>
                </a:solidFill>
                <a:latin typeface="Microsoft JhengHei"/>
                <a:cs typeface="Microsoft JhengHei"/>
              </a:rPr>
              <a:t>旳特征</a:t>
            </a:r>
            <a:endParaRPr sz="20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938784"/>
            <a:ext cx="8496300" cy="4219575"/>
          </a:xfrm>
          <a:prstGeom prst="rect">
            <a:avLst/>
          </a:prstGeom>
        </p:spPr>
        <p:txBody>
          <a:bodyPr vert="horz" wrap="square" lIns="0" tIns="12700" rIns="0" bIns="0" rtlCol="0">
            <a:spAutoFit/>
          </a:bodyPr>
          <a:lstStyle/>
          <a:p>
            <a:pPr marL="215265" marR="6850380" indent="-203200">
              <a:lnSpc>
                <a:spcPct val="120000"/>
              </a:lnSpc>
              <a:spcBef>
                <a:spcPts val="100"/>
              </a:spcBef>
            </a:pPr>
            <a:r>
              <a:rPr sz="3200" b="1" spc="-15">
                <a:solidFill>
                  <a:srgbClr val="FF0033"/>
                </a:solidFill>
                <a:latin typeface="Microsoft JhengHei"/>
                <a:cs typeface="Microsoft JhengHei"/>
              </a:rPr>
              <a:t>纤维增强</a:t>
            </a:r>
            <a:r>
              <a:rPr sz="3200" b="1" spc="-20">
                <a:solidFill>
                  <a:srgbClr val="FFCC66"/>
                </a:solidFill>
                <a:latin typeface="Microsoft JhengHei"/>
                <a:cs typeface="Microsoft JhengHei"/>
              </a:rPr>
              <a:t>优点：</a:t>
            </a:r>
            <a:endParaRPr sz="3200">
              <a:latin typeface="Microsoft JhengHei"/>
              <a:cs typeface="Microsoft JhengHei"/>
            </a:endParaRPr>
          </a:p>
          <a:p>
            <a:pPr marL="355600" marR="411480" indent="673100">
              <a:lnSpc>
                <a:spcPct val="101800"/>
              </a:lnSpc>
              <a:spcBef>
                <a:spcPts val="484"/>
              </a:spcBef>
            </a:pPr>
            <a:r>
              <a:rPr sz="3200" b="1" spc="-5">
                <a:solidFill>
                  <a:srgbClr val="FFFFFF"/>
                </a:solidFill>
                <a:latin typeface="Microsoft JhengHei"/>
                <a:cs typeface="Microsoft JhengHei"/>
              </a:rPr>
              <a:t>用多种纤维与树脂配合后制备复合材料是聚合物改性旳一种主要内容。在确保树脂原来旳良好加工性能旳基础上，高强度旳纤维可大幅度提升树脂基体旳物理力学性能，</a:t>
            </a:r>
            <a:endParaRPr sz="3200">
              <a:latin typeface="Microsoft JhengHei"/>
              <a:cs typeface="Microsoft JhengHei"/>
            </a:endParaRPr>
          </a:p>
          <a:p>
            <a:pPr marL="355600" marR="5080">
              <a:lnSpc>
                <a:spcPct val="100000"/>
              </a:lnSpc>
            </a:pPr>
            <a:r>
              <a:rPr sz="3200" b="1" spc="-5">
                <a:solidFill>
                  <a:srgbClr val="FFFFFF"/>
                </a:solidFill>
                <a:latin typeface="Microsoft JhengHei"/>
                <a:cs typeface="Microsoft JhengHei"/>
              </a:rPr>
              <a:t>同步还能够改善树脂旳尺寸稳定性和耐热性，</a:t>
            </a:r>
            <a:r>
              <a:rPr sz="3200" b="1" spc="-10">
                <a:solidFill>
                  <a:srgbClr val="FFFFFF"/>
                </a:solidFill>
                <a:latin typeface="Microsoft JhengHei"/>
                <a:cs typeface="Microsoft JhengHei"/>
              </a:rPr>
              <a:t>降低成本。</a:t>
            </a:r>
            <a:endParaRPr sz="32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4540" y="520382"/>
            <a:ext cx="78486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FF"/>
                </a:solidFill>
              </a:rPr>
              <a:t>增强用纤维主要涉及：</a:t>
            </a:r>
            <a:r>
              <a:rPr sz="2800" spc="-5"/>
              <a:t>玻璃纤维、碳纤维、晶须。</a:t>
            </a:r>
            <a:endParaRPr sz="2800"/>
          </a:p>
        </p:txBody>
      </p:sp>
      <p:sp>
        <p:nvSpPr>
          <p:cNvPr id="3" name="object 3"/>
          <p:cNvSpPr txBox="1"/>
          <p:nvPr/>
        </p:nvSpPr>
        <p:spPr>
          <a:xfrm>
            <a:off x="764540" y="1457579"/>
            <a:ext cx="7340600" cy="3244215"/>
          </a:xfrm>
          <a:prstGeom prst="rect">
            <a:avLst/>
          </a:prstGeom>
        </p:spPr>
        <p:txBody>
          <a:bodyPr vert="horz" wrap="square" lIns="0" tIns="12700" rIns="0" bIns="0" rtlCol="0">
            <a:spAutoFit/>
          </a:bodyPr>
          <a:lstStyle/>
          <a:p>
            <a:pPr marL="355600" marR="5080" indent="-342900">
              <a:lnSpc>
                <a:spcPct val="100000"/>
              </a:lnSpc>
              <a:spcBef>
                <a:spcPts val="100"/>
              </a:spcBef>
            </a:pPr>
            <a:r>
              <a:rPr sz="2400" b="1">
                <a:solidFill>
                  <a:srgbClr val="FF0033"/>
                </a:solidFill>
                <a:latin typeface="Microsoft JhengHei"/>
                <a:cs typeface="Microsoft JhengHei"/>
              </a:rPr>
              <a:t>玻璃纤维：</a:t>
            </a:r>
            <a:r>
              <a:rPr sz="2400" b="1" spc="-5">
                <a:solidFill>
                  <a:srgbClr val="FFFFFF"/>
                </a:solidFill>
                <a:latin typeface="Microsoft JhengHei"/>
                <a:cs typeface="Microsoft JhengHei"/>
              </a:rPr>
              <a:t>性能优良、增强效果好、产量大、价格低。</a:t>
            </a:r>
            <a:r>
              <a:rPr sz="2400" b="1" spc="-10">
                <a:solidFill>
                  <a:srgbClr val="FFFFFF"/>
                </a:solidFill>
                <a:latin typeface="Microsoft JhengHei"/>
                <a:cs typeface="Microsoft JhengHei"/>
              </a:rPr>
              <a:t>使用最广泛。</a:t>
            </a:r>
            <a:endParaRPr sz="2400">
              <a:latin typeface="Microsoft JhengHei"/>
              <a:cs typeface="Microsoft JhengHei"/>
            </a:endParaRPr>
          </a:p>
          <a:p>
            <a:pPr marL="355600" marR="5080" indent="-342900">
              <a:lnSpc>
                <a:spcPct val="100000"/>
              </a:lnSpc>
              <a:spcBef>
                <a:spcPts val="575"/>
              </a:spcBef>
            </a:pPr>
            <a:r>
              <a:rPr sz="2400" b="1">
                <a:solidFill>
                  <a:srgbClr val="FF0033"/>
                </a:solidFill>
                <a:latin typeface="Microsoft JhengHei"/>
                <a:cs typeface="Microsoft JhengHei"/>
              </a:rPr>
              <a:t>碳纤维：</a:t>
            </a:r>
            <a:r>
              <a:rPr sz="2400" b="1" spc="-5">
                <a:solidFill>
                  <a:srgbClr val="FFFFFF"/>
                </a:solidFill>
                <a:latin typeface="Microsoft JhengHei"/>
                <a:cs typeface="Microsoft JhengHei"/>
              </a:rPr>
              <a:t>性能卓越，高强度，高弹性模量；应用发展迅</a:t>
            </a:r>
            <a:r>
              <a:rPr sz="2400" b="1" spc="-10">
                <a:solidFill>
                  <a:srgbClr val="FFFFFF"/>
                </a:solidFill>
                <a:latin typeface="Microsoft JhengHei"/>
                <a:cs typeface="Microsoft JhengHei"/>
              </a:rPr>
              <a:t>速，但价格高。</a:t>
            </a:r>
            <a:endParaRPr sz="2400">
              <a:latin typeface="Microsoft JhengHei"/>
              <a:cs typeface="Microsoft JhengHei"/>
            </a:endParaRPr>
          </a:p>
          <a:p>
            <a:pPr marL="12700">
              <a:lnSpc>
                <a:spcPct val="100000"/>
              </a:lnSpc>
              <a:spcBef>
                <a:spcPts val="575"/>
              </a:spcBef>
            </a:pPr>
            <a:r>
              <a:rPr sz="2400" b="1">
                <a:solidFill>
                  <a:srgbClr val="FF0033"/>
                </a:solidFill>
                <a:latin typeface="Microsoft JhengHei"/>
                <a:cs typeface="Microsoft JhengHei"/>
              </a:rPr>
              <a:t>晶须：</a:t>
            </a:r>
            <a:r>
              <a:rPr sz="2400" b="1" spc="-5">
                <a:solidFill>
                  <a:srgbClr val="FFFFFF"/>
                </a:solidFill>
                <a:latin typeface="Microsoft JhengHei"/>
                <a:cs typeface="Microsoft JhengHei"/>
              </a:rPr>
              <a:t>直径极小，长径比高，没有缺陷。</a:t>
            </a:r>
            <a:endParaRPr sz="2400">
              <a:latin typeface="Microsoft JhengHei"/>
              <a:cs typeface="Microsoft JhengHei"/>
            </a:endParaRPr>
          </a:p>
          <a:p>
            <a:pPr>
              <a:lnSpc>
                <a:spcPct val="100000"/>
              </a:lnSpc>
              <a:spcBef>
                <a:spcPts val="80"/>
              </a:spcBef>
            </a:pPr>
            <a:endParaRPr sz="2150">
              <a:latin typeface="Microsoft JhengHei"/>
              <a:cs typeface="Microsoft JhengHei"/>
            </a:endParaRPr>
          </a:p>
          <a:p>
            <a:pPr marL="355600" marR="5080" indent="-342900">
              <a:lnSpc>
                <a:spcPct val="100000"/>
              </a:lnSpc>
            </a:pPr>
            <a:r>
              <a:rPr sz="2400" b="1">
                <a:solidFill>
                  <a:srgbClr val="FFFFFF"/>
                </a:solidFill>
                <a:latin typeface="Microsoft JhengHei"/>
                <a:cs typeface="Microsoft JhengHei"/>
              </a:rPr>
              <a:t>另外还有</a:t>
            </a:r>
            <a:r>
              <a:rPr sz="2400" b="1">
                <a:solidFill>
                  <a:srgbClr val="FF0033"/>
                </a:solidFill>
                <a:latin typeface="Microsoft JhengHei"/>
                <a:cs typeface="Microsoft JhengHei"/>
              </a:rPr>
              <a:t>石棉纤维</a:t>
            </a:r>
            <a:r>
              <a:rPr sz="2400" b="1">
                <a:solidFill>
                  <a:srgbClr val="FFFFFF"/>
                </a:solidFill>
                <a:latin typeface="Microsoft JhengHei"/>
                <a:cs typeface="Microsoft JhengHei"/>
              </a:rPr>
              <a:t>、</a:t>
            </a:r>
            <a:r>
              <a:rPr sz="2400" b="1">
                <a:solidFill>
                  <a:srgbClr val="FF0033"/>
                </a:solidFill>
                <a:latin typeface="Microsoft JhengHei"/>
                <a:cs typeface="Microsoft JhengHei"/>
              </a:rPr>
              <a:t>有机聚合物纤维</a:t>
            </a:r>
            <a:r>
              <a:rPr sz="2400" b="1">
                <a:solidFill>
                  <a:srgbClr val="FFFFFF"/>
                </a:solidFill>
                <a:latin typeface="Microsoft JhengHei"/>
                <a:cs typeface="Microsoft JhengHei"/>
              </a:rPr>
              <a:t>、</a:t>
            </a:r>
            <a:r>
              <a:rPr sz="2400" b="1">
                <a:solidFill>
                  <a:srgbClr val="FF0033"/>
                </a:solidFill>
                <a:latin typeface="Microsoft JhengHei"/>
                <a:cs typeface="Microsoft JhengHei"/>
              </a:rPr>
              <a:t>陶瓷纤维</a:t>
            </a:r>
            <a:r>
              <a:rPr sz="2400" b="1">
                <a:solidFill>
                  <a:srgbClr val="FFFFFF"/>
                </a:solidFill>
                <a:latin typeface="Microsoft JhengHei"/>
                <a:cs typeface="Microsoft JhengHei"/>
              </a:rPr>
              <a:t>、</a:t>
            </a:r>
            <a:r>
              <a:rPr sz="2400" b="1" spc="-25">
                <a:solidFill>
                  <a:srgbClr val="FF0033"/>
                </a:solidFill>
                <a:latin typeface="Microsoft JhengHei"/>
                <a:cs typeface="Microsoft JhengHei"/>
              </a:rPr>
              <a:t>金属</a:t>
            </a:r>
            <a:r>
              <a:rPr sz="2400" b="1">
                <a:solidFill>
                  <a:srgbClr val="FF0033"/>
                </a:solidFill>
                <a:latin typeface="Microsoft JhengHei"/>
                <a:cs typeface="Microsoft JhengHei"/>
              </a:rPr>
              <a:t>纤维</a:t>
            </a:r>
            <a:r>
              <a:rPr sz="2400" b="1">
                <a:solidFill>
                  <a:srgbClr val="FFFFFF"/>
                </a:solidFill>
                <a:latin typeface="Microsoft JhengHei"/>
                <a:cs typeface="Microsoft JhengHei"/>
              </a:rPr>
              <a:t>、</a:t>
            </a:r>
            <a:r>
              <a:rPr sz="2400" b="1">
                <a:solidFill>
                  <a:srgbClr val="FF0033"/>
                </a:solidFill>
                <a:latin typeface="Microsoft JhengHei"/>
                <a:cs typeface="Microsoft JhengHei"/>
              </a:rPr>
              <a:t>碳纳米管</a:t>
            </a:r>
            <a:r>
              <a:rPr sz="2400" b="1" spc="-25">
                <a:solidFill>
                  <a:srgbClr val="FFFFFF"/>
                </a:solidFill>
                <a:latin typeface="Microsoft JhengHei"/>
                <a:cs typeface="Microsoft JhengHei"/>
              </a:rPr>
              <a:t>等。</a:t>
            </a:r>
            <a:endParaRPr sz="24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12900" y="632459"/>
            <a:ext cx="5918200" cy="513080"/>
          </a:xfrm>
          <a:prstGeom prst="rect">
            <a:avLst/>
          </a:prstGeom>
        </p:spPr>
        <p:txBody>
          <a:bodyPr vert="horz" wrap="square" lIns="0" tIns="12700" rIns="0" bIns="0" rtlCol="0">
            <a:spAutoFit/>
          </a:bodyPr>
          <a:lstStyle/>
          <a:p>
            <a:pPr marL="12700">
              <a:lnSpc>
                <a:spcPct val="100000"/>
              </a:lnSpc>
              <a:spcBef>
                <a:spcPts val="100"/>
              </a:spcBef>
              <a:tabLst>
                <a:tab pos="1840864"/>
              </a:tabLst>
            </a:pPr>
            <a:r>
              <a:rPr sz="3200">
                <a:solidFill>
                  <a:srgbClr val="FFCC66"/>
                </a:solidFill>
              </a:rPr>
              <a:t>第一</a:t>
            </a:r>
            <a:r>
              <a:rPr sz="3200" spc="-50">
                <a:solidFill>
                  <a:srgbClr val="FFCC66"/>
                </a:solidFill>
              </a:rPr>
              <a:t>节</a:t>
            </a:r>
            <a:r>
              <a:rPr sz="3200">
                <a:solidFill>
                  <a:srgbClr val="FFCC66"/>
                </a:solidFill>
              </a:rPr>
              <a:t>	纤维增强效果决定原</a:t>
            </a:r>
            <a:r>
              <a:rPr sz="3200" spc="-50">
                <a:solidFill>
                  <a:srgbClr val="FFCC66"/>
                </a:solidFill>
              </a:rPr>
              <a:t>因</a:t>
            </a:r>
            <a:endParaRPr sz="3200"/>
          </a:p>
        </p:txBody>
      </p:sp>
      <p:sp>
        <p:nvSpPr>
          <p:cNvPr id="3" name="object 3"/>
          <p:cNvSpPr txBox="1"/>
          <p:nvPr/>
        </p:nvSpPr>
        <p:spPr>
          <a:xfrm>
            <a:off x="535940" y="1391919"/>
            <a:ext cx="8191500" cy="1639570"/>
          </a:xfrm>
          <a:prstGeom prst="rect">
            <a:avLst/>
          </a:prstGeom>
        </p:spPr>
        <p:txBody>
          <a:bodyPr vert="horz" wrap="square" lIns="0" tIns="8255" rIns="0" bIns="0" rtlCol="0">
            <a:spAutoFit/>
          </a:bodyPr>
          <a:lstStyle/>
          <a:p>
            <a:pPr marL="355600" marR="5080" indent="673100" algn="just">
              <a:lnSpc>
                <a:spcPct val="101000"/>
              </a:lnSpc>
              <a:spcBef>
                <a:spcPts val="65"/>
              </a:spcBef>
            </a:pPr>
            <a:r>
              <a:rPr sz="2800" b="1">
                <a:solidFill>
                  <a:srgbClr val="FFFFFF"/>
                </a:solidFill>
                <a:latin typeface="Microsoft JhengHei"/>
                <a:cs typeface="Microsoft JhengHei"/>
              </a:rPr>
              <a:t>纤维增强聚合物主要是</a:t>
            </a:r>
            <a:r>
              <a:rPr sz="2800" b="1" spc="-5">
                <a:solidFill>
                  <a:srgbClr val="FF0033"/>
                </a:solidFill>
                <a:latin typeface="Microsoft JhengHei"/>
                <a:cs typeface="Microsoft JhengHei"/>
              </a:rPr>
              <a:t>让聚合物基体所受负荷能转移到高强度纤维上，并将负荷由局部传递到较大范围甚至于整个物体。</a:t>
            </a:r>
            <a:endParaRPr sz="2800">
              <a:latin typeface="Microsoft JhengHei"/>
              <a:cs typeface="Microsoft JhengHei"/>
            </a:endParaRPr>
          </a:p>
          <a:p>
            <a:pPr marL="12700">
              <a:lnSpc>
                <a:spcPct val="100000"/>
              </a:lnSpc>
              <a:spcBef>
                <a:spcPts val="400"/>
              </a:spcBef>
            </a:pPr>
            <a:r>
              <a:rPr sz="1800" b="1">
                <a:solidFill>
                  <a:srgbClr val="FFFFFF"/>
                </a:solidFill>
                <a:latin typeface="Microsoft JhengHei"/>
                <a:cs typeface="Microsoft JhengHei"/>
              </a:rPr>
              <a:t>设：纤维屈服应力，树脂与纤维界面旳抗拉应力（粘接力），</a:t>
            </a:r>
            <a:r>
              <a:rPr sz="1800" b="1" spc="-15">
                <a:solidFill>
                  <a:srgbClr val="FFFFFF"/>
                </a:solidFill>
                <a:latin typeface="Microsoft JhengHei"/>
                <a:cs typeface="Microsoft JhengHei"/>
              </a:rPr>
              <a:t>临界长度</a:t>
            </a:r>
            <a:endParaRPr sz="1800">
              <a:latin typeface="Microsoft JhengHei"/>
              <a:cs typeface="Microsoft JhengHei"/>
            </a:endParaRPr>
          </a:p>
        </p:txBody>
      </p:sp>
      <p:grpSp>
        <p:nvGrpSpPr>
          <p:cNvPr id="4" name="object 4"/>
          <p:cNvGrpSpPr/>
          <p:nvPr/>
        </p:nvGrpSpPr>
        <p:grpSpPr>
          <a:xfrm>
            <a:off x="4999037" y="3279775"/>
            <a:ext cx="1665605" cy="730250"/>
            <a:chOff x="4999037" y="3279775"/>
            <a:chExt cx="1665605" cy="730250"/>
          </a:xfrm>
        </p:grpSpPr>
        <p:sp>
          <p:nvSpPr>
            <p:cNvPr id="5" name="object 5"/>
            <p:cNvSpPr/>
            <p:nvPr/>
          </p:nvSpPr>
          <p:spPr>
            <a:xfrm>
              <a:off x="5003800" y="3284537"/>
              <a:ext cx="1656080" cy="720725"/>
            </a:xfrm>
            <a:custGeom>
              <a:rect l="l" t="t" r="r" b="b"/>
              <a:pathLst>
                <a:path w="1656079" h="720725">
                  <a:moveTo>
                    <a:pt x="1655761" y="720725"/>
                  </a:moveTo>
                  <a:lnTo>
                    <a:pt x="0" y="720725"/>
                  </a:lnTo>
                  <a:lnTo>
                    <a:pt x="0" y="0"/>
                  </a:lnTo>
                  <a:lnTo>
                    <a:pt x="1655761" y="0"/>
                  </a:lnTo>
                  <a:lnTo>
                    <a:pt x="1655761" y="720725"/>
                  </a:lnTo>
                  <a:close/>
                </a:path>
              </a:pathLst>
            </a:custGeom>
            <a:solidFill>
              <a:srgbClr val="FFFFFF"/>
            </a:solidFill>
          </p:spPr>
          <p:txBody>
            <a:bodyPr wrap="square" lIns="0" tIns="0" rIns="0" bIns="0" rtlCol="0"/>
            <a:lstStyle/>
            <a:p/>
          </p:txBody>
        </p:sp>
        <p:sp>
          <p:nvSpPr>
            <p:cNvPr id="6" name="object 6"/>
            <p:cNvSpPr/>
            <p:nvPr/>
          </p:nvSpPr>
          <p:spPr>
            <a:xfrm>
              <a:off x="5003800" y="3284537"/>
              <a:ext cx="1656080" cy="720725"/>
            </a:xfrm>
            <a:custGeom>
              <a:rect l="l" t="t" r="r" b="b"/>
              <a:pathLst>
                <a:path w="1656079" h="720725">
                  <a:moveTo>
                    <a:pt x="0" y="0"/>
                  </a:moveTo>
                  <a:lnTo>
                    <a:pt x="1655761" y="0"/>
                  </a:lnTo>
                  <a:lnTo>
                    <a:pt x="1655761" y="720725"/>
                  </a:lnTo>
                  <a:lnTo>
                    <a:pt x="0" y="720725"/>
                  </a:lnTo>
                  <a:lnTo>
                    <a:pt x="0" y="0"/>
                  </a:lnTo>
                  <a:close/>
                </a:path>
              </a:pathLst>
            </a:custGeom>
            <a:ln w="9525">
              <a:solidFill>
                <a:srgbClr val="FFFFFF"/>
              </a:solidFill>
            </a:ln>
          </p:spPr>
          <p:txBody>
            <a:bodyPr wrap="square" lIns="0" tIns="0" rIns="0" bIns="0" rtlCol="0"/>
            <a:lstStyle/>
            <a:p/>
          </p:txBody>
        </p:sp>
      </p:grpSp>
      <p:sp>
        <p:nvSpPr>
          <p:cNvPr id="7" name="object 7"/>
          <p:cNvSpPr/>
          <p:nvPr/>
        </p:nvSpPr>
        <p:spPr>
          <a:xfrm>
            <a:off x="3779837" y="3511549"/>
            <a:ext cx="914400" cy="123825"/>
          </a:xfrm>
          <a:custGeom>
            <a:rect l="l" t="t" r="r" b="b"/>
            <a:pathLst>
              <a:path w="914400" h="123825">
                <a:moveTo>
                  <a:pt x="790574" y="0"/>
                </a:moveTo>
                <a:lnTo>
                  <a:pt x="790574" y="123825"/>
                </a:lnTo>
                <a:lnTo>
                  <a:pt x="873124" y="82550"/>
                </a:lnTo>
                <a:lnTo>
                  <a:pt x="802957" y="82550"/>
                </a:lnTo>
                <a:lnTo>
                  <a:pt x="802957" y="41275"/>
                </a:lnTo>
                <a:lnTo>
                  <a:pt x="873124" y="41275"/>
                </a:lnTo>
                <a:lnTo>
                  <a:pt x="790574" y="0"/>
                </a:lnTo>
                <a:close/>
              </a:path>
              <a:path w="914400" h="123825">
                <a:moveTo>
                  <a:pt x="790574" y="41275"/>
                </a:moveTo>
                <a:lnTo>
                  <a:pt x="0" y="41275"/>
                </a:lnTo>
                <a:lnTo>
                  <a:pt x="0" y="82550"/>
                </a:lnTo>
                <a:lnTo>
                  <a:pt x="790574" y="82550"/>
                </a:lnTo>
                <a:lnTo>
                  <a:pt x="790574" y="41275"/>
                </a:lnTo>
                <a:close/>
              </a:path>
              <a:path w="914400" h="123825">
                <a:moveTo>
                  <a:pt x="873124" y="41275"/>
                </a:moveTo>
                <a:lnTo>
                  <a:pt x="802957" y="41275"/>
                </a:lnTo>
                <a:lnTo>
                  <a:pt x="802957" y="82550"/>
                </a:lnTo>
                <a:lnTo>
                  <a:pt x="873124" y="82550"/>
                </a:lnTo>
                <a:lnTo>
                  <a:pt x="914400" y="61912"/>
                </a:lnTo>
                <a:lnTo>
                  <a:pt x="873124" y="41275"/>
                </a:lnTo>
                <a:close/>
              </a:path>
            </a:pathLst>
          </a:custGeom>
          <a:solidFill>
            <a:srgbClr val="FFFFFF"/>
          </a:solidFill>
        </p:spPr>
        <p:txBody>
          <a:bodyPr wrap="square" lIns="0" tIns="0" rIns="0" bIns="0" rtlCol="0"/>
          <a:lstStyle/>
          <a:p/>
        </p:txBody>
      </p:sp>
      <p:grpSp>
        <p:nvGrpSpPr>
          <p:cNvPr id="8" name="object 8"/>
          <p:cNvGrpSpPr/>
          <p:nvPr/>
        </p:nvGrpSpPr>
        <p:grpSpPr>
          <a:xfrm>
            <a:off x="1111249" y="3136899"/>
            <a:ext cx="2313305" cy="802005"/>
            <a:chOff x="1111249" y="3136899"/>
            <a:chExt cx="2313305" cy="802005"/>
          </a:xfrm>
        </p:grpSpPr>
        <p:sp>
          <p:nvSpPr>
            <p:cNvPr id="9" name="object 9"/>
            <p:cNvSpPr/>
            <p:nvPr/>
          </p:nvSpPr>
          <p:spPr>
            <a:xfrm>
              <a:off x="1116012" y="3141661"/>
              <a:ext cx="2303780" cy="792480"/>
            </a:xfrm>
            <a:custGeom>
              <a:rect l="l" t="t" r="r" b="b"/>
              <a:pathLst>
                <a:path w="2303779" h="792479">
                  <a:moveTo>
                    <a:pt x="2303461" y="792161"/>
                  </a:moveTo>
                  <a:lnTo>
                    <a:pt x="0" y="792161"/>
                  </a:lnTo>
                  <a:lnTo>
                    <a:pt x="0" y="0"/>
                  </a:lnTo>
                  <a:lnTo>
                    <a:pt x="2303461" y="0"/>
                  </a:lnTo>
                  <a:lnTo>
                    <a:pt x="2303461" y="792161"/>
                  </a:lnTo>
                  <a:close/>
                </a:path>
              </a:pathLst>
            </a:custGeom>
            <a:solidFill>
              <a:srgbClr val="FFFFFF"/>
            </a:solidFill>
          </p:spPr>
          <p:txBody>
            <a:bodyPr wrap="square" lIns="0" tIns="0" rIns="0" bIns="0" rtlCol="0"/>
            <a:lstStyle/>
            <a:p/>
          </p:txBody>
        </p:sp>
        <p:sp>
          <p:nvSpPr>
            <p:cNvPr id="10" name="object 10"/>
            <p:cNvSpPr/>
            <p:nvPr/>
          </p:nvSpPr>
          <p:spPr>
            <a:xfrm>
              <a:off x="1116012" y="3141661"/>
              <a:ext cx="2303780" cy="792480"/>
            </a:xfrm>
            <a:custGeom>
              <a:rect l="l" t="t" r="r" b="b"/>
              <a:pathLst>
                <a:path w="2303779" h="792479">
                  <a:moveTo>
                    <a:pt x="0" y="0"/>
                  </a:moveTo>
                  <a:lnTo>
                    <a:pt x="2303461" y="0"/>
                  </a:lnTo>
                  <a:lnTo>
                    <a:pt x="2303461" y="792161"/>
                  </a:lnTo>
                  <a:lnTo>
                    <a:pt x="0" y="792161"/>
                  </a:lnTo>
                  <a:lnTo>
                    <a:pt x="0" y="0"/>
                  </a:lnTo>
                  <a:close/>
                </a:path>
              </a:pathLst>
            </a:custGeom>
            <a:ln w="9525">
              <a:solidFill>
                <a:srgbClr val="FFFFFF"/>
              </a:solidFill>
            </a:ln>
          </p:spPr>
          <p:txBody>
            <a:bodyPr wrap="square" lIns="0" tIns="0" rIns="0" bIns="0" rtlCol="0"/>
            <a:lstStyle/>
            <a:p/>
          </p:txBody>
        </p:sp>
      </p:grpSp>
      <p:sp>
        <p:nvSpPr>
          <p:cNvPr id="11" name="object 11"/>
          <p:cNvSpPr txBox="1"/>
          <p:nvPr/>
        </p:nvSpPr>
        <p:spPr>
          <a:xfrm>
            <a:off x="762952" y="4459599"/>
            <a:ext cx="6654800" cy="2117725"/>
          </a:xfrm>
          <a:prstGeom prst="rect">
            <a:avLst/>
          </a:prstGeom>
        </p:spPr>
        <p:txBody>
          <a:bodyPr vert="horz" wrap="square" lIns="0" tIns="12700" rIns="0" bIns="0" rtlCol="0">
            <a:spAutoFit/>
          </a:bodyPr>
          <a:lstStyle/>
          <a:p>
            <a:pPr marL="443865">
              <a:lnSpc>
                <a:spcPct val="100000"/>
              </a:lnSpc>
              <a:spcBef>
                <a:spcPts val="100"/>
              </a:spcBef>
            </a:pPr>
            <a:r>
              <a:rPr sz="2400">
                <a:solidFill>
                  <a:srgbClr val="FFFFFF"/>
                </a:solidFill>
                <a:latin typeface="宋体"/>
                <a:cs typeface="宋体"/>
              </a:rPr>
              <a:t>如</a:t>
            </a:r>
            <a:r>
              <a:rPr sz="2400" spc="-10">
                <a:solidFill>
                  <a:srgbClr val="FFFFFF"/>
                </a:solidFill>
                <a:latin typeface="Times New Roman"/>
                <a:cs typeface="Times New Roman"/>
              </a:rPr>
              <a:t>L&lt;Lc</a:t>
            </a:r>
            <a:r>
              <a:rPr sz="2400" spc="-30">
                <a:solidFill>
                  <a:srgbClr val="FFFFFF"/>
                </a:solidFill>
                <a:latin typeface="宋体"/>
                <a:cs typeface="宋体"/>
              </a:rPr>
              <a:t>，则</a:t>
            </a:r>
            <a:endParaRPr sz="2400">
              <a:latin typeface="宋体"/>
              <a:cs typeface="宋体"/>
            </a:endParaRPr>
          </a:p>
          <a:p>
            <a:pPr>
              <a:lnSpc>
                <a:spcPct val="100000"/>
              </a:lnSpc>
            </a:pPr>
            <a:endParaRPr sz="2600">
              <a:latin typeface="宋体"/>
              <a:cs typeface="宋体"/>
            </a:endParaRPr>
          </a:p>
          <a:p>
            <a:pPr marL="371475">
              <a:lnSpc>
                <a:spcPct val="100000"/>
              </a:lnSpc>
              <a:spcBef>
                <a:spcPts val="1725"/>
              </a:spcBef>
            </a:pPr>
            <a:r>
              <a:rPr sz="2400">
                <a:solidFill>
                  <a:srgbClr val="FFFFFF"/>
                </a:solidFill>
                <a:latin typeface="宋体"/>
                <a:cs typeface="宋体"/>
              </a:rPr>
              <a:t>如</a:t>
            </a:r>
            <a:r>
              <a:rPr sz="2400" spc="-10">
                <a:solidFill>
                  <a:srgbClr val="FFFFFF"/>
                </a:solidFill>
                <a:latin typeface="Times New Roman"/>
                <a:cs typeface="Times New Roman"/>
              </a:rPr>
              <a:t>L&gt;Lc</a:t>
            </a:r>
            <a:r>
              <a:rPr sz="2400" spc="-30">
                <a:solidFill>
                  <a:srgbClr val="FFFFFF"/>
                </a:solidFill>
                <a:latin typeface="宋体"/>
                <a:cs typeface="宋体"/>
              </a:rPr>
              <a:t>，则</a:t>
            </a:r>
            <a:endParaRPr sz="2400">
              <a:latin typeface="宋体"/>
              <a:cs typeface="宋体"/>
            </a:endParaRPr>
          </a:p>
          <a:p>
            <a:pPr>
              <a:lnSpc>
                <a:spcPct val="100000"/>
              </a:lnSpc>
              <a:spcBef>
                <a:spcPts val="35"/>
              </a:spcBef>
            </a:pPr>
            <a:endParaRPr sz="2700">
              <a:latin typeface="宋体"/>
              <a:cs typeface="宋体"/>
            </a:endParaRPr>
          </a:p>
          <a:p>
            <a:pPr marL="12700">
              <a:lnSpc>
                <a:spcPct val="100000"/>
              </a:lnSpc>
            </a:pPr>
            <a:r>
              <a:rPr sz="1800" b="1">
                <a:solidFill>
                  <a:srgbClr val="FFFFFF"/>
                </a:solidFill>
                <a:latin typeface="Microsoft JhengHei"/>
                <a:cs typeface="Microsoft JhengHei"/>
              </a:rPr>
              <a:t>故其增强效果下列几种方面决定：</a:t>
            </a:r>
            <a:r>
              <a:rPr sz="1800" b="1" spc="-5">
                <a:solidFill>
                  <a:srgbClr val="FF0033"/>
                </a:solidFill>
                <a:latin typeface="Microsoft JhengHei"/>
                <a:cs typeface="Microsoft JhengHei"/>
              </a:rPr>
              <a:t>纤维强度、表面粘接、纤维长度</a:t>
            </a:r>
            <a:endParaRPr sz="1800">
              <a:latin typeface="Microsoft JhengHei"/>
              <a:cs typeface="Microsoft JhengHei"/>
            </a:endParaRPr>
          </a:p>
        </p:txBody>
      </p:sp>
      <p:grpSp>
        <p:nvGrpSpPr>
          <p:cNvPr id="12" name="object 12"/>
          <p:cNvGrpSpPr/>
          <p:nvPr/>
        </p:nvGrpSpPr>
        <p:grpSpPr>
          <a:xfrm>
            <a:off x="3343275" y="4287837"/>
            <a:ext cx="2313305" cy="802005"/>
            <a:chOff x="3343275" y="4287837"/>
            <a:chExt cx="2313305" cy="802005"/>
          </a:xfrm>
        </p:grpSpPr>
        <p:sp>
          <p:nvSpPr>
            <p:cNvPr id="13" name="object 13"/>
            <p:cNvSpPr/>
            <p:nvPr/>
          </p:nvSpPr>
          <p:spPr>
            <a:xfrm>
              <a:off x="3348037" y="4292600"/>
              <a:ext cx="2303780" cy="792480"/>
            </a:xfrm>
            <a:custGeom>
              <a:rect l="l" t="t" r="r" b="b"/>
              <a:pathLst>
                <a:path w="2303779" h="792479">
                  <a:moveTo>
                    <a:pt x="2303462" y="792162"/>
                  </a:moveTo>
                  <a:lnTo>
                    <a:pt x="0" y="792162"/>
                  </a:lnTo>
                  <a:lnTo>
                    <a:pt x="0" y="0"/>
                  </a:lnTo>
                  <a:lnTo>
                    <a:pt x="2303462" y="0"/>
                  </a:lnTo>
                  <a:lnTo>
                    <a:pt x="2303462" y="792162"/>
                  </a:lnTo>
                  <a:close/>
                </a:path>
              </a:pathLst>
            </a:custGeom>
            <a:solidFill>
              <a:srgbClr val="FFFFFF"/>
            </a:solidFill>
          </p:spPr>
          <p:txBody>
            <a:bodyPr wrap="square" lIns="0" tIns="0" rIns="0" bIns="0" rtlCol="0"/>
            <a:lstStyle/>
            <a:p/>
          </p:txBody>
        </p:sp>
        <p:sp>
          <p:nvSpPr>
            <p:cNvPr id="14" name="object 14"/>
            <p:cNvSpPr/>
            <p:nvPr/>
          </p:nvSpPr>
          <p:spPr>
            <a:xfrm>
              <a:off x="3348037" y="4292600"/>
              <a:ext cx="2303780" cy="792480"/>
            </a:xfrm>
            <a:custGeom>
              <a:rect l="l" t="t" r="r" b="b"/>
              <a:pathLst>
                <a:path w="2303779" h="792479">
                  <a:moveTo>
                    <a:pt x="0" y="0"/>
                  </a:moveTo>
                  <a:lnTo>
                    <a:pt x="2303462" y="0"/>
                  </a:lnTo>
                  <a:lnTo>
                    <a:pt x="2303462" y="792162"/>
                  </a:lnTo>
                  <a:lnTo>
                    <a:pt x="0" y="792162"/>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3343275" y="5295899"/>
            <a:ext cx="2602230" cy="802005"/>
            <a:chOff x="3343275" y="5295899"/>
            <a:chExt cx="2602230" cy="802005"/>
          </a:xfrm>
        </p:grpSpPr>
        <p:sp>
          <p:nvSpPr>
            <p:cNvPr id="16" name="object 16"/>
            <p:cNvSpPr/>
            <p:nvPr/>
          </p:nvSpPr>
          <p:spPr>
            <a:xfrm>
              <a:off x="3348037" y="5300662"/>
              <a:ext cx="2592705" cy="792480"/>
            </a:xfrm>
            <a:custGeom>
              <a:rect l="l" t="t" r="r" b="b"/>
              <a:pathLst>
                <a:path w="2592704" h="792479">
                  <a:moveTo>
                    <a:pt x="2592388" y="792161"/>
                  </a:moveTo>
                  <a:lnTo>
                    <a:pt x="0" y="792161"/>
                  </a:lnTo>
                  <a:lnTo>
                    <a:pt x="0" y="0"/>
                  </a:lnTo>
                  <a:lnTo>
                    <a:pt x="2592388" y="0"/>
                  </a:lnTo>
                  <a:lnTo>
                    <a:pt x="2592388" y="792161"/>
                  </a:lnTo>
                  <a:close/>
                </a:path>
              </a:pathLst>
            </a:custGeom>
            <a:solidFill>
              <a:srgbClr val="FFFFFF"/>
            </a:solidFill>
          </p:spPr>
          <p:txBody>
            <a:bodyPr wrap="square" lIns="0" tIns="0" rIns="0" bIns="0" rtlCol="0"/>
            <a:lstStyle/>
            <a:p/>
          </p:txBody>
        </p:sp>
        <p:sp>
          <p:nvSpPr>
            <p:cNvPr id="17" name="object 17"/>
            <p:cNvSpPr/>
            <p:nvPr/>
          </p:nvSpPr>
          <p:spPr>
            <a:xfrm>
              <a:off x="3348037" y="5300662"/>
              <a:ext cx="2592705" cy="792480"/>
            </a:xfrm>
            <a:custGeom>
              <a:rect l="l" t="t" r="r" b="b"/>
              <a:pathLst>
                <a:path w="2592704" h="792479">
                  <a:moveTo>
                    <a:pt x="0" y="0"/>
                  </a:moveTo>
                  <a:lnTo>
                    <a:pt x="2592388" y="0"/>
                  </a:lnTo>
                  <a:lnTo>
                    <a:pt x="2592388" y="792161"/>
                  </a:lnTo>
                  <a:lnTo>
                    <a:pt x="0" y="792161"/>
                  </a:lnTo>
                  <a:lnTo>
                    <a:pt x="0" y="0"/>
                  </a:lnTo>
                  <a:close/>
                </a:path>
              </a:pathLst>
            </a:custGeom>
            <a:ln w="9525">
              <a:solidFill>
                <a:srgbClr val="FFFFFF"/>
              </a:solidFill>
            </a:ln>
          </p:spPr>
          <p:txBody>
            <a:bodyPr wrap="square" lIns="0" tIns="0" rIns="0" bIns="0" rtlCol="0"/>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4540" y="960120"/>
            <a:ext cx="1651000" cy="513080"/>
          </a:xfrm>
          <a:prstGeom prst="rect">
            <a:avLst/>
          </a:prstGeom>
        </p:spPr>
        <p:txBody>
          <a:bodyPr vert="horz" wrap="square" lIns="0" tIns="12700" rIns="0" bIns="0" rtlCol="0">
            <a:spAutoFit/>
          </a:bodyPr>
          <a:lstStyle/>
          <a:p>
            <a:pPr marL="12700">
              <a:lnSpc>
                <a:spcPct val="100000"/>
              </a:lnSpc>
              <a:spcBef>
                <a:spcPts val="100"/>
              </a:spcBef>
            </a:pPr>
            <a:r>
              <a:rPr sz="3200" spc="-15"/>
              <a:t>纤维强度</a:t>
            </a:r>
            <a:endParaRPr sz="3200"/>
          </a:p>
        </p:txBody>
      </p:sp>
      <p:sp>
        <p:nvSpPr>
          <p:cNvPr id="3" name="object 3"/>
          <p:cNvSpPr txBox="1"/>
          <p:nvPr/>
        </p:nvSpPr>
        <p:spPr>
          <a:xfrm>
            <a:off x="1107440" y="1576437"/>
            <a:ext cx="7797800" cy="3405504"/>
          </a:xfrm>
          <a:prstGeom prst="rect">
            <a:avLst/>
          </a:prstGeom>
        </p:spPr>
        <p:txBody>
          <a:bodyPr vert="horz" wrap="square" lIns="0" tIns="12700" rIns="0" bIns="0" rtlCol="0">
            <a:spAutoFit/>
          </a:bodyPr>
          <a:lstStyle/>
          <a:p>
            <a:pPr marL="12700" marR="399415" indent="63500">
              <a:lnSpc>
                <a:spcPct val="112000"/>
              </a:lnSpc>
              <a:spcBef>
                <a:spcPts val="100"/>
              </a:spcBef>
            </a:pPr>
            <a:r>
              <a:rPr sz="2400" b="1" spc="-5">
                <a:solidFill>
                  <a:srgbClr val="FFFFFF"/>
                </a:solidFill>
                <a:latin typeface="Microsoft JhengHei"/>
                <a:cs typeface="Microsoft JhengHei"/>
              </a:rPr>
              <a:t>经典旳增强纤维有玻璃纤维、碳纤维、石棉纤维，其中碳纤维旳强度最高，其增强聚合物旳效果最佳，一般加</a:t>
            </a:r>
            <a:endParaRPr sz="2400">
              <a:latin typeface="Microsoft JhengHei"/>
              <a:cs typeface="Microsoft JhengHei"/>
            </a:endParaRPr>
          </a:p>
          <a:p>
            <a:pPr marL="12700">
              <a:lnSpc>
                <a:spcPts val="2720"/>
              </a:lnSpc>
            </a:pPr>
            <a:r>
              <a:rPr sz="2400" b="1">
                <a:solidFill>
                  <a:srgbClr val="FFFFFF"/>
                </a:solidFill>
                <a:latin typeface="Microsoft JhengHei"/>
                <a:cs typeface="Microsoft JhengHei"/>
              </a:rPr>
              <a:t>入</a:t>
            </a:r>
            <a:r>
              <a:rPr sz="2400" b="1">
                <a:solidFill>
                  <a:srgbClr val="FFFFFF"/>
                </a:solidFill>
                <a:latin typeface="Times New Roman"/>
                <a:cs typeface="Times New Roman"/>
              </a:rPr>
              <a:t>10%</a:t>
            </a:r>
            <a:r>
              <a:rPr sz="2400" b="1">
                <a:solidFill>
                  <a:srgbClr val="FFFFFF"/>
                </a:solidFill>
                <a:latin typeface="Microsoft JhengHei"/>
                <a:cs typeface="Microsoft JhengHei"/>
              </a:rPr>
              <a:t>～</a:t>
            </a:r>
            <a:r>
              <a:rPr sz="2400" b="1">
                <a:solidFill>
                  <a:srgbClr val="FFFFFF"/>
                </a:solidFill>
                <a:latin typeface="Times New Roman"/>
                <a:cs typeface="Times New Roman"/>
              </a:rPr>
              <a:t>30%</a:t>
            </a:r>
            <a:r>
              <a:rPr sz="2400" b="1">
                <a:solidFill>
                  <a:srgbClr val="FFFFFF"/>
                </a:solidFill>
                <a:latin typeface="Microsoft JhengHei"/>
                <a:cs typeface="Microsoft JhengHei"/>
              </a:rPr>
              <a:t>旳碳纤维能够使树脂强度提升</a:t>
            </a:r>
            <a:r>
              <a:rPr sz="2400" b="1">
                <a:solidFill>
                  <a:srgbClr val="FFFFFF"/>
                </a:solidFill>
                <a:latin typeface="Times New Roman"/>
                <a:cs typeface="Times New Roman"/>
              </a:rPr>
              <a:t>60%</a:t>
            </a:r>
            <a:r>
              <a:rPr sz="2400" b="1">
                <a:solidFill>
                  <a:srgbClr val="FFFFFF"/>
                </a:solidFill>
                <a:latin typeface="Microsoft JhengHei"/>
                <a:cs typeface="Microsoft JhengHei"/>
              </a:rPr>
              <a:t>～</a:t>
            </a:r>
            <a:r>
              <a:rPr sz="2400" b="1">
                <a:solidFill>
                  <a:srgbClr val="FFFFFF"/>
                </a:solidFill>
                <a:latin typeface="Times New Roman"/>
                <a:cs typeface="Times New Roman"/>
              </a:rPr>
              <a:t>200%</a:t>
            </a:r>
            <a:r>
              <a:rPr sz="2400" b="1" spc="-50">
                <a:solidFill>
                  <a:srgbClr val="FFFFFF"/>
                </a:solidFill>
                <a:latin typeface="Microsoft JhengHei"/>
                <a:cs typeface="Microsoft JhengHei"/>
              </a:rPr>
              <a:t>。</a:t>
            </a:r>
            <a:endParaRPr sz="2400">
              <a:latin typeface="Microsoft JhengHei"/>
              <a:cs typeface="Microsoft JhengHei"/>
            </a:endParaRPr>
          </a:p>
          <a:p>
            <a:pPr marL="12700" marR="462915" algn="just">
              <a:lnSpc>
                <a:spcPct val="100000"/>
              </a:lnSpc>
              <a:spcBef>
                <a:spcPts val="155"/>
              </a:spcBef>
            </a:pPr>
            <a:r>
              <a:rPr sz="2400" b="1" spc="-5">
                <a:solidFill>
                  <a:srgbClr val="FFFFFF"/>
                </a:solidFill>
                <a:latin typeface="Microsoft JhengHei"/>
                <a:cs typeface="Microsoft JhengHei"/>
              </a:rPr>
              <a:t>但因为碳纤维本身价格昂贵，故限制了其应用。而价格低廉旳玻璃纤维便成了在聚合物增强改性中最常用旳纤维。晶须作为一种新型聚合物复合材料旳改性剂，现已得到广泛研究和推广。如钛酸钾、氧化锌等陶瓷晶须增强旳聚合物材料可用于制作形状复杂表面光洁尺寸精度要求高旳薄壁精密注塑件。</a:t>
            </a:r>
            <a:endParaRPr sz="24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3600" spc="-15"/>
              <a:t>表面粘接</a:t>
            </a:r>
            <a:endParaRPr sz="3600"/>
          </a:p>
        </p:txBody>
      </p:sp>
      <p:sp>
        <p:nvSpPr>
          <p:cNvPr id="3" name="object 3"/>
          <p:cNvSpPr txBox="1"/>
          <p:nvPr/>
        </p:nvSpPr>
        <p:spPr>
          <a:xfrm>
            <a:off x="816928" y="964807"/>
            <a:ext cx="7772400" cy="4339590"/>
          </a:xfrm>
          <a:prstGeom prst="rect">
            <a:avLst/>
          </a:prstGeom>
        </p:spPr>
        <p:txBody>
          <a:bodyPr vert="horz" wrap="square" lIns="0" tIns="33020" rIns="0" bIns="0" rtlCol="0">
            <a:spAutoFit/>
          </a:bodyPr>
          <a:lstStyle/>
          <a:p>
            <a:pPr marL="12700" marR="5080" indent="635000">
              <a:lnSpc>
                <a:spcPct val="100600"/>
              </a:lnSpc>
              <a:spcBef>
                <a:spcPts val="260"/>
              </a:spcBef>
            </a:pPr>
            <a:r>
              <a:rPr sz="2800" b="1" spc="-5">
                <a:solidFill>
                  <a:srgbClr val="FFFFFF"/>
                </a:solidFill>
                <a:latin typeface="Microsoft JhengHei"/>
                <a:cs typeface="Microsoft JhengHei"/>
              </a:rPr>
              <a:t>要使塑料所受负荷能转移到高强度纤维上，纤维材料与基体树脂旳牢固粘接是必不可少旳。复合材料旳界面层及其优化设计，即复合材料界面工程，是复合材料研究旳一种主要领域。也是纤维增强聚合物要处理旳关键问题。由此，从理论上合了解释界面层旳形成和作用，先后提出适合于纤维增强复合材料界面作用旳机理：化学键理论、浸润理论、表面形态理论、可逆水解平衡理论、可变形层理论等来解释玻璃纤维增强树脂基复合材料界面层旳形成和粘结机理。</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9928" y="668019"/>
            <a:ext cx="1854200" cy="574040"/>
          </a:xfrm>
          <a:prstGeom prst="rect">
            <a:avLst/>
          </a:prstGeom>
        </p:spPr>
        <p:txBody>
          <a:bodyPr vert="horz" wrap="square" lIns="0" tIns="12700" rIns="0" bIns="0" rtlCol="0">
            <a:spAutoFit/>
          </a:bodyPr>
          <a:lstStyle/>
          <a:p>
            <a:pPr marL="12700">
              <a:lnSpc>
                <a:spcPct val="100000"/>
              </a:lnSpc>
              <a:spcBef>
                <a:spcPts val="100"/>
              </a:spcBef>
            </a:pPr>
            <a:r>
              <a:rPr sz="3600" spc="-15"/>
              <a:t>纤维长度</a:t>
            </a:r>
            <a:endParaRPr sz="3600"/>
          </a:p>
        </p:txBody>
      </p:sp>
      <p:sp>
        <p:nvSpPr>
          <p:cNvPr id="3" name="object 3"/>
          <p:cNvSpPr txBox="1"/>
          <p:nvPr/>
        </p:nvSpPr>
        <p:spPr>
          <a:xfrm>
            <a:off x="1032828" y="1294371"/>
            <a:ext cx="7340600" cy="3015615"/>
          </a:xfrm>
          <a:prstGeom prst="rect">
            <a:avLst/>
          </a:prstGeom>
        </p:spPr>
        <p:txBody>
          <a:bodyPr vert="horz" wrap="square" lIns="0" tIns="40005" rIns="0" bIns="0" rtlCol="0">
            <a:spAutoFit/>
          </a:bodyPr>
          <a:lstStyle/>
          <a:p>
            <a:pPr marL="12700" marR="5080" indent="546100">
              <a:lnSpc>
                <a:spcPct val="101200"/>
              </a:lnSpc>
              <a:spcBef>
                <a:spcPts val="315"/>
              </a:spcBef>
            </a:pPr>
            <a:r>
              <a:rPr sz="2400" b="1" spc="-5">
                <a:solidFill>
                  <a:srgbClr val="FFFFFF"/>
                </a:solidFill>
                <a:latin typeface="Microsoft JhengHei"/>
                <a:cs typeface="Microsoft JhengHei"/>
              </a:rPr>
              <a:t>纤维长度是决定纤维增强复合材料旳又一主要原</a:t>
            </a:r>
            <a:r>
              <a:rPr sz="2400" b="1" spc="600">
                <a:solidFill>
                  <a:srgbClr val="FFFFFF"/>
                </a:solidFill>
                <a:latin typeface="Microsoft JhengHei"/>
                <a:cs typeface="Microsoft JhengHei"/>
              </a:rPr>
              <a:t> </a:t>
            </a:r>
            <a:r>
              <a:rPr sz="2400" b="1" spc="-5">
                <a:solidFill>
                  <a:srgbClr val="FFFFFF"/>
                </a:solidFill>
                <a:latin typeface="Microsoft JhengHei"/>
                <a:cs typeface="Microsoft JhengHei"/>
              </a:rPr>
              <a:t>因。短纤增强聚合物中纤维在混合过程中逐渐被旳碎，最终制品中旳纤维长度一般在范围内。长纤增强具有</a:t>
            </a:r>
            <a:r>
              <a:rPr sz="2400" b="1" spc="-50">
                <a:solidFill>
                  <a:srgbClr val="FFFFFF"/>
                </a:solidFill>
                <a:latin typeface="Microsoft JhengHei"/>
                <a:cs typeface="Microsoft JhengHei"/>
              </a:rPr>
              <a:t> </a:t>
            </a:r>
            <a:r>
              <a:rPr sz="2400" b="1" spc="-5">
                <a:solidFill>
                  <a:srgbClr val="FFFFFF"/>
                </a:solidFill>
                <a:latin typeface="Microsoft JhengHei"/>
                <a:cs typeface="Microsoft JhengHei"/>
              </a:rPr>
              <a:t>更加好旳效果，一方面，是因为长纤在聚合物中是相</a:t>
            </a:r>
            <a:r>
              <a:rPr sz="2400" b="1" spc="-50">
                <a:solidFill>
                  <a:srgbClr val="FFFFFF"/>
                </a:solidFill>
                <a:latin typeface="Microsoft JhengHei"/>
                <a:cs typeface="Microsoft JhengHei"/>
              </a:rPr>
              <a:t> </a:t>
            </a:r>
            <a:r>
              <a:rPr sz="2400" b="1" spc="-5">
                <a:solidFill>
                  <a:srgbClr val="FFFFFF"/>
                </a:solidFill>
                <a:latin typeface="Microsoft JhengHei"/>
                <a:cs typeface="Microsoft JhengHei"/>
              </a:rPr>
              <a:t>互交错在一起旳无序排列，而不同与短纤在复合材料</a:t>
            </a:r>
            <a:r>
              <a:rPr sz="2400" b="1" spc="-50">
                <a:solidFill>
                  <a:srgbClr val="FFFFFF"/>
                </a:solidFill>
                <a:latin typeface="Microsoft JhengHei"/>
                <a:cs typeface="Microsoft JhengHei"/>
              </a:rPr>
              <a:t> </a:t>
            </a:r>
            <a:r>
              <a:rPr sz="2400" b="1" spc="-5">
                <a:solidFill>
                  <a:srgbClr val="FFFFFF"/>
                </a:solidFill>
                <a:latin typeface="Microsoft JhengHei"/>
                <a:cs typeface="Microsoft JhengHei"/>
              </a:rPr>
              <a:t>中旳流动方向排列。另一方面是因为纤维长度旳增长。使纤维与聚合物基体旳界面面积增大。长玻纤比短玻</a:t>
            </a:r>
            <a:r>
              <a:rPr sz="2400" b="1" spc="-50">
                <a:solidFill>
                  <a:srgbClr val="FFFFFF"/>
                </a:solidFill>
                <a:latin typeface="Microsoft JhengHei"/>
                <a:cs typeface="Microsoft JhengHei"/>
              </a:rPr>
              <a:t> </a:t>
            </a:r>
            <a:r>
              <a:rPr sz="2400" b="1" spc="-5">
                <a:solidFill>
                  <a:srgbClr val="FFFFFF"/>
                </a:solidFill>
                <a:latin typeface="Microsoft JhengHei"/>
                <a:cs typeface="Microsoft JhengHei"/>
              </a:rPr>
              <a:t>纤具有更佳旳增强效果。</a:t>
            </a:r>
            <a:endParaRPr sz="2400">
              <a:latin typeface="Microsoft JhengHei"/>
              <a:cs typeface="Microsoft JhengHei"/>
            </a:endParaRPr>
          </a:p>
        </p:txBody>
      </p:sp>
      <p:sp>
        <p:nvSpPr>
          <p:cNvPr id="4" name="object 4"/>
          <p:cNvSpPr txBox="1"/>
          <p:nvPr/>
        </p:nvSpPr>
        <p:spPr>
          <a:xfrm>
            <a:off x="1032828" y="4810124"/>
            <a:ext cx="6972300" cy="878840"/>
          </a:xfrm>
          <a:prstGeom prst="rect">
            <a:avLst/>
          </a:prstGeom>
        </p:spPr>
        <p:txBody>
          <a:bodyPr vert="horz" wrap="square" lIns="0" tIns="12700" rIns="0" bIns="0" rtlCol="0">
            <a:spAutoFit/>
          </a:bodyPr>
          <a:lstStyle/>
          <a:p>
            <a:pPr marL="12700" marR="5080" indent="546100">
              <a:lnSpc>
                <a:spcPct val="100000"/>
              </a:lnSpc>
              <a:spcBef>
                <a:spcPts val="100"/>
              </a:spcBef>
            </a:pPr>
            <a:r>
              <a:rPr sz="2800" spc="-5">
                <a:solidFill>
                  <a:srgbClr val="FF0033"/>
                </a:solidFill>
                <a:latin typeface="黑体"/>
                <a:cs typeface="黑体"/>
              </a:rPr>
              <a:t>处理了以上几种方面旳问题就能够制备出理想旳纤维增强聚合物复合材料。</a:t>
            </a:r>
            <a:endParaRPr sz="2800">
              <a:latin typeface="黑体"/>
              <a:cs typeface="黑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4540" y="937259"/>
            <a:ext cx="5309235" cy="2773680"/>
          </a:xfrm>
          <a:prstGeom prst="rect">
            <a:avLst/>
          </a:prstGeom>
        </p:spPr>
        <p:txBody>
          <a:bodyPr vert="horz" wrap="square" lIns="0" tIns="12700" rIns="0" bIns="0" rtlCol="0">
            <a:spAutoFit/>
          </a:bodyPr>
          <a:lstStyle/>
          <a:p>
            <a:pPr marL="12700">
              <a:lnSpc>
                <a:spcPct val="100000"/>
              </a:lnSpc>
              <a:spcBef>
                <a:spcPts val="100"/>
              </a:spcBef>
              <a:tabLst>
                <a:tab pos="1638300"/>
              </a:tabLst>
            </a:pPr>
            <a:r>
              <a:rPr sz="3200" b="1">
                <a:solidFill>
                  <a:srgbClr val="FFCC66"/>
                </a:solidFill>
                <a:latin typeface="Microsoft JhengHei"/>
                <a:cs typeface="Microsoft JhengHei"/>
              </a:rPr>
              <a:t>第二</a:t>
            </a:r>
            <a:r>
              <a:rPr sz="3200" b="1" spc="-50">
                <a:solidFill>
                  <a:srgbClr val="FFCC66"/>
                </a:solidFill>
                <a:latin typeface="Microsoft JhengHei"/>
                <a:cs typeface="Microsoft JhengHei"/>
              </a:rPr>
              <a:t>节</a:t>
            </a:r>
            <a:r>
              <a:rPr sz="3200" b="1">
                <a:solidFill>
                  <a:srgbClr val="FFCC66"/>
                </a:solidFill>
                <a:latin typeface="Microsoft JhengHei"/>
                <a:cs typeface="Microsoft JhengHei"/>
              </a:rPr>
              <a:t>	纤维增强聚合物制</a:t>
            </a:r>
            <a:r>
              <a:rPr sz="3200" b="1" spc="-50">
                <a:solidFill>
                  <a:srgbClr val="FFCC66"/>
                </a:solidFill>
                <a:latin typeface="Microsoft JhengHei"/>
                <a:cs typeface="Microsoft JhengHei"/>
              </a:rPr>
              <a:t>备</a:t>
            </a:r>
            <a:endParaRPr sz="3200">
              <a:latin typeface="Microsoft JhengHei"/>
              <a:cs typeface="Microsoft JhengHei"/>
            </a:endParaRPr>
          </a:p>
          <a:p>
            <a:pPr>
              <a:lnSpc>
                <a:spcPct val="100000"/>
              </a:lnSpc>
              <a:spcBef>
                <a:spcPts val="50"/>
              </a:spcBef>
            </a:pPr>
            <a:endParaRPr sz="2550">
              <a:latin typeface="Microsoft JhengHei"/>
              <a:cs typeface="Microsoft JhengHei"/>
            </a:endParaRPr>
          </a:p>
          <a:p>
            <a:pPr marL="355600" indent="-342900">
              <a:lnSpc>
                <a:spcPct val="100000"/>
              </a:lnSpc>
              <a:buClr>
                <a:srgbClr val="3366FF"/>
              </a:buClr>
              <a:buSzPct val="81250"/>
              <a:buFont typeface="Wingdings"/>
              <a:buChar char=""/>
              <a:tabLst>
                <a:tab pos="355600"/>
              </a:tabLst>
            </a:pPr>
            <a:r>
              <a:rPr sz="3200" spc="-10">
                <a:solidFill>
                  <a:srgbClr val="FFFFFF"/>
                </a:solidFill>
                <a:latin typeface="宋体"/>
                <a:cs typeface="宋体"/>
              </a:rPr>
              <a:t>纤维预处理</a:t>
            </a:r>
            <a:endParaRPr sz="3200">
              <a:latin typeface="宋体"/>
              <a:cs typeface="宋体"/>
            </a:endParaRPr>
          </a:p>
          <a:p>
            <a:pPr marL="355600" indent="-342900">
              <a:lnSpc>
                <a:spcPct val="100000"/>
              </a:lnSpc>
              <a:spcBef>
                <a:spcPts val="765"/>
              </a:spcBef>
              <a:buClr>
                <a:srgbClr val="3366FF"/>
              </a:buClr>
              <a:buSzPct val="81250"/>
              <a:buFont typeface="Wingdings"/>
              <a:buChar char=""/>
              <a:tabLst>
                <a:tab pos="355600"/>
              </a:tabLst>
            </a:pPr>
            <a:r>
              <a:rPr sz="3200" spc="-10">
                <a:solidFill>
                  <a:srgbClr val="FFFFFF"/>
                </a:solidFill>
                <a:latin typeface="宋体"/>
                <a:cs typeface="宋体"/>
              </a:rPr>
              <a:t>纤维含量估算</a:t>
            </a:r>
            <a:endParaRPr sz="3200">
              <a:latin typeface="宋体"/>
              <a:cs typeface="宋体"/>
            </a:endParaRPr>
          </a:p>
          <a:p>
            <a:pPr marL="355600" indent="-342900">
              <a:lnSpc>
                <a:spcPct val="100000"/>
              </a:lnSpc>
              <a:spcBef>
                <a:spcPts val="770"/>
              </a:spcBef>
              <a:buClr>
                <a:srgbClr val="3366FF"/>
              </a:buClr>
              <a:buSzPct val="81250"/>
              <a:buFont typeface="Wingdings"/>
              <a:buChar char=""/>
              <a:tabLst>
                <a:tab pos="355600"/>
              </a:tabLst>
            </a:pPr>
            <a:r>
              <a:rPr sz="3200" spc="-10">
                <a:solidFill>
                  <a:srgbClr val="FFFFFF"/>
                </a:solidFill>
                <a:latin typeface="宋体"/>
                <a:cs typeface="宋体"/>
              </a:rPr>
              <a:t>制备工艺路线</a:t>
            </a:r>
            <a:endParaRPr sz="32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114800" y="3321050"/>
            <a:ext cx="914400" cy="215900"/>
          </a:xfrm>
          <a:prstGeom prst="rect">
            <a:avLst/>
          </a:prstGeom>
        </p:spPr>
      </p:pic>
      <p:sp>
        <p:nvSpPr>
          <p:cNvPr id="3" name="object 3"/>
          <p:cNvSpPr txBox="1">
            <a:spLocks noGrp="1"/>
          </p:cNvSpPr>
          <p:nvPr>
            <p:ph type="title"/>
          </p:nvPr>
        </p:nvSpPr>
        <p:spPr>
          <a:xfrm>
            <a:off x="547052" y="664844"/>
            <a:ext cx="1803400" cy="452120"/>
          </a:xfrm>
          <a:prstGeom prst="rect">
            <a:avLst/>
          </a:prstGeom>
        </p:spPr>
        <p:txBody>
          <a:bodyPr vert="horz" wrap="square" lIns="0" tIns="12700" rIns="0" bIns="0" rtlCol="0">
            <a:spAutoFit/>
          </a:bodyPr>
          <a:lstStyle/>
          <a:p>
            <a:pPr marL="12700">
              <a:lnSpc>
                <a:spcPct val="100000"/>
              </a:lnSpc>
              <a:spcBef>
                <a:spcPts val="100"/>
              </a:spcBef>
            </a:pPr>
            <a:r>
              <a:rPr sz="2800" b="0" spc="-10">
                <a:latin typeface="黑体"/>
                <a:cs typeface="黑体"/>
              </a:rPr>
              <a:t>纤维预处理</a:t>
            </a:r>
            <a:endParaRPr sz="2800">
              <a:latin typeface="黑体"/>
              <a:cs typeface="黑体"/>
            </a:endParaRPr>
          </a:p>
        </p:txBody>
      </p:sp>
      <p:sp>
        <p:nvSpPr>
          <p:cNvPr id="4" name="object 4"/>
          <p:cNvSpPr txBox="1"/>
          <p:nvPr/>
        </p:nvSpPr>
        <p:spPr>
          <a:xfrm>
            <a:off x="547052" y="1415721"/>
            <a:ext cx="7950200" cy="2992120"/>
          </a:xfrm>
          <a:prstGeom prst="rect">
            <a:avLst/>
          </a:prstGeom>
        </p:spPr>
        <p:txBody>
          <a:bodyPr vert="horz" wrap="square" lIns="0" tIns="29844" rIns="0" bIns="0" rtlCol="0">
            <a:spAutoFit/>
          </a:bodyPr>
          <a:lstStyle/>
          <a:p>
            <a:pPr marL="12700" marR="5080" indent="533400">
              <a:lnSpc>
                <a:spcPct val="100800"/>
              </a:lnSpc>
              <a:spcBef>
                <a:spcPts val="234"/>
              </a:spcBef>
            </a:pPr>
            <a:r>
              <a:rPr sz="2400" spc="-5">
                <a:solidFill>
                  <a:srgbClr val="FFFFFF"/>
                </a:solidFill>
                <a:latin typeface="宋体"/>
                <a:cs typeface="宋体"/>
              </a:rPr>
              <a:t>为了充分发挥纤维旳承载作用，降低纤维和树脂基体</a:t>
            </a:r>
            <a:r>
              <a:rPr sz="2400" spc="-50">
                <a:solidFill>
                  <a:srgbClr val="FFFFFF"/>
                </a:solidFill>
                <a:latin typeface="宋体"/>
                <a:cs typeface="宋体"/>
              </a:rPr>
              <a:t> </a:t>
            </a:r>
            <a:r>
              <a:rPr sz="2400" spc="-5">
                <a:solidFill>
                  <a:srgbClr val="FFFFFF"/>
                </a:solidFill>
                <a:latin typeface="宋体"/>
                <a:cs typeface="宋体"/>
              </a:rPr>
              <a:t>差别对复合材料界面旳影响，以及降低纤维表面缺陷所造</a:t>
            </a:r>
            <a:r>
              <a:rPr sz="2400" spc="-50">
                <a:solidFill>
                  <a:srgbClr val="FFFFFF"/>
                </a:solidFill>
                <a:latin typeface="宋体"/>
                <a:cs typeface="宋体"/>
              </a:rPr>
              <a:t> </a:t>
            </a:r>
            <a:r>
              <a:rPr sz="2400" spc="-5">
                <a:solidFill>
                  <a:srgbClr val="FFFFFF"/>
                </a:solidFill>
                <a:latin typeface="宋体"/>
                <a:cs typeface="宋体"/>
              </a:rPr>
              <a:t>成旳与树脂基体不良旳粘合，所以有必要对玻璃纤维旳表</a:t>
            </a:r>
            <a:r>
              <a:rPr sz="2400" spc="-50">
                <a:solidFill>
                  <a:srgbClr val="FFFFFF"/>
                </a:solidFill>
                <a:latin typeface="宋体"/>
                <a:cs typeface="宋体"/>
              </a:rPr>
              <a:t> </a:t>
            </a:r>
            <a:r>
              <a:rPr sz="2400" spc="-5">
                <a:solidFill>
                  <a:srgbClr val="FFFFFF"/>
                </a:solidFill>
                <a:latin typeface="宋体"/>
                <a:cs typeface="宋体"/>
              </a:rPr>
              <a:t>面进行处理，使之能够很好地与树脂粘合，形成性能优异</a:t>
            </a:r>
            <a:r>
              <a:rPr sz="2400" spc="-50">
                <a:solidFill>
                  <a:srgbClr val="FFFFFF"/>
                </a:solidFill>
                <a:latin typeface="宋体"/>
                <a:cs typeface="宋体"/>
              </a:rPr>
              <a:t> </a:t>
            </a:r>
            <a:r>
              <a:rPr sz="2400">
                <a:solidFill>
                  <a:srgbClr val="FFFFFF"/>
                </a:solidFill>
                <a:latin typeface="宋体"/>
                <a:cs typeface="宋体"/>
              </a:rPr>
              <a:t>旳界面层，从而提升复合材料旳综合性能。所以</a:t>
            </a:r>
            <a:r>
              <a:rPr sz="2400">
                <a:solidFill>
                  <a:srgbClr val="FFFFFF"/>
                </a:solidFill>
                <a:latin typeface="Times New Roman"/>
                <a:cs typeface="Times New Roman"/>
              </a:rPr>
              <a:t>,</a:t>
            </a:r>
            <a:r>
              <a:rPr sz="2400" spc="-15">
                <a:solidFill>
                  <a:srgbClr val="FFFFFF"/>
                </a:solidFill>
                <a:latin typeface="宋体"/>
                <a:cs typeface="宋体"/>
              </a:rPr>
              <a:t>对增强纤</a:t>
            </a:r>
            <a:r>
              <a:rPr sz="2400" spc="-5">
                <a:solidFill>
                  <a:srgbClr val="FFFFFF"/>
                </a:solidFill>
                <a:latin typeface="宋体"/>
                <a:cs typeface="宋体"/>
              </a:rPr>
              <a:t>维和基体进行合理旳预处理，使复合材料有好旳界面构造，纤维和树脂基体之间就有良好旳浸润和粘结才干取得最佳</a:t>
            </a:r>
            <a:r>
              <a:rPr sz="2400" spc="-50">
                <a:solidFill>
                  <a:srgbClr val="FFFFFF"/>
                </a:solidFill>
                <a:latin typeface="宋体"/>
                <a:cs typeface="宋体"/>
              </a:rPr>
              <a:t> </a:t>
            </a:r>
            <a:r>
              <a:rPr sz="2400" spc="-10">
                <a:solidFill>
                  <a:srgbClr val="FFFFFF"/>
                </a:solidFill>
                <a:latin typeface="宋体"/>
                <a:cs typeface="宋体"/>
              </a:rPr>
              <a:t>旳力学等性能。</a:t>
            </a:r>
            <a:endParaRPr sz="2400">
              <a:latin typeface="宋体"/>
              <a:cs typeface="宋体"/>
            </a:endParaRPr>
          </a:p>
        </p:txBody>
      </p:sp>
      <p:sp>
        <p:nvSpPr>
          <p:cNvPr id="5" name="object 5"/>
          <p:cNvSpPr txBox="1"/>
          <p:nvPr/>
        </p:nvSpPr>
        <p:spPr>
          <a:xfrm>
            <a:off x="3348037" y="5373687"/>
            <a:ext cx="1151255" cy="576580"/>
          </a:xfrm>
          <a:prstGeom prst="rect">
            <a:avLst/>
          </a:prstGeom>
          <a:solidFill>
            <a:srgbClr val="FFFF00"/>
          </a:solidFill>
          <a:ln w="9525">
            <a:solidFill>
              <a:srgbClr val="FFFFFF"/>
            </a:solidFill>
          </a:ln>
        </p:spPr>
        <p:txBody>
          <a:bodyPr vert="horz" wrap="square" lIns="0" tIns="114300" rIns="0" bIns="0" rtlCol="0">
            <a:spAutoFit/>
          </a:bodyPr>
          <a:lstStyle/>
          <a:p>
            <a:pPr marL="118110">
              <a:lnSpc>
                <a:spcPct val="100000"/>
              </a:lnSpc>
              <a:spcBef>
                <a:spcPts val="900"/>
              </a:spcBef>
            </a:pPr>
            <a:r>
              <a:rPr sz="2400" spc="-20">
                <a:latin typeface="宋体"/>
                <a:cs typeface="宋体"/>
              </a:rPr>
              <a:t>处理剂</a:t>
            </a:r>
            <a:endParaRPr sz="2400">
              <a:latin typeface="宋体"/>
              <a:cs typeface="宋体"/>
            </a:endParaRPr>
          </a:p>
        </p:txBody>
      </p:sp>
      <p:sp>
        <p:nvSpPr>
          <p:cNvPr id="6" name="object 6"/>
          <p:cNvSpPr/>
          <p:nvPr/>
        </p:nvSpPr>
        <p:spPr>
          <a:xfrm>
            <a:off x="2916238" y="5603875"/>
            <a:ext cx="431800" cy="114300"/>
          </a:xfrm>
          <a:custGeom>
            <a:rect l="l" t="t" r="r" b="b"/>
            <a:pathLst>
              <a:path w="431800" h="114300">
                <a:moveTo>
                  <a:pt x="114300" y="114300"/>
                </a:moveTo>
                <a:lnTo>
                  <a:pt x="114300" y="0"/>
                </a:lnTo>
                <a:lnTo>
                  <a:pt x="38100" y="38100"/>
                </a:lnTo>
                <a:lnTo>
                  <a:pt x="102870" y="38100"/>
                </a:lnTo>
                <a:lnTo>
                  <a:pt x="102870" y="76200"/>
                </a:lnTo>
                <a:lnTo>
                  <a:pt x="38100" y="76200"/>
                </a:lnTo>
                <a:lnTo>
                  <a:pt x="114300" y="114300"/>
                </a:lnTo>
                <a:close/>
              </a:path>
              <a:path w="431800" h="114300">
                <a:moveTo>
                  <a:pt x="114300" y="76200"/>
                </a:moveTo>
                <a:lnTo>
                  <a:pt x="431799" y="76200"/>
                </a:lnTo>
                <a:lnTo>
                  <a:pt x="431799" y="38100"/>
                </a:lnTo>
                <a:lnTo>
                  <a:pt x="114300" y="38100"/>
                </a:lnTo>
                <a:lnTo>
                  <a:pt x="114300" y="76200"/>
                </a:lnTo>
                <a:close/>
              </a:path>
              <a:path w="431800" h="114300">
                <a:moveTo>
                  <a:pt x="38100" y="76200"/>
                </a:moveTo>
                <a:lnTo>
                  <a:pt x="102870" y="76200"/>
                </a:lnTo>
                <a:lnTo>
                  <a:pt x="102870" y="38100"/>
                </a:lnTo>
                <a:lnTo>
                  <a:pt x="38100" y="38100"/>
                </a:lnTo>
                <a:lnTo>
                  <a:pt x="0" y="57150"/>
                </a:lnTo>
                <a:lnTo>
                  <a:pt x="38100" y="76200"/>
                </a:lnTo>
                <a:close/>
              </a:path>
            </a:pathLst>
          </a:custGeom>
          <a:solidFill>
            <a:srgbClr val="FFFFFF"/>
          </a:solidFill>
        </p:spPr>
        <p:txBody>
          <a:bodyPr wrap="square" lIns="0" tIns="0" rIns="0" bIns="0" rtlCol="0"/>
          <a:lstStyle/>
          <a:p/>
        </p:txBody>
      </p:sp>
      <p:sp>
        <p:nvSpPr>
          <p:cNvPr id="7" name="object 7"/>
          <p:cNvSpPr/>
          <p:nvPr/>
        </p:nvSpPr>
        <p:spPr>
          <a:xfrm>
            <a:off x="4500562" y="5603875"/>
            <a:ext cx="431800" cy="114300"/>
          </a:xfrm>
          <a:custGeom>
            <a:rect l="l" t="t" r="r" b="b"/>
            <a:pathLst>
              <a:path w="431800" h="114300">
                <a:moveTo>
                  <a:pt x="317499" y="114300"/>
                </a:moveTo>
                <a:lnTo>
                  <a:pt x="317499" y="0"/>
                </a:lnTo>
                <a:lnTo>
                  <a:pt x="393699" y="38100"/>
                </a:lnTo>
                <a:lnTo>
                  <a:pt x="328929" y="38100"/>
                </a:lnTo>
                <a:lnTo>
                  <a:pt x="328929" y="76200"/>
                </a:lnTo>
                <a:lnTo>
                  <a:pt x="393699" y="76200"/>
                </a:lnTo>
                <a:lnTo>
                  <a:pt x="317499" y="114300"/>
                </a:lnTo>
                <a:close/>
              </a:path>
              <a:path w="431800" h="114300">
                <a:moveTo>
                  <a:pt x="317499" y="76200"/>
                </a:moveTo>
                <a:lnTo>
                  <a:pt x="0" y="76200"/>
                </a:lnTo>
                <a:lnTo>
                  <a:pt x="0" y="38100"/>
                </a:lnTo>
                <a:lnTo>
                  <a:pt x="317499" y="38100"/>
                </a:lnTo>
                <a:lnTo>
                  <a:pt x="317499" y="76200"/>
                </a:lnTo>
                <a:close/>
              </a:path>
              <a:path w="431800" h="114300">
                <a:moveTo>
                  <a:pt x="393699" y="76200"/>
                </a:moveTo>
                <a:lnTo>
                  <a:pt x="328929" y="76200"/>
                </a:lnTo>
                <a:lnTo>
                  <a:pt x="328929" y="38100"/>
                </a:lnTo>
                <a:lnTo>
                  <a:pt x="393699" y="38100"/>
                </a:lnTo>
                <a:lnTo>
                  <a:pt x="431800" y="57150"/>
                </a:lnTo>
                <a:lnTo>
                  <a:pt x="393699" y="76200"/>
                </a:lnTo>
                <a:close/>
              </a:path>
            </a:pathLst>
          </a:custGeom>
          <a:solidFill>
            <a:srgbClr val="FFFFFF"/>
          </a:solidFill>
        </p:spPr>
        <p:txBody>
          <a:bodyPr wrap="square" lIns="0" tIns="0" rIns="0" bIns="0" rtlCol="0"/>
          <a:lstStyle/>
          <a:p/>
        </p:txBody>
      </p:sp>
      <p:sp>
        <p:nvSpPr>
          <p:cNvPr id="8" name="object 8"/>
          <p:cNvSpPr txBox="1"/>
          <p:nvPr/>
        </p:nvSpPr>
        <p:spPr>
          <a:xfrm>
            <a:off x="1763711" y="5373687"/>
            <a:ext cx="1152525" cy="649605"/>
          </a:xfrm>
          <a:prstGeom prst="rect">
            <a:avLst/>
          </a:prstGeom>
          <a:solidFill>
            <a:srgbClr val="00FFFF"/>
          </a:solidFill>
          <a:ln w="9525">
            <a:solidFill>
              <a:srgbClr val="FFFFFF"/>
            </a:solidFill>
          </a:ln>
        </p:spPr>
        <p:txBody>
          <a:bodyPr vert="horz" wrap="square" lIns="0" tIns="151130" rIns="0" bIns="0" rtlCol="0">
            <a:spAutoFit/>
          </a:bodyPr>
          <a:lstStyle/>
          <a:p>
            <a:pPr marL="118745">
              <a:lnSpc>
                <a:spcPct val="100000"/>
              </a:lnSpc>
              <a:spcBef>
                <a:spcPts val="1190"/>
              </a:spcBef>
            </a:pPr>
            <a:r>
              <a:rPr sz="2400" spc="-20">
                <a:latin typeface="宋体"/>
                <a:cs typeface="宋体"/>
              </a:rPr>
              <a:t>亲无机</a:t>
            </a:r>
            <a:endParaRPr sz="2400">
              <a:latin typeface="宋体"/>
              <a:cs typeface="宋体"/>
            </a:endParaRPr>
          </a:p>
        </p:txBody>
      </p:sp>
      <p:sp>
        <p:nvSpPr>
          <p:cNvPr id="9" name="object 9"/>
          <p:cNvSpPr txBox="1"/>
          <p:nvPr/>
        </p:nvSpPr>
        <p:spPr>
          <a:xfrm>
            <a:off x="4932362" y="5373687"/>
            <a:ext cx="1152525" cy="649605"/>
          </a:xfrm>
          <a:prstGeom prst="rect">
            <a:avLst/>
          </a:prstGeom>
          <a:solidFill>
            <a:srgbClr val="00FFFF"/>
          </a:solidFill>
          <a:ln w="9525">
            <a:solidFill>
              <a:srgbClr val="FFFFFF"/>
            </a:solidFill>
          </a:ln>
        </p:spPr>
        <p:txBody>
          <a:bodyPr vert="horz" wrap="square" lIns="0" tIns="151130" rIns="0" bIns="0" rtlCol="0">
            <a:spAutoFit/>
          </a:bodyPr>
          <a:lstStyle/>
          <a:p>
            <a:pPr marL="118745">
              <a:lnSpc>
                <a:spcPct val="100000"/>
              </a:lnSpc>
              <a:spcBef>
                <a:spcPts val="1190"/>
              </a:spcBef>
            </a:pPr>
            <a:r>
              <a:rPr sz="2400" spc="-20">
                <a:latin typeface="宋体"/>
                <a:cs typeface="宋体"/>
              </a:rPr>
              <a:t>亲有机</a:t>
            </a:r>
            <a:endParaRPr sz="2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34389" y="880744"/>
            <a:ext cx="3581400" cy="452120"/>
          </a:xfrm>
          <a:prstGeom prst="rect">
            <a:avLst/>
          </a:prstGeom>
        </p:spPr>
        <p:txBody>
          <a:bodyPr vert="horz" wrap="square" lIns="0" tIns="12700" rIns="0" bIns="0" rtlCol="0">
            <a:spAutoFit/>
          </a:bodyPr>
          <a:lstStyle/>
          <a:p>
            <a:pPr marL="12700">
              <a:lnSpc>
                <a:spcPct val="100000"/>
              </a:lnSpc>
              <a:spcBef>
                <a:spcPts val="100"/>
              </a:spcBef>
            </a:pPr>
            <a:r>
              <a:rPr sz="2800" b="0" spc="-5">
                <a:latin typeface="黑体"/>
                <a:cs typeface="黑体"/>
              </a:rPr>
              <a:t>最常用旳是硅烷偶联剂</a:t>
            </a:r>
            <a:endParaRPr sz="2800">
              <a:latin typeface="黑体"/>
              <a:cs typeface="黑体"/>
            </a:endParaRPr>
          </a:p>
        </p:txBody>
      </p:sp>
      <p:pic>
        <p:nvPicPr>
          <p:cNvPr id="3" name="object 3"/>
          <p:cNvPicPr/>
          <p:nvPr/>
        </p:nvPicPr>
        <p:blipFill>
          <a:blip r:embed="rId2"/>
          <a:stretch>
            <a:fillRect/>
          </a:stretch>
        </p:blipFill>
        <p:spPr>
          <a:xfrm>
            <a:off x="1257300" y="1993900"/>
            <a:ext cx="6506153" cy="2231958"/>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钛酸酯偶联剂</a:t>
            </a:r>
          </a:p>
        </p:txBody>
      </p:sp>
      <p:pic>
        <p:nvPicPr>
          <p:cNvPr id="3" name="object 3"/>
          <p:cNvPicPr/>
          <p:nvPr/>
        </p:nvPicPr>
        <p:blipFill>
          <a:blip r:embed="rId2"/>
          <a:stretch>
            <a:fillRect/>
          </a:stretch>
        </p:blipFill>
        <p:spPr>
          <a:xfrm>
            <a:off x="2921000" y="406400"/>
            <a:ext cx="5321522" cy="2159793"/>
          </a:xfrm>
          <a:prstGeom prst="rect">
            <a:avLst/>
          </a:prstGeom>
        </p:spPr>
      </p:pic>
      <p:pic>
        <p:nvPicPr>
          <p:cNvPr id="4" name="object 4"/>
          <p:cNvPicPr/>
          <p:nvPr/>
        </p:nvPicPr>
        <p:blipFill>
          <a:blip r:embed="rId3"/>
          <a:stretch>
            <a:fillRect/>
          </a:stretch>
        </p:blipFill>
        <p:spPr>
          <a:xfrm>
            <a:off x="2057400" y="2921000"/>
            <a:ext cx="4275025" cy="3165714"/>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85800" y="4216400"/>
            <a:ext cx="7239985" cy="2112178"/>
          </a:xfrm>
          <a:prstGeom prst="rect">
            <a:avLst/>
          </a:prstGeom>
        </p:spPr>
      </p:pic>
      <p:pic>
        <p:nvPicPr>
          <p:cNvPr id="3" name="object 3"/>
          <p:cNvPicPr/>
          <p:nvPr/>
        </p:nvPicPr>
        <p:blipFill>
          <a:blip r:embed="rId3"/>
          <a:stretch>
            <a:fillRect/>
          </a:stretch>
        </p:blipFill>
        <p:spPr>
          <a:xfrm>
            <a:off x="685800" y="1193800"/>
            <a:ext cx="7199859" cy="2476601"/>
          </a:xfrm>
          <a:prstGeom prst="rect">
            <a:avLst/>
          </a:prstGeom>
        </p:spPr>
      </p:pic>
      <p:sp>
        <p:nvSpPr>
          <p:cNvPr id="4" name="object 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铝酸酯偶联剂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3587" y="516573"/>
            <a:ext cx="2463800" cy="513080"/>
          </a:xfrm>
          <a:prstGeom prst="rect">
            <a:avLst/>
          </a:prstGeom>
        </p:spPr>
        <p:txBody>
          <a:bodyPr vert="horz" wrap="square" lIns="0" tIns="12700" rIns="0" bIns="0" rtlCol="0">
            <a:spAutoFit/>
          </a:bodyPr>
          <a:lstStyle/>
          <a:p>
            <a:pPr marL="12700">
              <a:lnSpc>
                <a:spcPct val="100000"/>
              </a:lnSpc>
              <a:spcBef>
                <a:spcPts val="100"/>
              </a:spcBef>
            </a:pPr>
            <a:r>
              <a:rPr sz="3200" b="0" spc="-10">
                <a:latin typeface="黑体"/>
                <a:cs typeface="黑体"/>
              </a:rPr>
              <a:t>纤维含量估算</a:t>
            </a:r>
            <a:endParaRPr sz="3200">
              <a:latin typeface="黑体"/>
              <a:cs typeface="黑体"/>
            </a:endParaRPr>
          </a:p>
        </p:txBody>
      </p:sp>
      <p:sp>
        <p:nvSpPr>
          <p:cNvPr id="3" name="object 3"/>
          <p:cNvSpPr txBox="1"/>
          <p:nvPr/>
        </p:nvSpPr>
        <p:spPr>
          <a:xfrm>
            <a:off x="699452" y="1454578"/>
            <a:ext cx="7797800" cy="4796790"/>
          </a:xfrm>
          <a:prstGeom prst="rect">
            <a:avLst/>
          </a:prstGeom>
        </p:spPr>
        <p:txBody>
          <a:bodyPr vert="horz" wrap="square" lIns="0" tIns="12700" rIns="0" bIns="0" rtlCol="0">
            <a:spAutoFit/>
          </a:bodyPr>
          <a:lstStyle/>
          <a:p>
            <a:pPr marL="76200">
              <a:lnSpc>
                <a:spcPct val="100000"/>
              </a:lnSpc>
              <a:spcBef>
                <a:spcPts val="100"/>
              </a:spcBef>
            </a:pPr>
            <a:r>
              <a:rPr sz="2400">
                <a:solidFill>
                  <a:srgbClr val="FF0033"/>
                </a:solidFill>
                <a:latin typeface="黑体"/>
                <a:cs typeface="黑体"/>
              </a:rPr>
              <a:t>估算含量</a:t>
            </a:r>
            <a:r>
              <a:rPr sz="2400">
                <a:solidFill>
                  <a:srgbClr val="FFFFFF"/>
                </a:solidFill>
                <a:latin typeface="黑体"/>
                <a:cs typeface="黑体"/>
              </a:rPr>
              <a:t>（取</a:t>
            </a:r>
            <a:r>
              <a:rPr sz="2400">
                <a:solidFill>
                  <a:srgbClr val="FFFFFF"/>
                </a:solidFill>
                <a:latin typeface="Times New Roman"/>
                <a:cs typeface="Times New Roman"/>
              </a:rPr>
              <a:t>4</a:t>
            </a:r>
            <a:r>
              <a:rPr sz="2400">
                <a:solidFill>
                  <a:srgbClr val="FFFFFF"/>
                </a:solidFill>
                <a:latin typeface="宋体"/>
                <a:cs typeface="宋体"/>
              </a:rPr>
              <a:t>股玻纤</a:t>
            </a:r>
            <a:r>
              <a:rPr sz="2400" spc="-50">
                <a:solidFill>
                  <a:srgbClr val="FFFFFF"/>
                </a:solidFill>
                <a:latin typeface="宋体"/>
                <a:cs typeface="宋体"/>
              </a:rPr>
              <a:t>）</a:t>
            </a:r>
            <a:endParaRPr sz="2400">
              <a:latin typeface="宋体"/>
              <a:cs typeface="宋体"/>
            </a:endParaRPr>
          </a:p>
          <a:p>
            <a:pPr marL="419100" marR="1488440" indent="-342900">
              <a:lnSpc>
                <a:spcPct val="80000"/>
              </a:lnSpc>
              <a:spcBef>
                <a:spcPts val="575"/>
              </a:spcBef>
              <a:tabLst>
                <a:tab pos="2971165"/>
              </a:tabLst>
            </a:pPr>
            <a:r>
              <a:rPr sz="2400">
                <a:solidFill>
                  <a:srgbClr val="FFFFFF"/>
                </a:solidFill>
                <a:latin typeface="宋体"/>
                <a:cs typeface="宋体"/>
              </a:rPr>
              <a:t>每分钟加入玻纤质</a:t>
            </a:r>
            <a:r>
              <a:rPr sz="2400" spc="-50">
                <a:solidFill>
                  <a:srgbClr val="FFFFFF"/>
                </a:solidFill>
                <a:latin typeface="宋体"/>
                <a:cs typeface="宋体"/>
              </a:rPr>
              <a:t>量</a:t>
            </a:r>
            <a:r>
              <a:rPr sz="2400">
                <a:solidFill>
                  <a:srgbClr val="FFFFFF"/>
                </a:solidFill>
                <a:latin typeface="宋体"/>
                <a:cs typeface="宋体"/>
              </a:rPr>
              <a:t>	</a:t>
            </a:r>
            <a:r>
              <a:rPr sz="2400" b="1">
                <a:solidFill>
                  <a:srgbClr val="FFFF00"/>
                </a:solidFill>
                <a:latin typeface="Times New Roman"/>
                <a:cs typeface="Times New Roman"/>
              </a:rPr>
              <a:t>M</a:t>
            </a:r>
            <a:r>
              <a:rPr sz="2325" b="1" baseline="-21505">
                <a:solidFill>
                  <a:srgbClr val="FFFF00"/>
                </a:solidFill>
                <a:latin typeface="Times New Roman"/>
                <a:cs typeface="Times New Roman"/>
              </a:rPr>
              <a:t>GF</a:t>
            </a:r>
            <a:r>
              <a:rPr sz="2325" b="1" spc="367" baseline="-21505">
                <a:solidFill>
                  <a:srgbClr val="FFFF00"/>
                </a:solidFill>
                <a:latin typeface="Times New Roman"/>
                <a:cs typeface="Times New Roman"/>
              </a:rPr>
              <a:t> </a:t>
            </a:r>
            <a:r>
              <a:rPr sz="2400" b="1" spc="-10">
                <a:solidFill>
                  <a:srgbClr val="FFFF00"/>
                </a:solidFill>
                <a:latin typeface="Times New Roman"/>
                <a:cs typeface="Times New Roman"/>
              </a:rPr>
              <a:t>=nrπDρ</a:t>
            </a:r>
            <a:r>
              <a:rPr sz="2400" b="1" spc="-10">
                <a:solidFill>
                  <a:srgbClr val="FFFFFF"/>
                </a:solidFill>
                <a:latin typeface="Times New Roman"/>
                <a:cs typeface="Times New Roman"/>
              </a:rPr>
              <a:t>= 4×1100/5.7×3.14×0.058×0.0024≈0.3374</a:t>
            </a:r>
            <a:r>
              <a:rPr sz="2400" b="1">
                <a:solidFill>
                  <a:srgbClr val="FFFFFF"/>
                </a:solidFill>
                <a:latin typeface="Microsoft JhengHei"/>
                <a:cs typeface="Microsoft JhengHei"/>
              </a:rPr>
              <a:t>㎏</a:t>
            </a:r>
            <a:r>
              <a:rPr sz="2400" b="1" spc="-20">
                <a:solidFill>
                  <a:srgbClr val="FFFFFF"/>
                </a:solidFill>
                <a:latin typeface="Times New Roman"/>
                <a:cs typeface="Times New Roman"/>
              </a:rPr>
              <a:t>/min</a:t>
            </a:r>
            <a:endParaRPr sz="2400">
              <a:latin typeface="Times New Roman"/>
              <a:cs typeface="Times New Roman"/>
            </a:endParaRPr>
          </a:p>
          <a:p>
            <a:pPr marL="419100" marR="380365" indent="-38100">
              <a:lnSpc>
                <a:spcPts val="2300"/>
              </a:lnSpc>
              <a:spcBef>
                <a:spcPts val="560"/>
              </a:spcBef>
              <a:tabLst>
                <a:tab pos="2971165"/>
                <a:tab pos="4291965"/>
                <a:tab pos="5665470"/>
              </a:tabLst>
            </a:pPr>
            <a:r>
              <a:rPr sz="2400">
                <a:solidFill>
                  <a:srgbClr val="FFFFFF"/>
                </a:solidFill>
                <a:latin typeface="Times New Roman"/>
                <a:cs typeface="Times New Roman"/>
              </a:rPr>
              <a:t>n</a:t>
            </a:r>
            <a:r>
              <a:rPr sz="2400">
                <a:solidFill>
                  <a:srgbClr val="FFFFFF"/>
                </a:solidFill>
                <a:latin typeface="宋体"/>
                <a:cs typeface="宋体"/>
              </a:rPr>
              <a:t>：加入玻纤股</a:t>
            </a:r>
            <a:r>
              <a:rPr sz="2400" spc="-50">
                <a:solidFill>
                  <a:srgbClr val="FFFFFF"/>
                </a:solidFill>
                <a:latin typeface="宋体"/>
                <a:cs typeface="宋体"/>
              </a:rPr>
              <a:t>数</a:t>
            </a:r>
            <a:r>
              <a:rPr sz="2400">
                <a:solidFill>
                  <a:srgbClr val="FFFFFF"/>
                </a:solidFill>
                <a:latin typeface="宋体"/>
                <a:cs typeface="宋体"/>
              </a:rPr>
              <a:t>	</a:t>
            </a:r>
            <a:r>
              <a:rPr sz="2400">
                <a:solidFill>
                  <a:srgbClr val="FFFFFF"/>
                </a:solidFill>
                <a:latin typeface="Times New Roman"/>
                <a:cs typeface="Times New Roman"/>
              </a:rPr>
              <a:t>r</a:t>
            </a:r>
            <a:r>
              <a:rPr sz="2400">
                <a:solidFill>
                  <a:srgbClr val="FFFFFF"/>
                </a:solidFill>
                <a:latin typeface="宋体"/>
                <a:cs typeface="宋体"/>
              </a:rPr>
              <a:t>：转</a:t>
            </a:r>
            <a:r>
              <a:rPr sz="2400" spc="-50">
                <a:solidFill>
                  <a:srgbClr val="FFFFFF"/>
                </a:solidFill>
                <a:latin typeface="宋体"/>
                <a:cs typeface="宋体"/>
              </a:rPr>
              <a:t>速</a:t>
            </a:r>
            <a:r>
              <a:rPr sz="2400">
                <a:solidFill>
                  <a:srgbClr val="FFFFFF"/>
                </a:solidFill>
                <a:latin typeface="宋体"/>
                <a:cs typeface="宋体"/>
              </a:rPr>
              <a:t>	</a:t>
            </a:r>
            <a:r>
              <a:rPr sz="2400">
                <a:solidFill>
                  <a:srgbClr val="FFFFFF"/>
                </a:solidFill>
                <a:latin typeface="Times New Roman"/>
                <a:cs typeface="Times New Roman"/>
              </a:rPr>
              <a:t>π</a:t>
            </a:r>
            <a:r>
              <a:rPr sz="2400">
                <a:solidFill>
                  <a:srgbClr val="FFFFFF"/>
                </a:solidFill>
                <a:latin typeface="宋体"/>
                <a:cs typeface="宋体"/>
              </a:rPr>
              <a:t>：常</a:t>
            </a:r>
            <a:r>
              <a:rPr sz="2400" spc="-50">
                <a:solidFill>
                  <a:srgbClr val="FFFFFF"/>
                </a:solidFill>
                <a:latin typeface="宋体"/>
                <a:cs typeface="宋体"/>
              </a:rPr>
              <a:t>数</a:t>
            </a:r>
            <a:r>
              <a:rPr sz="2400">
                <a:solidFill>
                  <a:srgbClr val="FFFFFF"/>
                </a:solidFill>
                <a:latin typeface="宋体"/>
                <a:cs typeface="宋体"/>
              </a:rPr>
              <a:t>	</a:t>
            </a:r>
            <a:r>
              <a:rPr sz="2400">
                <a:solidFill>
                  <a:srgbClr val="FFFFFF"/>
                </a:solidFill>
                <a:latin typeface="Times New Roman"/>
                <a:cs typeface="Times New Roman"/>
              </a:rPr>
              <a:t>D</a:t>
            </a:r>
            <a:r>
              <a:rPr sz="2400">
                <a:solidFill>
                  <a:srgbClr val="FFFFFF"/>
                </a:solidFill>
                <a:latin typeface="宋体"/>
                <a:cs typeface="宋体"/>
              </a:rPr>
              <a:t>：螺杆直</a:t>
            </a:r>
            <a:r>
              <a:rPr sz="2400" spc="-50">
                <a:solidFill>
                  <a:srgbClr val="FFFFFF"/>
                </a:solidFill>
                <a:latin typeface="宋体"/>
                <a:cs typeface="宋体"/>
              </a:rPr>
              <a:t>径 </a:t>
            </a:r>
            <a:r>
              <a:rPr sz="2400">
                <a:solidFill>
                  <a:srgbClr val="FFFFFF"/>
                </a:solidFill>
                <a:latin typeface="Times New Roman"/>
                <a:cs typeface="Times New Roman"/>
              </a:rPr>
              <a:t>ρ</a:t>
            </a:r>
            <a:r>
              <a:rPr sz="2400">
                <a:solidFill>
                  <a:srgbClr val="FFFFFF"/>
                </a:solidFill>
                <a:latin typeface="宋体"/>
                <a:cs typeface="宋体"/>
              </a:rPr>
              <a:t>：玻纤线密</a:t>
            </a:r>
            <a:r>
              <a:rPr sz="2400" spc="-50">
                <a:solidFill>
                  <a:srgbClr val="FFFFFF"/>
                </a:solidFill>
                <a:latin typeface="宋体"/>
                <a:cs typeface="宋体"/>
              </a:rPr>
              <a:t>度</a:t>
            </a:r>
            <a:endParaRPr sz="2400">
              <a:latin typeface="宋体"/>
              <a:cs typeface="宋体"/>
            </a:endParaRPr>
          </a:p>
          <a:p>
            <a:pPr marL="76200">
              <a:lnSpc>
                <a:spcPts val="2590"/>
              </a:lnSpc>
              <a:spcBef>
                <a:spcPts val="25"/>
              </a:spcBef>
            </a:pPr>
            <a:r>
              <a:rPr sz="2400">
                <a:solidFill>
                  <a:srgbClr val="FFFFFF"/>
                </a:solidFill>
                <a:latin typeface="宋体"/>
                <a:cs typeface="宋体"/>
              </a:rPr>
              <a:t>实测每分钟加入</a:t>
            </a:r>
            <a:r>
              <a:rPr sz="2400" spc="-10">
                <a:solidFill>
                  <a:srgbClr val="FFFFFF"/>
                </a:solidFill>
                <a:latin typeface="Times New Roman"/>
                <a:cs typeface="Times New Roman"/>
              </a:rPr>
              <a:t>PA</a:t>
            </a:r>
            <a:r>
              <a:rPr sz="2400">
                <a:solidFill>
                  <a:srgbClr val="FFFFFF"/>
                </a:solidFill>
                <a:latin typeface="宋体"/>
                <a:cs typeface="宋体"/>
              </a:rPr>
              <a:t>旳质量：加料转速</a:t>
            </a:r>
            <a:r>
              <a:rPr sz="2400" spc="-10">
                <a:solidFill>
                  <a:srgbClr val="FFFFFF"/>
                </a:solidFill>
                <a:latin typeface="Times New Roman"/>
                <a:cs typeface="Times New Roman"/>
              </a:rPr>
              <a:t>15r/min</a:t>
            </a:r>
            <a:r>
              <a:rPr sz="2400" spc="-20">
                <a:solidFill>
                  <a:srgbClr val="FFFFFF"/>
                </a:solidFill>
                <a:latin typeface="宋体"/>
                <a:cs typeface="宋体"/>
              </a:rPr>
              <a:t>，加入量</a:t>
            </a:r>
            <a:endParaRPr sz="2400">
              <a:latin typeface="宋体"/>
              <a:cs typeface="宋体"/>
            </a:endParaRPr>
          </a:p>
          <a:p>
            <a:pPr marL="419100">
              <a:lnSpc>
                <a:spcPts val="2590"/>
              </a:lnSpc>
            </a:pPr>
            <a:r>
              <a:rPr sz="2400" b="1">
                <a:solidFill>
                  <a:srgbClr val="FFFFFF"/>
                </a:solidFill>
                <a:latin typeface="Times New Roman"/>
                <a:cs typeface="Times New Roman"/>
              </a:rPr>
              <a:t>M</a:t>
            </a:r>
            <a:r>
              <a:rPr sz="2325" b="1" baseline="-21505">
                <a:solidFill>
                  <a:srgbClr val="FFFFFF"/>
                </a:solidFill>
                <a:latin typeface="Times New Roman"/>
                <a:cs typeface="Times New Roman"/>
              </a:rPr>
              <a:t>PA</a:t>
            </a:r>
            <a:r>
              <a:rPr sz="2400" b="1">
                <a:solidFill>
                  <a:srgbClr val="FFFFFF"/>
                </a:solidFill>
                <a:latin typeface="Times New Roman"/>
                <a:cs typeface="Times New Roman"/>
              </a:rPr>
              <a:t>=1.2</a:t>
            </a:r>
            <a:r>
              <a:rPr sz="2400" b="1">
                <a:solidFill>
                  <a:srgbClr val="FFFFFF"/>
                </a:solidFill>
                <a:latin typeface="Microsoft JhengHei"/>
                <a:cs typeface="Microsoft JhengHei"/>
              </a:rPr>
              <a:t>㎏</a:t>
            </a:r>
            <a:r>
              <a:rPr sz="2400" b="1" spc="-20">
                <a:solidFill>
                  <a:srgbClr val="FFFFFF"/>
                </a:solidFill>
                <a:latin typeface="Times New Roman"/>
                <a:cs typeface="Times New Roman"/>
              </a:rPr>
              <a:t>/min</a:t>
            </a:r>
            <a:endParaRPr sz="2400">
              <a:latin typeface="Times New Roman"/>
              <a:cs typeface="Times New Roman"/>
            </a:endParaRPr>
          </a:p>
          <a:p>
            <a:pPr marL="419100" marR="97155" indent="-342900">
              <a:lnSpc>
                <a:spcPct val="80000"/>
              </a:lnSpc>
              <a:spcBef>
                <a:spcPts val="575"/>
              </a:spcBef>
              <a:tabLst>
                <a:tab pos="1751964"/>
              </a:tabLst>
            </a:pPr>
            <a:r>
              <a:rPr sz="2400" b="1">
                <a:solidFill>
                  <a:srgbClr val="FFFFFF"/>
                </a:solidFill>
                <a:latin typeface="Microsoft JhengHei"/>
                <a:cs typeface="Microsoft JhengHei"/>
              </a:rPr>
              <a:t>估算含量</a:t>
            </a:r>
            <a:r>
              <a:rPr sz="2400" b="1" spc="-50">
                <a:solidFill>
                  <a:srgbClr val="FFFFFF"/>
                </a:solidFill>
                <a:latin typeface="Microsoft JhengHei"/>
                <a:cs typeface="Microsoft JhengHei"/>
              </a:rPr>
              <a:t>：</a:t>
            </a:r>
            <a:r>
              <a:rPr sz="2400" b="1">
                <a:solidFill>
                  <a:srgbClr val="FFFFFF"/>
                </a:solidFill>
                <a:latin typeface="Microsoft JhengHei"/>
                <a:cs typeface="Microsoft JhengHei"/>
              </a:rPr>
              <a:t>	</a:t>
            </a:r>
            <a:r>
              <a:rPr sz="2400" b="1">
                <a:solidFill>
                  <a:srgbClr val="FFFFFF"/>
                </a:solidFill>
                <a:latin typeface="Times New Roman"/>
                <a:cs typeface="Times New Roman"/>
              </a:rPr>
              <a:t>M</a:t>
            </a:r>
            <a:r>
              <a:rPr sz="2325" b="1" baseline="-21505">
                <a:solidFill>
                  <a:srgbClr val="FFFFFF"/>
                </a:solidFill>
                <a:latin typeface="Times New Roman"/>
                <a:cs typeface="Times New Roman"/>
              </a:rPr>
              <a:t>GF</a:t>
            </a:r>
            <a:r>
              <a:rPr sz="2400" b="1">
                <a:solidFill>
                  <a:srgbClr val="FFFFFF"/>
                </a:solidFill>
                <a:latin typeface="Times New Roman"/>
                <a:cs typeface="Times New Roman"/>
              </a:rPr>
              <a:t>/</a:t>
            </a:r>
            <a:r>
              <a:rPr sz="2400" b="1">
                <a:solidFill>
                  <a:srgbClr val="FFFFFF"/>
                </a:solidFill>
                <a:latin typeface="Microsoft JhengHei"/>
                <a:cs typeface="Microsoft JhengHei"/>
              </a:rPr>
              <a:t>（</a:t>
            </a:r>
            <a:r>
              <a:rPr sz="2400" b="1">
                <a:solidFill>
                  <a:srgbClr val="FFFFFF"/>
                </a:solidFill>
                <a:latin typeface="Times New Roman"/>
                <a:cs typeface="Times New Roman"/>
              </a:rPr>
              <a:t>M</a:t>
            </a:r>
            <a:r>
              <a:rPr sz="2325" b="1" baseline="-21505">
                <a:solidFill>
                  <a:srgbClr val="FFFFFF"/>
                </a:solidFill>
                <a:latin typeface="Times New Roman"/>
                <a:cs typeface="Times New Roman"/>
              </a:rPr>
              <a:t>GF</a:t>
            </a:r>
            <a:r>
              <a:rPr sz="2400" b="1">
                <a:solidFill>
                  <a:srgbClr val="FFFFFF"/>
                </a:solidFill>
                <a:latin typeface="Times New Roman"/>
                <a:cs typeface="Times New Roman"/>
              </a:rPr>
              <a:t>+M</a:t>
            </a:r>
            <a:r>
              <a:rPr sz="2325" b="1" baseline="-21505">
                <a:solidFill>
                  <a:srgbClr val="FFFFFF"/>
                </a:solidFill>
                <a:latin typeface="Times New Roman"/>
                <a:cs typeface="Times New Roman"/>
              </a:rPr>
              <a:t>PA</a:t>
            </a:r>
            <a:r>
              <a:rPr sz="2400" b="1">
                <a:solidFill>
                  <a:srgbClr val="FFFFFF"/>
                </a:solidFill>
                <a:latin typeface="Microsoft JhengHei"/>
                <a:cs typeface="Microsoft JhengHei"/>
              </a:rPr>
              <a:t>）</a:t>
            </a:r>
            <a:r>
              <a:rPr sz="2400" b="1">
                <a:solidFill>
                  <a:srgbClr val="FFFFFF"/>
                </a:solidFill>
                <a:latin typeface="Times New Roman"/>
                <a:cs typeface="Times New Roman"/>
              </a:rPr>
              <a:t>·100%=</a:t>
            </a:r>
            <a:r>
              <a:rPr sz="2400" b="1" spc="95">
                <a:solidFill>
                  <a:srgbClr val="FFFFFF"/>
                </a:solidFill>
                <a:latin typeface="Times New Roman"/>
                <a:cs typeface="Times New Roman"/>
              </a:rPr>
              <a:t> </a:t>
            </a:r>
            <a:r>
              <a:rPr sz="2400" b="1" spc="-10">
                <a:solidFill>
                  <a:srgbClr val="FFFFFF"/>
                </a:solidFill>
                <a:latin typeface="Times New Roman"/>
                <a:cs typeface="Times New Roman"/>
              </a:rPr>
              <a:t>[0.3374/(0.3374</a:t>
            </a:r>
            <a:r>
              <a:rPr sz="2400" b="1" spc="-10">
                <a:solidFill>
                  <a:srgbClr val="FFFFFF"/>
                </a:solidFill>
                <a:latin typeface="Microsoft JhengHei"/>
                <a:cs typeface="Microsoft JhengHei"/>
              </a:rPr>
              <a:t>＋ </a:t>
            </a:r>
            <a:r>
              <a:rPr sz="2400" b="1" spc="-10">
                <a:solidFill>
                  <a:srgbClr val="FFFFFF"/>
                </a:solidFill>
                <a:latin typeface="Times New Roman"/>
                <a:cs typeface="Times New Roman"/>
              </a:rPr>
              <a:t>1.2)]×100%</a:t>
            </a:r>
            <a:endParaRPr sz="2400">
              <a:latin typeface="Times New Roman"/>
              <a:cs typeface="Times New Roman"/>
            </a:endParaRPr>
          </a:p>
          <a:p>
            <a:pPr marL="76200">
              <a:lnSpc>
                <a:spcPct val="100000"/>
              </a:lnSpc>
            </a:pPr>
            <a:r>
              <a:rPr sz="2400" b="1" spc="-20">
                <a:solidFill>
                  <a:srgbClr val="FFFFFF"/>
                </a:solidFill>
                <a:latin typeface="Times New Roman"/>
                <a:cs typeface="Times New Roman"/>
              </a:rPr>
              <a:t>≈20%</a:t>
            </a:r>
            <a:endParaRPr sz="2400">
              <a:latin typeface="Times New Roman"/>
              <a:cs typeface="Times New Roman"/>
            </a:endParaRPr>
          </a:p>
          <a:p>
            <a:pPr marL="419100" marR="68580" indent="-114300">
              <a:lnSpc>
                <a:spcPts val="2430"/>
              </a:lnSpc>
              <a:spcBef>
                <a:spcPts val="455"/>
              </a:spcBef>
            </a:pPr>
            <a:r>
              <a:rPr sz="2400" b="1">
                <a:solidFill>
                  <a:srgbClr val="FFFFFF"/>
                </a:solidFill>
                <a:latin typeface="Microsoft JhengHei"/>
                <a:cs typeface="Microsoft JhengHei"/>
              </a:rPr>
              <a:t>也可懂得</a:t>
            </a:r>
            <a:r>
              <a:rPr sz="2400">
                <a:solidFill>
                  <a:srgbClr val="FFFFFF"/>
                </a:solidFill>
                <a:latin typeface="宋体"/>
                <a:cs typeface="宋体"/>
              </a:rPr>
              <a:t>一股玻纤所占旳含量为</a:t>
            </a:r>
            <a:r>
              <a:rPr sz="2400">
                <a:solidFill>
                  <a:srgbClr val="FFFFFF"/>
                </a:solidFill>
                <a:latin typeface="Times New Roman"/>
                <a:cs typeface="Times New Roman"/>
              </a:rPr>
              <a:t>5%</a:t>
            </a:r>
            <a:r>
              <a:rPr sz="2400" spc="-10">
                <a:solidFill>
                  <a:srgbClr val="FFFFFF"/>
                </a:solidFill>
                <a:latin typeface="宋体"/>
                <a:cs typeface="宋体"/>
              </a:rPr>
              <a:t>，以此为根据控制加入旳玻纤含量。</a:t>
            </a:r>
            <a:endParaRPr sz="2400">
              <a:latin typeface="宋体"/>
              <a:cs typeface="宋体"/>
            </a:endParaRPr>
          </a:p>
          <a:p>
            <a:pPr>
              <a:lnSpc>
                <a:spcPct val="100000"/>
              </a:lnSpc>
              <a:spcBef>
                <a:spcPts val="60"/>
              </a:spcBef>
            </a:pPr>
            <a:endParaRPr sz="2200">
              <a:latin typeface="宋体"/>
              <a:cs typeface="宋体"/>
            </a:endParaRPr>
          </a:p>
          <a:p>
            <a:pPr marL="76200">
              <a:lnSpc>
                <a:spcPct val="100000"/>
              </a:lnSpc>
            </a:pPr>
            <a:r>
              <a:rPr sz="2400">
                <a:solidFill>
                  <a:srgbClr val="FF0033"/>
                </a:solidFill>
                <a:latin typeface="黑体"/>
                <a:cs typeface="黑体"/>
              </a:rPr>
              <a:t>玻纤实际含量</a:t>
            </a:r>
            <a:r>
              <a:rPr sz="2400" spc="-5">
                <a:solidFill>
                  <a:srgbClr val="FFFFFF"/>
                </a:solidFill>
                <a:latin typeface="黑体"/>
                <a:cs typeface="黑体"/>
              </a:rPr>
              <a:t>能够用烧灰分旳措施测出</a:t>
            </a:r>
            <a:endParaRPr sz="2400">
              <a:latin typeface="黑体"/>
              <a:cs typeface="黑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5175" y="908367"/>
            <a:ext cx="2768600" cy="574040"/>
          </a:xfrm>
          <a:prstGeom prst="rect">
            <a:avLst/>
          </a:prstGeom>
        </p:spPr>
        <p:txBody>
          <a:bodyPr vert="horz" wrap="square" lIns="0" tIns="12700" rIns="0" bIns="0" rtlCol="0">
            <a:spAutoFit/>
          </a:bodyPr>
          <a:lstStyle/>
          <a:p>
            <a:pPr marL="12700">
              <a:lnSpc>
                <a:spcPct val="100000"/>
              </a:lnSpc>
              <a:spcBef>
                <a:spcPts val="100"/>
              </a:spcBef>
            </a:pPr>
            <a:r>
              <a:rPr sz="3600" b="0" spc="-10">
                <a:latin typeface="黑体"/>
                <a:cs typeface="黑体"/>
              </a:rPr>
              <a:t>制备工艺路线</a:t>
            </a:r>
            <a:endParaRPr sz="3600">
              <a:latin typeface="黑体"/>
              <a:cs typeface="黑体"/>
            </a:endParaRPr>
          </a:p>
        </p:txBody>
      </p:sp>
      <p:pic>
        <p:nvPicPr>
          <p:cNvPr id="3" name="object 3"/>
          <p:cNvPicPr/>
          <p:nvPr/>
        </p:nvPicPr>
        <p:blipFill>
          <a:blip r:embed="rId2"/>
          <a:stretch>
            <a:fillRect/>
          </a:stretch>
        </p:blipFill>
        <p:spPr>
          <a:xfrm>
            <a:off x="812800" y="2425700"/>
            <a:ext cx="7170125" cy="2158148"/>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tabLst>
                <a:tab pos="1840864"/>
              </a:tabLst>
            </a:pPr>
            <a:r>
              <a:rPr sz="3600">
                <a:solidFill>
                  <a:srgbClr val="FFFF00"/>
                </a:solidFill>
              </a:rPr>
              <a:t>第三</a:t>
            </a:r>
            <a:r>
              <a:rPr sz="3600" spc="-50">
                <a:solidFill>
                  <a:srgbClr val="FFFF00"/>
                </a:solidFill>
              </a:rPr>
              <a:t>节</a:t>
            </a:r>
            <a:r>
              <a:rPr sz="3600">
                <a:solidFill>
                  <a:srgbClr val="FFFF00"/>
                </a:solidFill>
              </a:rPr>
              <a:t>	玻纤增强</a:t>
            </a:r>
            <a:r>
              <a:rPr sz="3600" spc="-540">
                <a:solidFill>
                  <a:srgbClr val="FFFF00"/>
                </a:solidFill>
              </a:rPr>
              <a:t>PA6</a:t>
            </a:r>
            <a:r>
              <a:rPr sz="3600">
                <a:solidFill>
                  <a:srgbClr val="FFFF00"/>
                </a:solidFill>
              </a:rPr>
              <a:t>实</a:t>
            </a:r>
            <a:r>
              <a:rPr sz="3600" spc="-50">
                <a:solidFill>
                  <a:srgbClr val="FFFF00"/>
                </a:solidFill>
              </a:rPr>
              <a:t>例</a:t>
            </a:r>
            <a:endParaRPr sz="3600"/>
          </a:p>
        </p:txBody>
      </p:sp>
      <p:sp>
        <p:nvSpPr>
          <p:cNvPr id="3" name="object 3"/>
          <p:cNvSpPr txBox="1"/>
          <p:nvPr/>
        </p:nvSpPr>
        <p:spPr>
          <a:xfrm>
            <a:off x="764540" y="2000243"/>
            <a:ext cx="266700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FFFFFF"/>
                </a:solidFill>
                <a:latin typeface="宋体"/>
                <a:cs typeface="宋体"/>
              </a:rPr>
              <a:t>玻纤增强尼龙</a:t>
            </a:r>
            <a:r>
              <a:rPr sz="3200" spc="-50">
                <a:solidFill>
                  <a:srgbClr val="FFFFFF"/>
                </a:solidFill>
                <a:latin typeface="Times New Roman"/>
                <a:cs typeface="Times New Roman"/>
              </a:rPr>
              <a:t>6</a:t>
            </a:r>
            <a:endParaRPr sz="3200">
              <a:latin typeface="Times New Roman"/>
              <a:cs typeface="Times New Roman"/>
            </a:endParaRPr>
          </a:p>
        </p:txBody>
      </p:sp>
      <p:pic>
        <p:nvPicPr>
          <p:cNvPr id="4" name="object 4"/>
          <p:cNvPicPr/>
          <p:nvPr/>
        </p:nvPicPr>
        <p:blipFill>
          <a:blip r:embed="rId2"/>
          <a:stretch>
            <a:fillRect/>
          </a:stretch>
        </p:blipFill>
        <p:spPr>
          <a:xfrm>
            <a:off x="977900" y="3073399"/>
            <a:ext cx="3308250" cy="2481186"/>
          </a:xfrm>
          <a:prstGeom prst="rect">
            <a:avLst/>
          </a:prstGeom>
        </p:spPr>
      </p:pic>
      <p:pic>
        <p:nvPicPr>
          <p:cNvPr id="5" name="object 5"/>
          <p:cNvPicPr/>
          <p:nvPr/>
        </p:nvPicPr>
        <p:blipFill>
          <a:blip r:embed="rId3"/>
          <a:stretch>
            <a:fillRect/>
          </a:stretch>
        </p:blipFill>
        <p:spPr>
          <a:xfrm>
            <a:off x="4648200" y="3073400"/>
            <a:ext cx="3236099" cy="2428592"/>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0562" y="637109"/>
            <a:ext cx="1516380" cy="513080"/>
          </a:xfrm>
          <a:prstGeom prst="rect">
            <a:avLst/>
          </a:prstGeom>
        </p:spPr>
        <p:txBody>
          <a:bodyPr vert="horz" wrap="square" lIns="0" tIns="12700" rIns="0" bIns="0" rtlCol="0">
            <a:spAutoFit/>
          </a:bodyPr>
          <a:lstStyle/>
          <a:p>
            <a:pPr marL="12700">
              <a:lnSpc>
                <a:spcPct val="100000"/>
              </a:lnSpc>
              <a:spcBef>
                <a:spcPts val="100"/>
              </a:spcBef>
            </a:pPr>
            <a:r>
              <a:rPr sz="3200" b="0">
                <a:latin typeface="Arial"/>
                <a:cs typeface="Arial"/>
              </a:rPr>
              <a:t>3.1</a:t>
            </a:r>
            <a:r>
              <a:rPr sz="3200" b="0" spc="-10">
                <a:latin typeface="Arial"/>
                <a:cs typeface="Arial"/>
              </a:rPr>
              <a:t> </a:t>
            </a:r>
            <a:r>
              <a:rPr sz="3200" b="0" spc="-25">
                <a:latin typeface="黑体"/>
                <a:cs typeface="黑体"/>
              </a:rPr>
              <a:t>性能</a:t>
            </a:r>
            <a:endParaRPr sz="3200">
              <a:latin typeface="黑体"/>
              <a:cs typeface="黑体"/>
            </a:endParaRPr>
          </a:p>
        </p:txBody>
      </p:sp>
      <p:sp>
        <p:nvSpPr>
          <p:cNvPr id="3" name="object 3"/>
          <p:cNvSpPr txBox="1"/>
          <p:nvPr/>
        </p:nvSpPr>
        <p:spPr>
          <a:xfrm>
            <a:off x="1438572" y="5469409"/>
            <a:ext cx="5908040" cy="330200"/>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FFFFFF"/>
                </a:solidFill>
                <a:latin typeface="Times New Roman"/>
                <a:cs typeface="Times New Roman"/>
              </a:rPr>
              <a:t>Fig.3-</a:t>
            </a:r>
            <a:r>
              <a:rPr sz="2000">
                <a:solidFill>
                  <a:srgbClr val="FFFFFF"/>
                </a:solidFill>
                <a:latin typeface="Times New Roman"/>
                <a:cs typeface="Times New Roman"/>
              </a:rPr>
              <a:t>1</a:t>
            </a:r>
            <a:r>
              <a:rPr sz="2000" spc="-10">
                <a:solidFill>
                  <a:srgbClr val="FFFFFF"/>
                </a:solidFill>
                <a:latin typeface="Times New Roman"/>
                <a:cs typeface="Times New Roman"/>
              </a:rPr>
              <a:t> </a:t>
            </a:r>
            <a:r>
              <a:rPr sz="2000">
                <a:solidFill>
                  <a:srgbClr val="FFFFFF"/>
                </a:solidFill>
                <a:latin typeface="Times New Roman"/>
                <a:cs typeface="Times New Roman"/>
              </a:rPr>
              <a:t>Relation</a:t>
            </a:r>
            <a:r>
              <a:rPr sz="2000" spc="-5">
                <a:solidFill>
                  <a:srgbClr val="FFFFFF"/>
                </a:solidFill>
                <a:latin typeface="Times New Roman"/>
                <a:cs typeface="Times New Roman"/>
              </a:rPr>
              <a:t> </a:t>
            </a:r>
            <a:r>
              <a:rPr sz="2000">
                <a:solidFill>
                  <a:srgbClr val="FFFFFF"/>
                </a:solidFill>
                <a:latin typeface="Times New Roman"/>
                <a:cs typeface="Times New Roman"/>
              </a:rPr>
              <a:t>between</a:t>
            </a:r>
            <a:r>
              <a:rPr sz="2000" spc="-10">
                <a:solidFill>
                  <a:srgbClr val="FFFFFF"/>
                </a:solidFill>
                <a:latin typeface="Times New Roman"/>
                <a:cs typeface="Times New Roman"/>
              </a:rPr>
              <a:t> </a:t>
            </a:r>
            <a:r>
              <a:rPr sz="2000">
                <a:solidFill>
                  <a:srgbClr val="FFFFFF"/>
                </a:solidFill>
                <a:latin typeface="Times New Roman"/>
                <a:cs typeface="Times New Roman"/>
              </a:rPr>
              <a:t>behavior</a:t>
            </a:r>
            <a:r>
              <a:rPr sz="2000" spc="-5">
                <a:solidFill>
                  <a:srgbClr val="FFFFFF"/>
                </a:solidFill>
                <a:latin typeface="Times New Roman"/>
                <a:cs typeface="Times New Roman"/>
              </a:rPr>
              <a:t> </a:t>
            </a:r>
            <a:r>
              <a:rPr sz="2000">
                <a:solidFill>
                  <a:srgbClr val="FFFFFF"/>
                </a:solidFill>
                <a:latin typeface="Times New Roman"/>
                <a:cs typeface="Times New Roman"/>
              </a:rPr>
              <a:t>and</a:t>
            </a:r>
            <a:r>
              <a:rPr sz="2000" spc="-10">
                <a:solidFill>
                  <a:srgbClr val="FFFFFF"/>
                </a:solidFill>
                <a:latin typeface="Times New Roman"/>
                <a:cs typeface="Times New Roman"/>
              </a:rPr>
              <a:t> </a:t>
            </a:r>
            <a:r>
              <a:rPr sz="2000">
                <a:solidFill>
                  <a:srgbClr val="FFFFFF"/>
                </a:solidFill>
                <a:latin typeface="Times New Roman"/>
                <a:cs typeface="Times New Roman"/>
              </a:rPr>
              <a:t>glass</a:t>
            </a:r>
            <a:r>
              <a:rPr sz="2000" spc="-10">
                <a:solidFill>
                  <a:srgbClr val="FFFFFF"/>
                </a:solidFill>
                <a:latin typeface="Times New Roman"/>
                <a:cs typeface="Times New Roman"/>
              </a:rPr>
              <a:t> </a:t>
            </a:r>
            <a:r>
              <a:rPr sz="2000">
                <a:solidFill>
                  <a:srgbClr val="FFFFFF"/>
                </a:solidFill>
                <a:latin typeface="Times New Roman"/>
                <a:cs typeface="Times New Roman"/>
              </a:rPr>
              <a:t>fiber</a:t>
            </a:r>
            <a:r>
              <a:rPr sz="2000" spc="25">
                <a:solidFill>
                  <a:srgbClr val="FFFFFF"/>
                </a:solidFill>
                <a:latin typeface="Times New Roman"/>
                <a:cs typeface="Times New Roman"/>
              </a:rPr>
              <a:t> </a:t>
            </a:r>
            <a:r>
              <a:rPr sz="2000" spc="-10">
                <a:solidFill>
                  <a:srgbClr val="FFFFFF"/>
                </a:solidFill>
                <a:latin typeface="Times New Roman"/>
                <a:cs typeface="Times New Roman"/>
              </a:rPr>
              <a:t>content</a:t>
            </a:r>
            <a:endParaRPr sz="2000">
              <a:latin typeface="Times New Roman"/>
              <a:cs typeface="Times New Roman"/>
            </a:endParaRPr>
          </a:p>
        </p:txBody>
      </p:sp>
      <p:sp>
        <p:nvSpPr>
          <p:cNvPr id="4" name="object 4"/>
          <p:cNvSpPr txBox="1"/>
          <p:nvPr/>
        </p:nvSpPr>
        <p:spPr>
          <a:xfrm>
            <a:off x="1121728" y="1506849"/>
            <a:ext cx="6604000" cy="391160"/>
          </a:xfrm>
          <a:prstGeom prst="rect">
            <a:avLst/>
          </a:prstGeom>
        </p:spPr>
        <p:txBody>
          <a:bodyPr vert="horz" wrap="square" lIns="0" tIns="12700" rIns="0" bIns="0" rtlCol="0">
            <a:spAutoFit/>
          </a:bodyPr>
          <a:lstStyle/>
          <a:p>
            <a:pPr marL="12700">
              <a:lnSpc>
                <a:spcPct val="100000"/>
              </a:lnSpc>
              <a:spcBef>
                <a:spcPts val="100"/>
              </a:spcBef>
            </a:pPr>
            <a:r>
              <a:rPr sz="2400">
                <a:solidFill>
                  <a:srgbClr val="FFFFFF"/>
                </a:solidFill>
                <a:latin typeface="宋体"/>
                <a:cs typeface="宋体"/>
              </a:rPr>
              <a:t>实测各组玻纤含量为：</a:t>
            </a:r>
            <a:r>
              <a:rPr sz="2400">
                <a:solidFill>
                  <a:srgbClr val="FFFFFF"/>
                </a:solidFill>
                <a:latin typeface="Times New Roman"/>
                <a:cs typeface="Times New Roman"/>
              </a:rPr>
              <a:t>10%</a:t>
            </a:r>
            <a:r>
              <a:rPr sz="2400">
                <a:solidFill>
                  <a:srgbClr val="FFFFFF"/>
                </a:solidFill>
                <a:latin typeface="宋体"/>
                <a:cs typeface="宋体"/>
              </a:rPr>
              <a:t>、</a:t>
            </a:r>
            <a:r>
              <a:rPr sz="2400">
                <a:solidFill>
                  <a:srgbClr val="FFFFFF"/>
                </a:solidFill>
                <a:latin typeface="Times New Roman"/>
                <a:cs typeface="Times New Roman"/>
              </a:rPr>
              <a:t>16%</a:t>
            </a:r>
            <a:r>
              <a:rPr sz="2400">
                <a:solidFill>
                  <a:srgbClr val="FFFFFF"/>
                </a:solidFill>
                <a:latin typeface="宋体"/>
                <a:cs typeface="宋体"/>
              </a:rPr>
              <a:t>、</a:t>
            </a:r>
            <a:r>
              <a:rPr sz="2400">
                <a:solidFill>
                  <a:srgbClr val="FFFFFF"/>
                </a:solidFill>
                <a:latin typeface="Times New Roman"/>
                <a:cs typeface="Times New Roman"/>
              </a:rPr>
              <a:t>20%</a:t>
            </a:r>
            <a:r>
              <a:rPr sz="2400">
                <a:solidFill>
                  <a:srgbClr val="FFFFFF"/>
                </a:solidFill>
                <a:latin typeface="宋体"/>
                <a:cs typeface="宋体"/>
              </a:rPr>
              <a:t>、</a:t>
            </a:r>
            <a:r>
              <a:rPr sz="2400">
                <a:solidFill>
                  <a:srgbClr val="FFFFFF"/>
                </a:solidFill>
                <a:latin typeface="Times New Roman"/>
                <a:cs typeface="Times New Roman"/>
              </a:rPr>
              <a:t>24% </a:t>
            </a:r>
            <a:r>
              <a:rPr sz="2400" spc="-50">
                <a:solidFill>
                  <a:srgbClr val="FFFFFF"/>
                </a:solidFill>
                <a:latin typeface="宋体"/>
                <a:cs typeface="宋体"/>
              </a:rPr>
              <a:t>。</a:t>
            </a:r>
            <a:endParaRPr sz="2400">
              <a:latin typeface="宋体"/>
              <a:cs typeface="宋体"/>
            </a:endParaRPr>
          </a:p>
        </p:txBody>
      </p:sp>
      <p:pic>
        <p:nvPicPr>
          <p:cNvPr id="5" name="object 5"/>
          <p:cNvPicPr/>
          <p:nvPr/>
        </p:nvPicPr>
        <p:blipFill>
          <a:blip r:embed="rId2"/>
          <a:stretch>
            <a:fillRect/>
          </a:stretch>
        </p:blipFill>
        <p:spPr>
          <a:xfrm>
            <a:off x="825500" y="2857499"/>
            <a:ext cx="3368710" cy="2135424"/>
          </a:xfrm>
          <a:prstGeom prst="rect">
            <a:avLst/>
          </a:prstGeom>
        </p:spPr>
      </p:pic>
      <p:pic>
        <p:nvPicPr>
          <p:cNvPr id="6" name="object 6"/>
          <p:cNvPicPr/>
          <p:nvPr/>
        </p:nvPicPr>
        <p:blipFill>
          <a:blip r:embed="rId3"/>
          <a:stretch>
            <a:fillRect/>
          </a:stretch>
        </p:blipFill>
        <p:spPr>
          <a:xfrm>
            <a:off x="4864100" y="2857500"/>
            <a:ext cx="3167519" cy="2089408"/>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9125" y="661034"/>
            <a:ext cx="3276600" cy="513080"/>
          </a:xfrm>
          <a:prstGeom prst="rect">
            <a:avLst/>
          </a:prstGeom>
        </p:spPr>
        <p:txBody>
          <a:bodyPr vert="horz" wrap="square" lIns="0" tIns="12700" rIns="0" bIns="0" rtlCol="0">
            <a:spAutoFit/>
          </a:bodyPr>
          <a:lstStyle/>
          <a:p>
            <a:pPr marL="12700">
              <a:lnSpc>
                <a:spcPct val="100000"/>
              </a:lnSpc>
              <a:spcBef>
                <a:spcPts val="100"/>
              </a:spcBef>
              <a:tabLst>
                <a:tab pos="824865"/>
              </a:tabLst>
            </a:pPr>
            <a:r>
              <a:rPr sz="3200" spc="-25"/>
              <a:t>3.2</a:t>
            </a:r>
            <a:r>
              <a:rPr sz="3200"/>
              <a:t>	</a:t>
            </a:r>
            <a:r>
              <a:rPr sz="3200" spc="-10"/>
              <a:t>拉伸断口分析</a:t>
            </a:r>
            <a:endParaRPr sz="3200"/>
          </a:p>
        </p:txBody>
      </p:sp>
      <p:grpSp>
        <p:nvGrpSpPr>
          <p:cNvPr id="3" name="object 3"/>
          <p:cNvGrpSpPr/>
          <p:nvPr/>
        </p:nvGrpSpPr>
        <p:grpSpPr>
          <a:xfrm>
            <a:off x="1689100" y="1773237"/>
            <a:ext cx="5410200" cy="3626485"/>
            <a:chOff x="1689100" y="1773237"/>
            <a:chExt cx="5410200" cy="3626485"/>
          </a:xfrm>
        </p:grpSpPr>
        <p:pic>
          <p:nvPicPr>
            <p:cNvPr id="4" name="object 4"/>
            <p:cNvPicPr/>
            <p:nvPr/>
          </p:nvPicPr>
          <p:blipFill>
            <a:blip r:embed="rId2"/>
            <a:stretch>
              <a:fillRect/>
            </a:stretch>
          </p:blipFill>
          <p:spPr>
            <a:xfrm>
              <a:off x="1689100" y="2349500"/>
              <a:ext cx="5410049" cy="3050042"/>
            </a:xfrm>
            <a:prstGeom prst="rect">
              <a:avLst/>
            </a:prstGeom>
          </p:spPr>
        </p:pic>
        <p:sp>
          <p:nvSpPr>
            <p:cNvPr id="5" name="object 5"/>
            <p:cNvSpPr/>
            <p:nvPr/>
          </p:nvSpPr>
          <p:spPr>
            <a:xfrm>
              <a:off x="3203575" y="1773249"/>
              <a:ext cx="830580" cy="1727200"/>
            </a:xfrm>
            <a:custGeom>
              <a:rect l="l" t="t" r="r" b="b"/>
              <a:pathLst>
                <a:path w="830578" h="1727200">
                  <a:moveTo>
                    <a:pt x="571500" y="353999"/>
                  </a:moveTo>
                  <a:lnTo>
                    <a:pt x="76200" y="353999"/>
                  </a:lnTo>
                  <a:lnTo>
                    <a:pt x="76200" y="322249"/>
                  </a:lnTo>
                  <a:lnTo>
                    <a:pt x="12700" y="353999"/>
                  </a:lnTo>
                  <a:lnTo>
                    <a:pt x="0" y="360349"/>
                  </a:lnTo>
                  <a:lnTo>
                    <a:pt x="12700" y="366699"/>
                  </a:lnTo>
                  <a:lnTo>
                    <a:pt x="76200" y="398449"/>
                  </a:lnTo>
                  <a:lnTo>
                    <a:pt x="76200" y="366699"/>
                  </a:lnTo>
                  <a:lnTo>
                    <a:pt x="571500" y="366699"/>
                  </a:lnTo>
                  <a:lnTo>
                    <a:pt x="571500" y="353999"/>
                  </a:lnTo>
                  <a:close/>
                </a:path>
                <a:path w="830578" h="1727200">
                  <a:moveTo>
                    <a:pt x="830262" y="76200"/>
                  </a:moveTo>
                  <a:lnTo>
                    <a:pt x="792162" y="0"/>
                  </a:lnTo>
                  <a:lnTo>
                    <a:pt x="775017" y="34277"/>
                  </a:lnTo>
                  <a:lnTo>
                    <a:pt x="754062" y="76200"/>
                  </a:lnTo>
                  <a:lnTo>
                    <a:pt x="785812" y="76200"/>
                  </a:lnTo>
                  <a:lnTo>
                    <a:pt x="785812" y="1727200"/>
                  </a:lnTo>
                  <a:lnTo>
                    <a:pt x="798512" y="1727200"/>
                  </a:lnTo>
                  <a:lnTo>
                    <a:pt x="798512" y="76200"/>
                  </a:lnTo>
                  <a:lnTo>
                    <a:pt x="830262" y="76200"/>
                  </a:lnTo>
                  <a:close/>
                </a:path>
              </a:pathLst>
            </a:custGeom>
            <a:solidFill>
              <a:srgbClr val="000000"/>
            </a:solidFill>
          </p:spPr>
          <p:txBody>
            <a:bodyPr wrap="square" lIns="0" tIns="0" rIns="0" bIns="0" rtlCol="0"/>
            <a:lstStyle/>
            <a:p/>
          </p:txBody>
        </p:sp>
        <p:sp>
          <p:nvSpPr>
            <p:cNvPr id="6" name="object 6"/>
            <p:cNvSpPr/>
            <p:nvPr/>
          </p:nvSpPr>
          <p:spPr>
            <a:xfrm flipH="1">
              <a:off x="3779837" y="2133600"/>
              <a:ext cx="0" cy="757555"/>
            </a:xfrm>
            <a:custGeom>
              <a:rect l="l" t="t" r="r" b="b"/>
              <a:pathLst>
                <a:path h="757555">
                  <a:moveTo>
                    <a:pt x="0" y="0"/>
                  </a:moveTo>
                  <a:lnTo>
                    <a:pt x="0" y="757238"/>
                  </a:lnTo>
                </a:path>
              </a:pathLst>
            </a:custGeom>
            <a:ln w="9525">
              <a:solidFill>
                <a:srgbClr val="000000"/>
              </a:solidFill>
            </a:ln>
          </p:spPr>
          <p:txBody>
            <a:bodyPr wrap="square" lIns="0" tIns="0" rIns="0" bIns="0" rtlCol="0"/>
            <a:lstStyle/>
            <a:p/>
          </p:txBody>
        </p:sp>
      </p:grpSp>
      <p:sp>
        <p:nvSpPr>
          <p:cNvPr id="7" name="object 7"/>
          <p:cNvSpPr txBox="1"/>
          <p:nvPr/>
        </p:nvSpPr>
        <p:spPr>
          <a:xfrm>
            <a:off x="156527" y="1522888"/>
            <a:ext cx="3263900" cy="670560"/>
          </a:xfrm>
          <a:prstGeom prst="rect">
            <a:avLst/>
          </a:prstGeom>
        </p:spPr>
        <p:txBody>
          <a:bodyPr vert="horz" wrap="square" lIns="0" tIns="12700" rIns="0" bIns="0" rtlCol="0">
            <a:spAutoFit/>
          </a:bodyPr>
          <a:lstStyle/>
          <a:p>
            <a:pPr marL="1739900">
              <a:lnSpc>
                <a:spcPct val="100000"/>
              </a:lnSpc>
              <a:spcBef>
                <a:spcPts val="100"/>
              </a:spcBef>
            </a:pPr>
            <a:r>
              <a:rPr sz="1400" b="1" spc="-50">
                <a:solidFill>
                  <a:srgbClr val="FFFFFF"/>
                </a:solidFill>
                <a:latin typeface="Microsoft JhengHei"/>
                <a:cs typeface="Microsoft JhengHei"/>
              </a:rPr>
              <a:t>Even</a:t>
            </a:r>
            <a:r>
              <a:rPr sz="1400" b="1" spc="240">
                <a:solidFill>
                  <a:srgbClr val="FFFFFF"/>
                </a:solidFill>
                <a:latin typeface="Microsoft JhengHei"/>
                <a:cs typeface="Microsoft JhengHei"/>
              </a:rPr>
              <a:t> </a:t>
            </a:r>
            <a:r>
              <a:rPr sz="1400" b="1">
                <a:solidFill>
                  <a:srgbClr val="FFFFFF"/>
                </a:solidFill>
                <a:latin typeface="Microsoft JhengHei"/>
                <a:cs typeface="Microsoft JhengHei"/>
              </a:rPr>
              <a:t>section</a:t>
            </a:r>
            <a:r>
              <a:rPr sz="1400" b="1" spc="240">
                <a:solidFill>
                  <a:srgbClr val="FFFFFF"/>
                </a:solidFill>
                <a:latin typeface="Microsoft JhengHei"/>
                <a:cs typeface="Microsoft JhengHei"/>
              </a:rPr>
              <a:t> </a:t>
            </a:r>
            <a:r>
              <a:rPr sz="1400" b="1" spc="-20">
                <a:solidFill>
                  <a:srgbClr val="FFFFFF"/>
                </a:solidFill>
                <a:latin typeface="Microsoft JhengHei"/>
                <a:cs typeface="Microsoft JhengHei"/>
              </a:rPr>
              <a:t>area</a:t>
            </a:r>
            <a:endParaRPr sz="1400">
              <a:latin typeface="Microsoft JhengHei"/>
              <a:cs typeface="Microsoft JhengHei"/>
            </a:endParaRPr>
          </a:p>
          <a:p>
            <a:pPr>
              <a:lnSpc>
                <a:spcPct val="100000"/>
              </a:lnSpc>
              <a:spcBef>
                <a:spcPts val="65"/>
              </a:spcBef>
            </a:pPr>
            <a:endParaRPr sz="900">
              <a:latin typeface="Microsoft JhengHei"/>
              <a:cs typeface="Microsoft JhengHei"/>
            </a:endParaRPr>
          </a:p>
          <a:p>
            <a:pPr marL="12700">
              <a:lnSpc>
                <a:spcPct val="100000"/>
              </a:lnSpc>
            </a:pPr>
            <a:r>
              <a:rPr sz="1400" b="1" spc="-50">
                <a:solidFill>
                  <a:srgbClr val="FFFFFF"/>
                </a:solidFill>
                <a:latin typeface="Microsoft JhengHei"/>
                <a:cs typeface="Microsoft JhengHei"/>
              </a:rPr>
              <a:t>Even</a:t>
            </a:r>
            <a:r>
              <a:rPr sz="1400" b="1" spc="240">
                <a:solidFill>
                  <a:srgbClr val="FFFFFF"/>
                </a:solidFill>
                <a:latin typeface="Microsoft JhengHei"/>
                <a:cs typeface="Microsoft JhengHei"/>
              </a:rPr>
              <a:t> </a:t>
            </a:r>
            <a:r>
              <a:rPr sz="1400" b="1">
                <a:solidFill>
                  <a:srgbClr val="FFFFFF"/>
                </a:solidFill>
                <a:latin typeface="Microsoft JhengHei"/>
                <a:cs typeface="Microsoft JhengHei"/>
              </a:rPr>
              <a:t>section</a:t>
            </a:r>
            <a:r>
              <a:rPr sz="1400" b="1" spc="240">
                <a:solidFill>
                  <a:srgbClr val="FFFFFF"/>
                </a:solidFill>
                <a:latin typeface="Microsoft JhengHei"/>
                <a:cs typeface="Microsoft JhengHei"/>
              </a:rPr>
              <a:t> </a:t>
            </a:r>
            <a:r>
              <a:rPr sz="1400" b="1" spc="-20">
                <a:solidFill>
                  <a:srgbClr val="FFFFFF"/>
                </a:solidFill>
                <a:latin typeface="Microsoft JhengHei"/>
                <a:cs typeface="Microsoft JhengHei"/>
              </a:rPr>
              <a:t>area</a:t>
            </a:r>
            <a:endParaRPr sz="1400">
              <a:latin typeface="Microsoft JhengHei"/>
              <a:cs typeface="Microsoft JhengHei"/>
            </a:endParaRPr>
          </a:p>
        </p:txBody>
      </p:sp>
      <p:sp>
        <p:nvSpPr>
          <p:cNvPr id="8" name="object 8"/>
          <p:cNvSpPr txBox="1"/>
          <p:nvPr/>
        </p:nvSpPr>
        <p:spPr>
          <a:xfrm>
            <a:off x="1124408" y="5760637"/>
            <a:ext cx="6749415" cy="452120"/>
          </a:xfrm>
          <a:prstGeom prst="rect">
            <a:avLst/>
          </a:prstGeom>
        </p:spPr>
        <p:txBody>
          <a:bodyPr vert="horz" wrap="square" lIns="0" tIns="12700" rIns="0" bIns="0" rtlCol="0">
            <a:spAutoFit/>
          </a:bodyPr>
          <a:lstStyle/>
          <a:p>
            <a:pPr algn="ctr">
              <a:lnSpc>
                <a:spcPct val="100000"/>
              </a:lnSpc>
              <a:spcBef>
                <a:spcPts val="100"/>
              </a:spcBef>
            </a:pPr>
            <a:r>
              <a:rPr sz="1400" spc="-10">
                <a:solidFill>
                  <a:srgbClr val="FFFFFF"/>
                </a:solidFill>
                <a:latin typeface="Times New Roman"/>
                <a:cs typeface="Times New Roman"/>
              </a:rPr>
              <a:t>Fig.3-</a:t>
            </a:r>
            <a:r>
              <a:rPr sz="1400">
                <a:solidFill>
                  <a:srgbClr val="FFFFFF"/>
                </a:solidFill>
                <a:latin typeface="Times New Roman"/>
                <a:cs typeface="Times New Roman"/>
              </a:rPr>
              <a:t>2</a:t>
            </a:r>
            <a:r>
              <a:rPr sz="1400" spc="-25">
                <a:solidFill>
                  <a:srgbClr val="FFFFFF"/>
                </a:solidFill>
                <a:latin typeface="Times New Roman"/>
                <a:cs typeface="Times New Roman"/>
              </a:rPr>
              <a:t> </a:t>
            </a:r>
            <a:r>
              <a:rPr sz="1400">
                <a:solidFill>
                  <a:srgbClr val="FFFFFF"/>
                </a:solidFill>
                <a:latin typeface="Times New Roman"/>
                <a:cs typeface="Times New Roman"/>
              </a:rPr>
              <a:t>Panorama</a:t>
            </a:r>
            <a:r>
              <a:rPr sz="1400" spc="-10">
                <a:solidFill>
                  <a:srgbClr val="FFFFFF"/>
                </a:solidFill>
                <a:latin typeface="Times New Roman"/>
                <a:cs typeface="Times New Roman"/>
              </a:rPr>
              <a:t> </a:t>
            </a:r>
            <a:r>
              <a:rPr sz="1400">
                <a:solidFill>
                  <a:srgbClr val="FFFFFF"/>
                </a:solidFill>
                <a:latin typeface="Times New Roman"/>
                <a:cs typeface="Times New Roman"/>
              </a:rPr>
              <a:t>SEM</a:t>
            </a:r>
            <a:r>
              <a:rPr sz="1400" spc="-10">
                <a:solidFill>
                  <a:srgbClr val="FFFFFF"/>
                </a:solidFill>
                <a:latin typeface="Times New Roman"/>
                <a:cs typeface="Times New Roman"/>
              </a:rPr>
              <a:t> </a:t>
            </a:r>
            <a:r>
              <a:rPr sz="1400">
                <a:solidFill>
                  <a:srgbClr val="FFFFFF"/>
                </a:solidFill>
                <a:latin typeface="Times New Roman"/>
                <a:cs typeface="Times New Roman"/>
              </a:rPr>
              <a:t>photo</a:t>
            </a:r>
            <a:r>
              <a:rPr sz="1400" spc="-5">
                <a:solidFill>
                  <a:srgbClr val="FFFFFF"/>
                </a:solidFill>
                <a:latin typeface="Times New Roman"/>
                <a:cs typeface="Times New Roman"/>
              </a:rPr>
              <a:t> </a:t>
            </a:r>
            <a:r>
              <a:rPr sz="1400">
                <a:solidFill>
                  <a:srgbClr val="FFFFFF"/>
                </a:solidFill>
                <a:latin typeface="Times New Roman"/>
                <a:cs typeface="Times New Roman"/>
              </a:rPr>
              <a:t>of</a:t>
            </a:r>
            <a:r>
              <a:rPr sz="1400" spc="-5">
                <a:solidFill>
                  <a:srgbClr val="FFFFFF"/>
                </a:solidFill>
                <a:latin typeface="Times New Roman"/>
                <a:cs typeface="Times New Roman"/>
              </a:rPr>
              <a:t> </a:t>
            </a:r>
            <a:r>
              <a:rPr sz="1400">
                <a:solidFill>
                  <a:srgbClr val="FFFFFF"/>
                </a:solidFill>
                <a:latin typeface="Times New Roman"/>
                <a:cs typeface="Times New Roman"/>
              </a:rPr>
              <a:t>tension</a:t>
            </a:r>
            <a:r>
              <a:rPr sz="1400" spc="-5">
                <a:solidFill>
                  <a:srgbClr val="FFFFFF"/>
                </a:solidFill>
                <a:latin typeface="Times New Roman"/>
                <a:cs typeface="Times New Roman"/>
              </a:rPr>
              <a:t> </a:t>
            </a:r>
            <a:r>
              <a:rPr sz="1400" spc="-10">
                <a:solidFill>
                  <a:srgbClr val="FFFFFF"/>
                </a:solidFill>
                <a:latin typeface="Times New Roman"/>
                <a:cs typeface="Times New Roman"/>
              </a:rPr>
              <a:t>section</a:t>
            </a:r>
            <a:endParaRPr sz="1400">
              <a:latin typeface="Times New Roman"/>
              <a:cs typeface="Times New Roman"/>
            </a:endParaRPr>
          </a:p>
          <a:p>
            <a:pPr algn="ctr">
              <a:lnSpc>
                <a:spcPct val="100000"/>
              </a:lnSpc>
            </a:pPr>
            <a:r>
              <a:rPr sz="1400">
                <a:solidFill>
                  <a:srgbClr val="FFFFFF"/>
                </a:solidFill>
                <a:latin typeface="Times New Roman"/>
                <a:cs typeface="Times New Roman"/>
              </a:rPr>
              <a:t>Glass</a:t>
            </a:r>
            <a:r>
              <a:rPr sz="1400" spc="-20">
                <a:solidFill>
                  <a:srgbClr val="FFFFFF"/>
                </a:solidFill>
                <a:latin typeface="Times New Roman"/>
                <a:cs typeface="Times New Roman"/>
              </a:rPr>
              <a:t> </a:t>
            </a:r>
            <a:r>
              <a:rPr sz="1400">
                <a:solidFill>
                  <a:srgbClr val="FFFFFF"/>
                </a:solidFill>
                <a:latin typeface="Times New Roman"/>
                <a:cs typeface="Times New Roman"/>
              </a:rPr>
              <a:t>fiber</a:t>
            </a:r>
            <a:r>
              <a:rPr sz="1400" spc="-15">
                <a:solidFill>
                  <a:srgbClr val="FFFFFF"/>
                </a:solidFill>
                <a:latin typeface="Times New Roman"/>
                <a:cs typeface="Times New Roman"/>
              </a:rPr>
              <a:t> </a:t>
            </a:r>
            <a:r>
              <a:rPr sz="1400">
                <a:solidFill>
                  <a:srgbClr val="FFFFFF"/>
                </a:solidFill>
                <a:latin typeface="Times New Roman"/>
                <a:cs typeface="Times New Roman"/>
              </a:rPr>
              <a:t>contents</a:t>
            </a:r>
            <a:r>
              <a:rPr sz="1400" spc="-15">
                <a:solidFill>
                  <a:srgbClr val="FFFFFF"/>
                </a:solidFill>
                <a:latin typeface="Times New Roman"/>
                <a:cs typeface="Times New Roman"/>
              </a:rPr>
              <a:t> </a:t>
            </a:r>
            <a:r>
              <a:rPr sz="1400">
                <a:solidFill>
                  <a:srgbClr val="FFFFFF"/>
                </a:solidFill>
                <a:latin typeface="Times New Roman"/>
                <a:cs typeface="Times New Roman"/>
              </a:rPr>
              <a:t>of</a:t>
            </a:r>
            <a:r>
              <a:rPr sz="1400" spc="-5">
                <a:solidFill>
                  <a:srgbClr val="FFFFFF"/>
                </a:solidFill>
                <a:latin typeface="Times New Roman"/>
                <a:cs typeface="Times New Roman"/>
              </a:rPr>
              <a:t> </a:t>
            </a:r>
            <a:r>
              <a:rPr sz="1400">
                <a:solidFill>
                  <a:srgbClr val="FFFFFF"/>
                </a:solidFill>
                <a:latin typeface="宋体"/>
                <a:cs typeface="宋体"/>
              </a:rPr>
              <a:t>（</a:t>
            </a:r>
            <a:r>
              <a:rPr sz="1400">
                <a:solidFill>
                  <a:srgbClr val="FFFFFF"/>
                </a:solidFill>
                <a:latin typeface="Times New Roman"/>
                <a:cs typeface="Times New Roman"/>
              </a:rPr>
              <a:t>A</a:t>
            </a:r>
            <a:r>
              <a:rPr sz="1400">
                <a:solidFill>
                  <a:srgbClr val="FFFFFF"/>
                </a:solidFill>
                <a:latin typeface="宋体"/>
                <a:cs typeface="宋体"/>
              </a:rPr>
              <a:t>）（</a:t>
            </a:r>
            <a:r>
              <a:rPr sz="1400">
                <a:solidFill>
                  <a:srgbClr val="FFFFFF"/>
                </a:solidFill>
                <a:latin typeface="Times New Roman"/>
                <a:cs typeface="Times New Roman"/>
              </a:rPr>
              <a:t>B</a:t>
            </a:r>
            <a:r>
              <a:rPr sz="1400">
                <a:solidFill>
                  <a:srgbClr val="FFFFFF"/>
                </a:solidFill>
                <a:latin typeface="宋体"/>
                <a:cs typeface="宋体"/>
              </a:rPr>
              <a:t>）（</a:t>
            </a:r>
            <a:r>
              <a:rPr sz="1400">
                <a:solidFill>
                  <a:srgbClr val="FFFFFF"/>
                </a:solidFill>
                <a:latin typeface="Times New Roman"/>
                <a:cs typeface="Times New Roman"/>
              </a:rPr>
              <a:t>C</a:t>
            </a:r>
            <a:r>
              <a:rPr sz="1400">
                <a:solidFill>
                  <a:srgbClr val="FFFFFF"/>
                </a:solidFill>
                <a:latin typeface="宋体"/>
                <a:cs typeface="宋体"/>
              </a:rPr>
              <a:t>）</a:t>
            </a:r>
            <a:r>
              <a:rPr sz="1400">
                <a:solidFill>
                  <a:srgbClr val="FFFFFF"/>
                </a:solidFill>
                <a:latin typeface="Times New Roman"/>
                <a:cs typeface="Times New Roman"/>
              </a:rPr>
              <a:t>and</a:t>
            </a:r>
            <a:r>
              <a:rPr sz="1400">
                <a:solidFill>
                  <a:srgbClr val="FFFFFF"/>
                </a:solidFill>
                <a:latin typeface="宋体"/>
                <a:cs typeface="宋体"/>
              </a:rPr>
              <a:t>（</a:t>
            </a:r>
            <a:r>
              <a:rPr sz="1400">
                <a:solidFill>
                  <a:srgbClr val="FFFFFF"/>
                </a:solidFill>
                <a:latin typeface="Times New Roman"/>
                <a:cs typeface="Times New Roman"/>
              </a:rPr>
              <a:t>D</a:t>
            </a:r>
            <a:r>
              <a:rPr sz="1400">
                <a:solidFill>
                  <a:srgbClr val="FFFFFF"/>
                </a:solidFill>
                <a:latin typeface="宋体"/>
                <a:cs typeface="宋体"/>
              </a:rPr>
              <a:t>）</a:t>
            </a:r>
            <a:r>
              <a:rPr sz="1400">
                <a:solidFill>
                  <a:srgbClr val="FFFFFF"/>
                </a:solidFill>
                <a:latin typeface="Times New Roman"/>
                <a:cs typeface="Times New Roman"/>
              </a:rPr>
              <a:t>are</a:t>
            </a:r>
            <a:r>
              <a:rPr sz="1400" spc="-20">
                <a:solidFill>
                  <a:srgbClr val="FFFFFF"/>
                </a:solidFill>
                <a:latin typeface="Times New Roman"/>
                <a:cs typeface="Times New Roman"/>
              </a:rPr>
              <a:t> </a:t>
            </a:r>
            <a:r>
              <a:rPr sz="1400">
                <a:solidFill>
                  <a:srgbClr val="FFFFFF"/>
                </a:solidFill>
                <a:latin typeface="Times New Roman"/>
                <a:cs typeface="Times New Roman"/>
              </a:rPr>
              <a:t>respectively</a:t>
            </a:r>
            <a:r>
              <a:rPr sz="1400" spc="-10">
                <a:solidFill>
                  <a:srgbClr val="FFFFFF"/>
                </a:solidFill>
                <a:latin typeface="Times New Roman"/>
                <a:cs typeface="Times New Roman"/>
              </a:rPr>
              <a:t> </a:t>
            </a:r>
            <a:r>
              <a:rPr sz="1400">
                <a:solidFill>
                  <a:srgbClr val="FFFFFF"/>
                </a:solidFill>
                <a:latin typeface="Times New Roman"/>
                <a:cs typeface="Times New Roman"/>
              </a:rPr>
              <a:t>10%,16%,20%</a:t>
            </a:r>
            <a:r>
              <a:rPr sz="1400" spc="-15">
                <a:solidFill>
                  <a:srgbClr val="FFFFFF"/>
                </a:solidFill>
                <a:latin typeface="Times New Roman"/>
                <a:cs typeface="Times New Roman"/>
              </a:rPr>
              <a:t> </a:t>
            </a:r>
            <a:r>
              <a:rPr sz="1400">
                <a:solidFill>
                  <a:srgbClr val="FFFFFF"/>
                </a:solidFill>
                <a:latin typeface="Times New Roman"/>
                <a:cs typeface="Times New Roman"/>
              </a:rPr>
              <a:t>and</a:t>
            </a:r>
            <a:r>
              <a:rPr sz="1400" spc="-10">
                <a:solidFill>
                  <a:srgbClr val="FFFFFF"/>
                </a:solidFill>
                <a:latin typeface="Times New Roman"/>
                <a:cs typeface="Times New Roman"/>
              </a:rPr>
              <a:t> </a:t>
            </a:r>
            <a:r>
              <a:rPr sz="1400" spc="-25">
                <a:solidFill>
                  <a:srgbClr val="FFFFFF"/>
                </a:solidFill>
                <a:latin typeface="Times New Roman"/>
                <a:cs typeface="Times New Roman"/>
              </a:rPr>
              <a:t>24%</a:t>
            </a:r>
            <a:endParaRPr sz="1400">
              <a:latin typeface="Times New Roman"/>
              <a:cs typeface="Times New Roman"/>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25500" y="330200"/>
            <a:ext cx="7440231" cy="1836845"/>
          </a:xfrm>
          <a:prstGeom prst="rect">
            <a:avLst/>
          </a:prstGeom>
        </p:spPr>
      </p:pic>
      <p:sp>
        <p:nvSpPr>
          <p:cNvPr id="3" name="object 3"/>
          <p:cNvSpPr txBox="1"/>
          <p:nvPr/>
        </p:nvSpPr>
        <p:spPr>
          <a:xfrm>
            <a:off x="762952" y="2447525"/>
            <a:ext cx="7631430" cy="1602740"/>
          </a:xfrm>
          <a:prstGeom prst="rect">
            <a:avLst/>
          </a:prstGeom>
        </p:spPr>
        <p:txBody>
          <a:bodyPr vert="horz" wrap="square" lIns="0" tIns="12700" rIns="0" bIns="0" rtlCol="0">
            <a:spAutoFit/>
          </a:bodyPr>
          <a:lstStyle/>
          <a:p>
            <a:pPr marL="223520" algn="ctr">
              <a:lnSpc>
                <a:spcPct val="100000"/>
              </a:lnSpc>
              <a:spcBef>
                <a:spcPts val="100"/>
              </a:spcBef>
            </a:pPr>
            <a:r>
              <a:rPr sz="1400" spc="-10">
                <a:solidFill>
                  <a:srgbClr val="FFFFFF"/>
                </a:solidFill>
                <a:latin typeface="Times New Roman"/>
                <a:cs typeface="Times New Roman"/>
              </a:rPr>
              <a:t>Fig.3-</a:t>
            </a:r>
            <a:r>
              <a:rPr sz="1400">
                <a:solidFill>
                  <a:srgbClr val="FFFFFF"/>
                </a:solidFill>
                <a:latin typeface="Times New Roman"/>
                <a:cs typeface="Times New Roman"/>
              </a:rPr>
              <a:t>3</a:t>
            </a:r>
            <a:r>
              <a:rPr sz="1400" spc="-25">
                <a:solidFill>
                  <a:srgbClr val="FFFFFF"/>
                </a:solidFill>
                <a:latin typeface="Times New Roman"/>
                <a:cs typeface="Times New Roman"/>
              </a:rPr>
              <a:t> </a:t>
            </a:r>
            <a:r>
              <a:rPr sz="1400">
                <a:solidFill>
                  <a:srgbClr val="FFFFFF"/>
                </a:solidFill>
                <a:latin typeface="Times New Roman"/>
                <a:cs typeface="Times New Roman"/>
              </a:rPr>
              <a:t>SEM</a:t>
            </a:r>
            <a:r>
              <a:rPr sz="1400" spc="-15">
                <a:solidFill>
                  <a:srgbClr val="FFFFFF"/>
                </a:solidFill>
                <a:latin typeface="Times New Roman"/>
                <a:cs typeface="Times New Roman"/>
              </a:rPr>
              <a:t> </a:t>
            </a:r>
            <a:r>
              <a:rPr sz="1400">
                <a:solidFill>
                  <a:srgbClr val="FFFFFF"/>
                </a:solidFill>
                <a:latin typeface="Times New Roman"/>
                <a:cs typeface="Times New Roman"/>
              </a:rPr>
              <a:t>photo</a:t>
            </a:r>
            <a:r>
              <a:rPr sz="1400" spc="-5">
                <a:solidFill>
                  <a:srgbClr val="FFFFFF"/>
                </a:solidFill>
                <a:latin typeface="Times New Roman"/>
                <a:cs typeface="Times New Roman"/>
              </a:rPr>
              <a:t> </a:t>
            </a:r>
            <a:r>
              <a:rPr sz="1400">
                <a:solidFill>
                  <a:srgbClr val="FFFFFF"/>
                </a:solidFill>
                <a:latin typeface="Times New Roman"/>
                <a:cs typeface="Times New Roman"/>
              </a:rPr>
              <a:t>of</a:t>
            </a:r>
            <a:r>
              <a:rPr sz="1400" spc="-10">
                <a:solidFill>
                  <a:srgbClr val="FFFFFF"/>
                </a:solidFill>
                <a:latin typeface="Times New Roman"/>
                <a:cs typeface="Times New Roman"/>
              </a:rPr>
              <a:t> </a:t>
            </a:r>
            <a:r>
              <a:rPr sz="1400">
                <a:solidFill>
                  <a:srgbClr val="FFFFFF"/>
                </a:solidFill>
                <a:latin typeface="Times New Roman"/>
                <a:cs typeface="Times New Roman"/>
              </a:rPr>
              <a:t>tension</a:t>
            </a:r>
            <a:r>
              <a:rPr sz="1400" spc="-5">
                <a:solidFill>
                  <a:srgbClr val="FFFFFF"/>
                </a:solidFill>
                <a:latin typeface="Times New Roman"/>
                <a:cs typeface="Times New Roman"/>
              </a:rPr>
              <a:t> </a:t>
            </a:r>
            <a:r>
              <a:rPr sz="1400">
                <a:solidFill>
                  <a:srgbClr val="FFFFFF"/>
                </a:solidFill>
                <a:latin typeface="Times New Roman"/>
                <a:cs typeface="Times New Roman"/>
              </a:rPr>
              <a:t>section</a:t>
            </a:r>
            <a:r>
              <a:rPr sz="1400" spc="-15">
                <a:solidFill>
                  <a:srgbClr val="FFFFFF"/>
                </a:solidFill>
                <a:latin typeface="Times New Roman"/>
                <a:cs typeface="Times New Roman"/>
              </a:rPr>
              <a:t> </a:t>
            </a:r>
            <a:r>
              <a:rPr sz="1400">
                <a:solidFill>
                  <a:srgbClr val="FFFFFF"/>
                </a:solidFill>
                <a:latin typeface="Times New Roman"/>
                <a:cs typeface="Times New Roman"/>
              </a:rPr>
              <a:t>with</a:t>
            </a:r>
            <a:r>
              <a:rPr sz="1400" spc="-10">
                <a:solidFill>
                  <a:srgbClr val="FFFFFF"/>
                </a:solidFill>
                <a:latin typeface="Times New Roman"/>
                <a:cs typeface="Times New Roman"/>
              </a:rPr>
              <a:t> </a:t>
            </a:r>
            <a:r>
              <a:rPr sz="1400">
                <a:solidFill>
                  <a:srgbClr val="FFFFFF"/>
                </a:solidFill>
                <a:latin typeface="Times New Roman"/>
                <a:cs typeface="Times New Roman"/>
              </a:rPr>
              <a:t>glass</a:t>
            </a:r>
            <a:r>
              <a:rPr sz="1400" spc="-15">
                <a:solidFill>
                  <a:srgbClr val="FFFFFF"/>
                </a:solidFill>
                <a:latin typeface="Times New Roman"/>
                <a:cs typeface="Times New Roman"/>
              </a:rPr>
              <a:t> </a:t>
            </a:r>
            <a:r>
              <a:rPr sz="1400">
                <a:solidFill>
                  <a:srgbClr val="FFFFFF"/>
                </a:solidFill>
                <a:latin typeface="Times New Roman"/>
                <a:cs typeface="Times New Roman"/>
              </a:rPr>
              <a:t>fiber</a:t>
            </a:r>
            <a:r>
              <a:rPr sz="1400" spc="-5">
                <a:solidFill>
                  <a:srgbClr val="FFFFFF"/>
                </a:solidFill>
                <a:latin typeface="Times New Roman"/>
                <a:cs typeface="Times New Roman"/>
              </a:rPr>
              <a:t> </a:t>
            </a:r>
            <a:r>
              <a:rPr sz="1400">
                <a:solidFill>
                  <a:srgbClr val="FFFFFF"/>
                </a:solidFill>
                <a:latin typeface="Times New Roman"/>
                <a:cs typeface="Times New Roman"/>
              </a:rPr>
              <a:t>content</a:t>
            </a:r>
            <a:r>
              <a:rPr sz="1400" spc="-15">
                <a:solidFill>
                  <a:srgbClr val="FFFFFF"/>
                </a:solidFill>
                <a:latin typeface="Times New Roman"/>
                <a:cs typeface="Times New Roman"/>
              </a:rPr>
              <a:t> </a:t>
            </a:r>
            <a:r>
              <a:rPr sz="1400">
                <a:solidFill>
                  <a:srgbClr val="FFFFFF"/>
                </a:solidFill>
                <a:latin typeface="Times New Roman"/>
                <a:cs typeface="Times New Roman"/>
              </a:rPr>
              <a:t>of</a:t>
            </a:r>
            <a:r>
              <a:rPr sz="1400" spc="-5">
                <a:solidFill>
                  <a:srgbClr val="FFFFFF"/>
                </a:solidFill>
                <a:latin typeface="Times New Roman"/>
                <a:cs typeface="Times New Roman"/>
              </a:rPr>
              <a:t> </a:t>
            </a:r>
            <a:r>
              <a:rPr sz="1400" spc="-25">
                <a:solidFill>
                  <a:srgbClr val="FFFFFF"/>
                </a:solidFill>
                <a:latin typeface="Times New Roman"/>
                <a:cs typeface="Times New Roman"/>
              </a:rPr>
              <a:t>10%</a:t>
            </a:r>
            <a:endParaRPr sz="1400">
              <a:latin typeface="Times New Roman"/>
              <a:cs typeface="Times New Roman"/>
            </a:endParaRPr>
          </a:p>
          <a:p>
            <a:pPr marL="220979" algn="ctr">
              <a:lnSpc>
                <a:spcPct val="100000"/>
              </a:lnSpc>
            </a:pPr>
            <a:r>
              <a:rPr sz="1400">
                <a:solidFill>
                  <a:srgbClr val="FFFFFF"/>
                </a:solidFill>
                <a:latin typeface="宋体"/>
                <a:cs typeface="宋体"/>
              </a:rPr>
              <a:t>（</a:t>
            </a:r>
            <a:r>
              <a:rPr sz="1400">
                <a:solidFill>
                  <a:srgbClr val="FFFFFF"/>
                </a:solidFill>
                <a:latin typeface="Times New Roman"/>
                <a:cs typeface="Times New Roman"/>
              </a:rPr>
              <a:t>A</a:t>
            </a:r>
            <a:r>
              <a:rPr sz="1400">
                <a:solidFill>
                  <a:srgbClr val="FFFFFF"/>
                </a:solidFill>
                <a:latin typeface="宋体"/>
                <a:cs typeface="宋体"/>
              </a:rPr>
              <a:t>）（</a:t>
            </a:r>
            <a:r>
              <a:rPr sz="1400">
                <a:solidFill>
                  <a:srgbClr val="FFFFFF"/>
                </a:solidFill>
                <a:latin typeface="Times New Roman"/>
                <a:cs typeface="Times New Roman"/>
              </a:rPr>
              <a:t>B</a:t>
            </a:r>
            <a:r>
              <a:rPr sz="1400">
                <a:solidFill>
                  <a:srgbClr val="FFFFFF"/>
                </a:solidFill>
                <a:latin typeface="宋体"/>
                <a:cs typeface="宋体"/>
              </a:rPr>
              <a:t>）</a:t>
            </a:r>
            <a:r>
              <a:rPr sz="1400">
                <a:solidFill>
                  <a:srgbClr val="FFFFFF"/>
                </a:solidFill>
                <a:latin typeface="Times New Roman"/>
                <a:cs typeface="Times New Roman"/>
              </a:rPr>
              <a:t>and</a:t>
            </a:r>
            <a:r>
              <a:rPr sz="1400">
                <a:solidFill>
                  <a:srgbClr val="FFFFFF"/>
                </a:solidFill>
                <a:latin typeface="宋体"/>
                <a:cs typeface="宋体"/>
              </a:rPr>
              <a:t>（</a:t>
            </a:r>
            <a:r>
              <a:rPr sz="1400">
                <a:solidFill>
                  <a:srgbClr val="FFFFFF"/>
                </a:solidFill>
                <a:latin typeface="Times New Roman"/>
                <a:cs typeface="Times New Roman"/>
              </a:rPr>
              <a:t>C</a:t>
            </a:r>
            <a:r>
              <a:rPr sz="1400">
                <a:solidFill>
                  <a:srgbClr val="FFFFFF"/>
                </a:solidFill>
                <a:latin typeface="宋体"/>
                <a:cs typeface="宋体"/>
              </a:rPr>
              <a:t>）</a:t>
            </a:r>
            <a:r>
              <a:rPr sz="1400">
                <a:solidFill>
                  <a:srgbClr val="FFFFFF"/>
                </a:solidFill>
                <a:latin typeface="Times New Roman"/>
                <a:cs typeface="Times New Roman"/>
              </a:rPr>
              <a:t>are</a:t>
            </a:r>
            <a:r>
              <a:rPr sz="1400" spc="-35">
                <a:solidFill>
                  <a:srgbClr val="FFFFFF"/>
                </a:solidFill>
                <a:latin typeface="Times New Roman"/>
                <a:cs typeface="Times New Roman"/>
              </a:rPr>
              <a:t> </a:t>
            </a:r>
            <a:r>
              <a:rPr sz="1400">
                <a:solidFill>
                  <a:srgbClr val="FFFFFF"/>
                </a:solidFill>
                <a:latin typeface="Times New Roman"/>
                <a:cs typeface="Times New Roman"/>
              </a:rPr>
              <a:t>respectively</a:t>
            </a:r>
            <a:r>
              <a:rPr sz="1400" spc="-15">
                <a:solidFill>
                  <a:srgbClr val="FFFFFF"/>
                </a:solidFill>
                <a:latin typeface="Times New Roman"/>
                <a:cs typeface="Times New Roman"/>
              </a:rPr>
              <a:t> </a:t>
            </a:r>
            <a:r>
              <a:rPr sz="1400">
                <a:solidFill>
                  <a:srgbClr val="FFFFFF"/>
                </a:solidFill>
                <a:latin typeface="Times New Roman"/>
                <a:cs typeface="Times New Roman"/>
              </a:rPr>
              <a:t>crack</a:t>
            </a:r>
            <a:r>
              <a:rPr sz="1400" spc="-20">
                <a:solidFill>
                  <a:srgbClr val="FFFFFF"/>
                </a:solidFill>
                <a:latin typeface="Times New Roman"/>
                <a:cs typeface="Times New Roman"/>
              </a:rPr>
              <a:t> </a:t>
            </a:r>
            <a:r>
              <a:rPr sz="1400">
                <a:solidFill>
                  <a:srgbClr val="FFFFFF"/>
                </a:solidFill>
                <a:latin typeface="Times New Roman"/>
                <a:cs typeface="Times New Roman"/>
              </a:rPr>
              <a:t>emerging</a:t>
            </a:r>
            <a:r>
              <a:rPr sz="1400" spc="-15">
                <a:solidFill>
                  <a:srgbClr val="FFFFFF"/>
                </a:solidFill>
                <a:latin typeface="Times New Roman"/>
                <a:cs typeface="Times New Roman"/>
              </a:rPr>
              <a:t> </a:t>
            </a:r>
            <a:r>
              <a:rPr sz="1400">
                <a:solidFill>
                  <a:srgbClr val="FFFFFF"/>
                </a:solidFill>
                <a:latin typeface="Times New Roman"/>
                <a:cs typeface="Times New Roman"/>
              </a:rPr>
              <a:t>area,</a:t>
            </a:r>
            <a:r>
              <a:rPr sz="1400" spc="-20">
                <a:solidFill>
                  <a:srgbClr val="FFFFFF"/>
                </a:solidFill>
                <a:latin typeface="Times New Roman"/>
                <a:cs typeface="Times New Roman"/>
              </a:rPr>
              <a:t> </a:t>
            </a:r>
            <a:r>
              <a:rPr sz="1400">
                <a:solidFill>
                  <a:srgbClr val="FFFFFF"/>
                </a:solidFill>
                <a:latin typeface="Times New Roman"/>
                <a:cs typeface="Times New Roman"/>
              </a:rPr>
              <a:t>extending</a:t>
            </a:r>
            <a:r>
              <a:rPr sz="1400" spc="-15">
                <a:solidFill>
                  <a:srgbClr val="FFFFFF"/>
                </a:solidFill>
                <a:latin typeface="Times New Roman"/>
                <a:cs typeface="Times New Roman"/>
              </a:rPr>
              <a:t> </a:t>
            </a:r>
            <a:r>
              <a:rPr sz="1400">
                <a:solidFill>
                  <a:srgbClr val="FFFFFF"/>
                </a:solidFill>
                <a:latin typeface="Times New Roman"/>
                <a:cs typeface="Times New Roman"/>
              </a:rPr>
              <a:t>area</a:t>
            </a:r>
            <a:r>
              <a:rPr sz="1400" spc="-20">
                <a:solidFill>
                  <a:srgbClr val="FFFFFF"/>
                </a:solidFill>
                <a:latin typeface="Times New Roman"/>
                <a:cs typeface="Times New Roman"/>
              </a:rPr>
              <a:t> </a:t>
            </a:r>
            <a:r>
              <a:rPr sz="1400">
                <a:solidFill>
                  <a:srgbClr val="FFFFFF"/>
                </a:solidFill>
                <a:latin typeface="Times New Roman"/>
                <a:cs typeface="Times New Roman"/>
              </a:rPr>
              <a:t>and</a:t>
            </a:r>
            <a:r>
              <a:rPr sz="1400" spc="-20">
                <a:solidFill>
                  <a:srgbClr val="FFFFFF"/>
                </a:solidFill>
                <a:latin typeface="Times New Roman"/>
                <a:cs typeface="Times New Roman"/>
              </a:rPr>
              <a:t> </a:t>
            </a:r>
            <a:r>
              <a:rPr sz="1400">
                <a:solidFill>
                  <a:srgbClr val="FFFFFF"/>
                </a:solidFill>
                <a:latin typeface="Times New Roman"/>
                <a:cs typeface="Times New Roman"/>
              </a:rPr>
              <a:t>transient</a:t>
            </a:r>
            <a:r>
              <a:rPr sz="1400" spc="-20">
                <a:solidFill>
                  <a:srgbClr val="FFFFFF"/>
                </a:solidFill>
                <a:latin typeface="Times New Roman"/>
                <a:cs typeface="Times New Roman"/>
              </a:rPr>
              <a:t> </a:t>
            </a:r>
            <a:r>
              <a:rPr sz="1400">
                <a:solidFill>
                  <a:srgbClr val="FFFFFF"/>
                </a:solidFill>
                <a:latin typeface="Times New Roman"/>
                <a:cs typeface="Times New Roman"/>
              </a:rPr>
              <a:t>breaking</a:t>
            </a:r>
            <a:r>
              <a:rPr sz="1400" spc="-15">
                <a:solidFill>
                  <a:srgbClr val="FFFFFF"/>
                </a:solidFill>
                <a:latin typeface="Times New Roman"/>
                <a:cs typeface="Times New Roman"/>
              </a:rPr>
              <a:t> </a:t>
            </a:r>
            <a:r>
              <a:rPr sz="1400" spc="-20">
                <a:solidFill>
                  <a:srgbClr val="FFFFFF"/>
                </a:solidFill>
                <a:latin typeface="Times New Roman"/>
                <a:cs typeface="Times New Roman"/>
              </a:rPr>
              <a:t>area</a:t>
            </a:r>
            <a:endParaRPr sz="1400">
              <a:latin typeface="Times New Roman"/>
              <a:cs typeface="Times New Roman"/>
            </a:endParaRPr>
          </a:p>
          <a:p>
            <a:pPr>
              <a:lnSpc>
                <a:spcPct val="100000"/>
              </a:lnSpc>
              <a:spcBef>
                <a:spcPts val="45"/>
              </a:spcBef>
            </a:pPr>
            <a:endParaRPr sz="1400">
              <a:latin typeface="Times New Roman"/>
              <a:cs typeface="Times New Roman"/>
            </a:endParaRPr>
          </a:p>
          <a:p>
            <a:pPr marL="12700" marR="74295" indent="444500" algn="just">
              <a:lnSpc>
                <a:spcPct val="102699"/>
              </a:lnSpc>
              <a:spcBef>
                <a:spcPts val="5"/>
              </a:spcBef>
            </a:pPr>
            <a:r>
              <a:rPr sz="2000">
                <a:solidFill>
                  <a:srgbClr val="FFFFFF"/>
                </a:solidFill>
                <a:latin typeface="宋体"/>
                <a:cs typeface="宋体"/>
              </a:rPr>
              <a:t>拉伸断口宏观全貌</a:t>
            </a:r>
            <a:r>
              <a:rPr sz="2000" spc="-10">
                <a:solidFill>
                  <a:srgbClr val="FFFFFF"/>
                </a:solidFill>
                <a:latin typeface="宋体"/>
                <a:cs typeface="宋体"/>
              </a:rPr>
              <a:t>（</a:t>
            </a:r>
            <a:r>
              <a:rPr sz="2000" spc="-10">
                <a:solidFill>
                  <a:srgbClr val="FFFFFF"/>
                </a:solidFill>
                <a:latin typeface="Times New Roman"/>
                <a:cs typeface="Times New Roman"/>
              </a:rPr>
              <a:t>Fig</a:t>
            </a:r>
            <a:r>
              <a:rPr sz="2000" spc="-10">
                <a:solidFill>
                  <a:srgbClr val="FFFFFF"/>
                </a:solidFill>
                <a:latin typeface="宋体"/>
                <a:cs typeface="宋体"/>
              </a:rPr>
              <a:t>．</a:t>
            </a:r>
            <a:r>
              <a:rPr sz="2000" spc="-10">
                <a:solidFill>
                  <a:srgbClr val="FFFFFF"/>
                </a:solidFill>
                <a:latin typeface="Times New Roman"/>
                <a:cs typeface="Times New Roman"/>
              </a:rPr>
              <a:t>2</a:t>
            </a:r>
            <a:r>
              <a:rPr sz="2000" spc="-10">
                <a:solidFill>
                  <a:srgbClr val="FFFFFF"/>
                </a:solidFill>
                <a:latin typeface="宋体"/>
                <a:cs typeface="宋体"/>
              </a:rPr>
              <a:t>）</a:t>
            </a:r>
            <a:r>
              <a:rPr sz="2000">
                <a:solidFill>
                  <a:srgbClr val="FFFFFF"/>
                </a:solidFill>
                <a:latin typeface="宋体"/>
                <a:cs typeface="宋体"/>
              </a:rPr>
              <a:t>和局部照片（</a:t>
            </a:r>
            <a:r>
              <a:rPr sz="2000">
                <a:solidFill>
                  <a:srgbClr val="FFFFFF"/>
                </a:solidFill>
                <a:latin typeface="Times New Roman"/>
                <a:cs typeface="Times New Roman"/>
              </a:rPr>
              <a:t>Fig</a:t>
            </a:r>
            <a:r>
              <a:rPr sz="2000">
                <a:solidFill>
                  <a:srgbClr val="FFFFFF"/>
                </a:solidFill>
                <a:latin typeface="宋体"/>
                <a:cs typeface="宋体"/>
              </a:rPr>
              <a:t>．</a:t>
            </a:r>
            <a:r>
              <a:rPr sz="2000">
                <a:solidFill>
                  <a:srgbClr val="FFFFFF"/>
                </a:solidFill>
                <a:latin typeface="Times New Roman"/>
                <a:cs typeface="Times New Roman"/>
              </a:rPr>
              <a:t>3</a:t>
            </a:r>
            <a:r>
              <a:rPr sz="2000" spc="50">
                <a:solidFill>
                  <a:srgbClr val="FFFFFF"/>
                </a:solidFill>
                <a:latin typeface="Times New Roman"/>
                <a:cs typeface="Times New Roman"/>
              </a:rPr>
              <a:t> </a:t>
            </a:r>
            <a:r>
              <a:rPr sz="2000">
                <a:solidFill>
                  <a:srgbClr val="FFFFFF"/>
                </a:solidFill>
                <a:latin typeface="宋体"/>
                <a:cs typeface="宋体"/>
              </a:rPr>
              <a:t>）</a:t>
            </a:r>
            <a:r>
              <a:rPr sz="2000" spc="-10">
                <a:solidFill>
                  <a:srgbClr val="FFFFFF"/>
                </a:solidFill>
                <a:latin typeface="宋体"/>
                <a:cs typeface="宋体"/>
              </a:rPr>
              <a:t>分析，可将</a:t>
            </a:r>
            <a:r>
              <a:rPr sz="2000" spc="-50">
                <a:solidFill>
                  <a:srgbClr val="FFFFFF"/>
                </a:solidFill>
                <a:latin typeface="宋体"/>
                <a:cs typeface="宋体"/>
              </a:rPr>
              <a:t> </a:t>
            </a:r>
            <a:r>
              <a:rPr sz="2000" spc="-10">
                <a:solidFill>
                  <a:srgbClr val="FFFFFF"/>
                </a:solidFill>
                <a:latin typeface="Times New Roman"/>
                <a:cs typeface="Times New Roman"/>
              </a:rPr>
              <a:t>GFPA</a:t>
            </a:r>
            <a:r>
              <a:rPr sz="2000">
                <a:solidFill>
                  <a:srgbClr val="FFFFFF"/>
                </a:solidFill>
                <a:latin typeface="宋体"/>
                <a:cs typeface="宋体"/>
              </a:rPr>
              <a:t>旳宏观拉伸断口分为明显旳两个区域：平坦区（</a:t>
            </a:r>
            <a:r>
              <a:rPr sz="2000" spc="-10">
                <a:solidFill>
                  <a:srgbClr val="FFFFFF"/>
                </a:solidFill>
                <a:latin typeface="宋体"/>
                <a:cs typeface="宋体"/>
              </a:rPr>
              <a:t>裂纹源和裂纹</a:t>
            </a:r>
            <a:r>
              <a:rPr sz="2000">
                <a:solidFill>
                  <a:srgbClr val="FFFFFF"/>
                </a:solidFill>
                <a:latin typeface="宋体"/>
                <a:cs typeface="宋体"/>
              </a:rPr>
              <a:t>稳定扩展区）和粗糙区（瞬断区）</a:t>
            </a:r>
            <a:r>
              <a:rPr sz="2000" spc="-50">
                <a:solidFill>
                  <a:srgbClr val="FFFFFF"/>
                </a:solidFill>
                <a:latin typeface="宋体"/>
                <a:cs typeface="宋体"/>
              </a:rPr>
              <a:t>。</a:t>
            </a:r>
            <a:endParaRPr sz="2000">
              <a:latin typeface="宋体"/>
              <a:cs typeface="宋体"/>
            </a:endParaRPr>
          </a:p>
        </p:txBody>
      </p:sp>
      <p:pic>
        <p:nvPicPr>
          <p:cNvPr id="4" name="object 4"/>
          <p:cNvPicPr/>
          <p:nvPr/>
        </p:nvPicPr>
        <p:blipFill>
          <a:blip r:embed="rId3"/>
          <a:stretch>
            <a:fillRect/>
          </a:stretch>
        </p:blipFill>
        <p:spPr>
          <a:xfrm>
            <a:off x="1549400" y="4152900"/>
            <a:ext cx="2736852" cy="2011664"/>
          </a:xfrm>
          <a:prstGeom prst="rect">
            <a:avLst/>
          </a:prstGeom>
        </p:spPr>
      </p:pic>
      <p:pic>
        <p:nvPicPr>
          <p:cNvPr id="5" name="object 5"/>
          <p:cNvPicPr/>
          <p:nvPr/>
        </p:nvPicPr>
        <p:blipFill>
          <a:blip r:embed="rId4"/>
          <a:stretch>
            <a:fillRect/>
          </a:stretch>
        </p:blipFill>
        <p:spPr>
          <a:xfrm>
            <a:off x="4787900" y="4152900"/>
            <a:ext cx="2703637" cy="2011688"/>
          </a:xfrm>
          <a:prstGeom prst="rect">
            <a:avLst/>
          </a:prstGeom>
        </p:spPr>
      </p:pic>
      <p:sp>
        <p:nvSpPr>
          <p:cNvPr id="6" name="object 6"/>
          <p:cNvSpPr txBox="1"/>
          <p:nvPr/>
        </p:nvSpPr>
        <p:spPr>
          <a:xfrm>
            <a:off x="1958339" y="6408655"/>
            <a:ext cx="5072380" cy="238760"/>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imes New Roman"/>
                <a:cs typeface="Times New Roman"/>
              </a:rPr>
              <a:t>Fig.3-</a:t>
            </a:r>
            <a:r>
              <a:rPr sz="1400">
                <a:solidFill>
                  <a:srgbClr val="FFFFFF"/>
                </a:solidFill>
                <a:latin typeface="Times New Roman"/>
                <a:cs typeface="Times New Roman"/>
              </a:rPr>
              <a:t>4</a:t>
            </a:r>
            <a:r>
              <a:rPr sz="1400" spc="315">
                <a:solidFill>
                  <a:srgbClr val="FFFFFF"/>
                </a:solidFill>
                <a:latin typeface="Times New Roman"/>
                <a:cs typeface="Times New Roman"/>
              </a:rPr>
              <a:t> </a:t>
            </a:r>
            <a:r>
              <a:rPr sz="1400">
                <a:solidFill>
                  <a:srgbClr val="FFFFFF"/>
                </a:solidFill>
                <a:latin typeface="Times New Roman"/>
                <a:cs typeface="Times New Roman"/>
              </a:rPr>
              <a:t>Relationship</a:t>
            </a:r>
            <a:r>
              <a:rPr sz="1400" spc="-10">
                <a:solidFill>
                  <a:srgbClr val="FFFFFF"/>
                </a:solidFill>
                <a:latin typeface="Times New Roman"/>
                <a:cs typeface="Times New Roman"/>
              </a:rPr>
              <a:t> </a:t>
            </a:r>
            <a:r>
              <a:rPr sz="1400">
                <a:solidFill>
                  <a:srgbClr val="FFFFFF"/>
                </a:solidFill>
                <a:latin typeface="Times New Roman"/>
                <a:cs typeface="Times New Roman"/>
              </a:rPr>
              <a:t>of</a:t>
            </a:r>
            <a:r>
              <a:rPr sz="1400" spc="-10">
                <a:solidFill>
                  <a:srgbClr val="FFFFFF"/>
                </a:solidFill>
                <a:latin typeface="Times New Roman"/>
                <a:cs typeface="Times New Roman"/>
              </a:rPr>
              <a:t> </a:t>
            </a:r>
            <a:r>
              <a:rPr sz="1400">
                <a:solidFill>
                  <a:srgbClr val="FFFFFF"/>
                </a:solidFill>
                <a:latin typeface="Times New Roman"/>
                <a:cs typeface="Times New Roman"/>
              </a:rPr>
              <a:t>glass</a:t>
            </a:r>
            <a:r>
              <a:rPr sz="1400" spc="-15">
                <a:solidFill>
                  <a:srgbClr val="FFFFFF"/>
                </a:solidFill>
                <a:latin typeface="Times New Roman"/>
                <a:cs typeface="Times New Roman"/>
              </a:rPr>
              <a:t> </a:t>
            </a:r>
            <a:r>
              <a:rPr sz="1400">
                <a:solidFill>
                  <a:srgbClr val="FFFFFF"/>
                </a:solidFill>
                <a:latin typeface="Times New Roman"/>
                <a:cs typeface="Times New Roman"/>
              </a:rPr>
              <a:t>fiber</a:t>
            </a:r>
            <a:r>
              <a:rPr sz="1400" spc="-10">
                <a:solidFill>
                  <a:srgbClr val="FFFFFF"/>
                </a:solidFill>
                <a:latin typeface="Times New Roman"/>
                <a:cs typeface="Times New Roman"/>
              </a:rPr>
              <a:t> </a:t>
            </a:r>
            <a:r>
              <a:rPr sz="1400">
                <a:solidFill>
                  <a:srgbClr val="FFFFFF"/>
                </a:solidFill>
                <a:latin typeface="Times New Roman"/>
                <a:cs typeface="Times New Roman"/>
              </a:rPr>
              <a:t>content,AP/AO</a:t>
            </a:r>
            <a:r>
              <a:rPr sz="1400" spc="-15">
                <a:solidFill>
                  <a:srgbClr val="FFFFFF"/>
                </a:solidFill>
                <a:latin typeface="Times New Roman"/>
                <a:cs typeface="Times New Roman"/>
              </a:rPr>
              <a:t> </a:t>
            </a:r>
            <a:r>
              <a:rPr sz="1400">
                <a:solidFill>
                  <a:srgbClr val="FFFFFF"/>
                </a:solidFill>
                <a:latin typeface="Times New Roman"/>
                <a:cs typeface="Times New Roman"/>
              </a:rPr>
              <a:t>and</a:t>
            </a:r>
            <a:r>
              <a:rPr sz="1400" spc="-10">
                <a:solidFill>
                  <a:srgbClr val="FFFFFF"/>
                </a:solidFill>
                <a:latin typeface="Times New Roman"/>
                <a:cs typeface="Times New Roman"/>
              </a:rPr>
              <a:t> </a:t>
            </a:r>
            <a:r>
              <a:rPr sz="1400">
                <a:solidFill>
                  <a:srgbClr val="FFFFFF"/>
                </a:solidFill>
                <a:latin typeface="Times New Roman"/>
                <a:cs typeface="Times New Roman"/>
              </a:rPr>
              <a:t>tensile</a:t>
            </a:r>
            <a:r>
              <a:rPr sz="1400" spc="-10">
                <a:solidFill>
                  <a:srgbClr val="FFFFFF"/>
                </a:solidFill>
                <a:latin typeface="Times New Roman"/>
                <a:cs typeface="Times New Roman"/>
              </a:rPr>
              <a:t> strength</a:t>
            </a:r>
            <a:endParaRPr sz="1400">
              <a:latin typeface="Times New Roman"/>
              <a:cs typeface="Times New Roman"/>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9125" y="327659"/>
            <a:ext cx="3276600" cy="513080"/>
          </a:xfrm>
          <a:prstGeom prst="rect">
            <a:avLst/>
          </a:prstGeom>
        </p:spPr>
        <p:txBody>
          <a:bodyPr vert="horz" wrap="square" lIns="0" tIns="12700" rIns="0" bIns="0" rtlCol="0">
            <a:spAutoFit/>
          </a:bodyPr>
          <a:lstStyle/>
          <a:p>
            <a:pPr marL="12700">
              <a:lnSpc>
                <a:spcPct val="100000"/>
              </a:lnSpc>
              <a:spcBef>
                <a:spcPts val="100"/>
              </a:spcBef>
              <a:tabLst>
                <a:tab pos="824865"/>
              </a:tabLst>
            </a:pPr>
            <a:r>
              <a:rPr sz="3200" spc="-25"/>
              <a:t>3.3</a:t>
            </a:r>
            <a:r>
              <a:rPr sz="3200"/>
              <a:t>	</a:t>
            </a:r>
            <a:r>
              <a:rPr sz="3200" spc="-10"/>
              <a:t>冲击断口分析</a:t>
            </a:r>
            <a:endParaRPr sz="3200"/>
          </a:p>
        </p:txBody>
      </p:sp>
      <p:pic>
        <p:nvPicPr>
          <p:cNvPr id="3" name="object 3"/>
          <p:cNvPicPr/>
          <p:nvPr/>
        </p:nvPicPr>
        <p:blipFill>
          <a:blip r:embed="rId2"/>
          <a:stretch>
            <a:fillRect/>
          </a:stretch>
        </p:blipFill>
        <p:spPr>
          <a:xfrm>
            <a:off x="685800" y="1054100"/>
            <a:ext cx="7265502" cy="2720134"/>
          </a:xfrm>
          <a:prstGeom prst="rect">
            <a:avLst/>
          </a:prstGeom>
        </p:spPr>
      </p:pic>
      <p:sp>
        <p:nvSpPr>
          <p:cNvPr id="4" name="object 4"/>
          <p:cNvSpPr txBox="1"/>
          <p:nvPr/>
        </p:nvSpPr>
        <p:spPr>
          <a:xfrm>
            <a:off x="329565" y="4031214"/>
            <a:ext cx="8542020" cy="2404110"/>
          </a:xfrm>
          <a:prstGeom prst="rect">
            <a:avLst/>
          </a:prstGeom>
        </p:spPr>
        <p:txBody>
          <a:bodyPr vert="horz" wrap="square" lIns="0" tIns="12700" rIns="0" bIns="0" rtlCol="0">
            <a:spAutoFit/>
          </a:bodyPr>
          <a:lstStyle/>
          <a:p>
            <a:pPr marL="2265680">
              <a:lnSpc>
                <a:spcPct val="100000"/>
              </a:lnSpc>
              <a:spcBef>
                <a:spcPts val="100"/>
              </a:spcBef>
            </a:pPr>
            <a:r>
              <a:rPr sz="1400" spc="-10">
                <a:solidFill>
                  <a:srgbClr val="FFFFFF"/>
                </a:solidFill>
                <a:latin typeface="Times New Roman"/>
                <a:cs typeface="Times New Roman"/>
              </a:rPr>
              <a:t>Fig.3-</a:t>
            </a:r>
            <a:r>
              <a:rPr sz="1400">
                <a:solidFill>
                  <a:srgbClr val="FFFFFF"/>
                </a:solidFill>
                <a:latin typeface="Times New Roman"/>
                <a:cs typeface="Times New Roman"/>
              </a:rPr>
              <a:t>5</a:t>
            </a:r>
            <a:r>
              <a:rPr sz="1400" spc="-25">
                <a:solidFill>
                  <a:srgbClr val="FFFFFF"/>
                </a:solidFill>
                <a:latin typeface="Times New Roman"/>
                <a:cs typeface="Times New Roman"/>
              </a:rPr>
              <a:t> </a:t>
            </a:r>
            <a:r>
              <a:rPr sz="1400">
                <a:solidFill>
                  <a:srgbClr val="FFFFFF"/>
                </a:solidFill>
                <a:latin typeface="Times New Roman"/>
                <a:cs typeface="Times New Roman"/>
              </a:rPr>
              <a:t>Impact</a:t>
            </a:r>
            <a:r>
              <a:rPr sz="1400" spc="-10">
                <a:solidFill>
                  <a:srgbClr val="FFFFFF"/>
                </a:solidFill>
                <a:latin typeface="Times New Roman"/>
                <a:cs typeface="Times New Roman"/>
              </a:rPr>
              <a:t> </a:t>
            </a:r>
            <a:r>
              <a:rPr sz="1400">
                <a:solidFill>
                  <a:srgbClr val="FFFFFF"/>
                </a:solidFill>
                <a:latin typeface="Times New Roman"/>
                <a:cs typeface="Times New Roman"/>
              </a:rPr>
              <a:t>section</a:t>
            </a:r>
            <a:r>
              <a:rPr sz="1400" spc="-15">
                <a:solidFill>
                  <a:srgbClr val="FFFFFF"/>
                </a:solidFill>
                <a:latin typeface="Times New Roman"/>
                <a:cs typeface="Times New Roman"/>
              </a:rPr>
              <a:t> </a:t>
            </a:r>
            <a:r>
              <a:rPr sz="1400">
                <a:solidFill>
                  <a:srgbClr val="FFFFFF"/>
                </a:solidFill>
                <a:latin typeface="Times New Roman"/>
                <a:cs typeface="Times New Roman"/>
              </a:rPr>
              <a:t>panorama</a:t>
            </a:r>
            <a:r>
              <a:rPr sz="1400" spc="-10">
                <a:solidFill>
                  <a:srgbClr val="FFFFFF"/>
                </a:solidFill>
                <a:latin typeface="Times New Roman"/>
                <a:cs typeface="Times New Roman"/>
              </a:rPr>
              <a:t> </a:t>
            </a:r>
            <a:r>
              <a:rPr sz="1400">
                <a:solidFill>
                  <a:srgbClr val="FFFFFF"/>
                </a:solidFill>
                <a:latin typeface="Times New Roman"/>
                <a:cs typeface="Times New Roman"/>
              </a:rPr>
              <a:t>SEM</a:t>
            </a:r>
            <a:r>
              <a:rPr sz="1400" spc="-15">
                <a:solidFill>
                  <a:srgbClr val="FFFFFF"/>
                </a:solidFill>
                <a:latin typeface="Times New Roman"/>
                <a:cs typeface="Times New Roman"/>
              </a:rPr>
              <a:t> </a:t>
            </a:r>
            <a:r>
              <a:rPr sz="1400">
                <a:solidFill>
                  <a:srgbClr val="FFFFFF"/>
                </a:solidFill>
                <a:latin typeface="Times New Roman"/>
                <a:cs typeface="Times New Roman"/>
              </a:rPr>
              <a:t>photo</a:t>
            </a:r>
            <a:r>
              <a:rPr sz="1400" spc="10">
                <a:solidFill>
                  <a:srgbClr val="FFFFFF"/>
                </a:solidFill>
                <a:latin typeface="Times New Roman"/>
                <a:cs typeface="Times New Roman"/>
              </a:rPr>
              <a:t> </a:t>
            </a:r>
            <a:r>
              <a:rPr sz="1400" spc="-10">
                <a:solidFill>
                  <a:srgbClr val="FFFFFF"/>
                </a:solidFill>
                <a:latin typeface="宋体"/>
                <a:cs typeface="宋体"/>
              </a:rPr>
              <a:t>（</a:t>
            </a:r>
            <a:r>
              <a:rPr sz="1400" spc="-10">
                <a:solidFill>
                  <a:srgbClr val="FFFFFF"/>
                </a:solidFill>
                <a:latin typeface="Times New Roman"/>
                <a:cs typeface="Times New Roman"/>
              </a:rPr>
              <a:t>15×</a:t>
            </a:r>
            <a:r>
              <a:rPr sz="1400" spc="-10">
                <a:solidFill>
                  <a:srgbClr val="FFFFFF"/>
                </a:solidFill>
                <a:latin typeface="宋体"/>
                <a:cs typeface="宋体"/>
              </a:rPr>
              <a:t>）</a:t>
            </a:r>
            <a:endParaRPr sz="1400">
              <a:latin typeface="宋体"/>
              <a:cs typeface="宋体"/>
            </a:endParaRPr>
          </a:p>
          <a:p>
            <a:pPr marL="503555" marR="725170" indent="105410">
              <a:lnSpc>
                <a:spcPct val="100000"/>
              </a:lnSpc>
            </a:pPr>
            <a:r>
              <a:rPr sz="1400">
                <a:solidFill>
                  <a:srgbClr val="FFFFFF"/>
                </a:solidFill>
                <a:latin typeface="宋体"/>
                <a:cs typeface="宋体"/>
              </a:rPr>
              <a:t>（</a:t>
            </a:r>
            <a:r>
              <a:rPr sz="1400">
                <a:solidFill>
                  <a:srgbClr val="FFFFFF"/>
                </a:solidFill>
                <a:latin typeface="Times New Roman"/>
                <a:cs typeface="Times New Roman"/>
              </a:rPr>
              <a:t>A</a:t>
            </a:r>
            <a:r>
              <a:rPr sz="1400">
                <a:solidFill>
                  <a:srgbClr val="FFFFFF"/>
                </a:solidFill>
                <a:latin typeface="宋体"/>
                <a:cs typeface="宋体"/>
              </a:rPr>
              <a:t>）</a:t>
            </a:r>
            <a:r>
              <a:rPr sz="1400">
                <a:solidFill>
                  <a:srgbClr val="FFFFFF"/>
                </a:solidFill>
                <a:latin typeface="Times New Roman"/>
                <a:cs typeface="Times New Roman"/>
              </a:rPr>
              <a:t>is</a:t>
            </a:r>
            <a:r>
              <a:rPr sz="1400" spc="-40">
                <a:solidFill>
                  <a:srgbClr val="FFFFFF"/>
                </a:solidFill>
                <a:latin typeface="Times New Roman"/>
                <a:cs typeface="Times New Roman"/>
              </a:rPr>
              <a:t> </a:t>
            </a:r>
            <a:r>
              <a:rPr sz="1400">
                <a:solidFill>
                  <a:srgbClr val="FFFFFF"/>
                </a:solidFill>
                <a:latin typeface="Times New Roman"/>
                <a:cs typeface="Times New Roman"/>
              </a:rPr>
              <a:t>pure</a:t>
            </a:r>
            <a:r>
              <a:rPr sz="1400" spc="-15">
                <a:solidFill>
                  <a:srgbClr val="FFFFFF"/>
                </a:solidFill>
                <a:latin typeface="Times New Roman"/>
                <a:cs typeface="Times New Roman"/>
              </a:rPr>
              <a:t> </a:t>
            </a:r>
            <a:r>
              <a:rPr sz="1400">
                <a:solidFill>
                  <a:srgbClr val="FFFFFF"/>
                </a:solidFill>
                <a:latin typeface="Times New Roman"/>
                <a:cs typeface="Times New Roman"/>
              </a:rPr>
              <a:t>PA6</a:t>
            </a:r>
            <a:r>
              <a:rPr sz="1400" spc="-20">
                <a:solidFill>
                  <a:srgbClr val="FFFFFF"/>
                </a:solidFill>
                <a:latin typeface="Times New Roman"/>
                <a:cs typeface="Times New Roman"/>
              </a:rPr>
              <a:t> </a:t>
            </a:r>
            <a:r>
              <a:rPr sz="1400">
                <a:solidFill>
                  <a:srgbClr val="FFFFFF"/>
                </a:solidFill>
                <a:latin typeface="Times New Roman"/>
                <a:cs typeface="Times New Roman"/>
              </a:rPr>
              <a:t>impact</a:t>
            </a:r>
            <a:r>
              <a:rPr sz="1400" spc="-15">
                <a:solidFill>
                  <a:srgbClr val="FFFFFF"/>
                </a:solidFill>
                <a:latin typeface="Times New Roman"/>
                <a:cs typeface="Times New Roman"/>
              </a:rPr>
              <a:t> </a:t>
            </a:r>
            <a:r>
              <a:rPr sz="1400">
                <a:solidFill>
                  <a:srgbClr val="FFFFFF"/>
                </a:solidFill>
                <a:latin typeface="Times New Roman"/>
                <a:cs typeface="Times New Roman"/>
              </a:rPr>
              <a:t>SEM</a:t>
            </a:r>
            <a:r>
              <a:rPr sz="1400" spc="-15">
                <a:solidFill>
                  <a:srgbClr val="FFFFFF"/>
                </a:solidFill>
                <a:latin typeface="Times New Roman"/>
                <a:cs typeface="Times New Roman"/>
              </a:rPr>
              <a:t> </a:t>
            </a:r>
            <a:r>
              <a:rPr sz="1400">
                <a:solidFill>
                  <a:srgbClr val="FFFFFF"/>
                </a:solidFill>
                <a:latin typeface="Times New Roman"/>
                <a:cs typeface="Times New Roman"/>
              </a:rPr>
              <a:t>photo,</a:t>
            </a:r>
            <a:r>
              <a:rPr sz="1400" spc="-10">
                <a:solidFill>
                  <a:srgbClr val="FFFFFF"/>
                </a:solidFill>
                <a:latin typeface="Times New Roman"/>
                <a:cs typeface="Times New Roman"/>
              </a:rPr>
              <a:t> </a:t>
            </a:r>
            <a:r>
              <a:rPr sz="1400">
                <a:solidFill>
                  <a:srgbClr val="FFFFFF"/>
                </a:solidFill>
                <a:latin typeface="Times New Roman"/>
                <a:cs typeface="Times New Roman"/>
              </a:rPr>
              <a:t>while </a:t>
            </a:r>
            <a:r>
              <a:rPr sz="1400">
                <a:solidFill>
                  <a:srgbClr val="FFFFFF"/>
                </a:solidFill>
                <a:latin typeface="宋体"/>
                <a:cs typeface="宋体"/>
              </a:rPr>
              <a:t>（</a:t>
            </a:r>
            <a:r>
              <a:rPr sz="1400">
                <a:solidFill>
                  <a:srgbClr val="FFFFFF"/>
                </a:solidFill>
                <a:latin typeface="Times New Roman"/>
                <a:cs typeface="Times New Roman"/>
              </a:rPr>
              <a:t>B</a:t>
            </a:r>
            <a:r>
              <a:rPr sz="1400">
                <a:solidFill>
                  <a:srgbClr val="FFFFFF"/>
                </a:solidFill>
                <a:latin typeface="宋体"/>
                <a:cs typeface="宋体"/>
              </a:rPr>
              <a:t>）、（</a:t>
            </a:r>
            <a:r>
              <a:rPr sz="1400">
                <a:solidFill>
                  <a:srgbClr val="FFFFFF"/>
                </a:solidFill>
                <a:latin typeface="Times New Roman"/>
                <a:cs typeface="Times New Roman"/>
              </a:rPr>
              <a:t>C</a:t>
            </a:r>
            <a:r>
              <a:rPr sz="1400">
                <a:solidFill>
                  <a:srgbClr val="FFFFFF"/>
                </a:solidFill>
                <a:latin typeface="宋体"/>
                <a:cs typeface="宋体"/>
              </a:rPr>
              <a:t>）、（</a:t>
            </a:r>
            <a:r>
              <a:rPr sz="1400">
                <a:solidFill>
                  <a:srgbClr val="FFFFFF"/>
                </a:solidFill>
                <a:latin typeface="Times New Roman"/>
                <a:cs typeface="Times New Roman"/>
              </a:rPr>
              <a:t>D</a:t>
            </a:r>
            <a:r>
              <a:rPr sz="1400">
                <a:solidFill>
                  <a:srgbClr val="FFFFFF"/>
                </a:solidFill>
                <a:latin typeface="宋体"/>
                <a:cs typeface="宋体"/>
              </a:rPr>
              <a:t>）、（</a:t>
            </a:r>
            <a:r>
              <a:rPr sz="1400">
                <a:solidFill>
                  <a:srgbClr val="FFFFFF"/>
                </a:solidFill>
                <a:latin typeface="Times New Roman"/>
                <a:cs typeface="Times New Roman"/>
              </a:rPr>
              <a:t>E</a:t>
            </a:r>
            <a:r>
              <a:rPr sz="1400">
                <a:solidFill>
                  <a:srgbClr val="FFFFFF"/>
                </a:solidFill>
                <a:latin typeface="宋体"/>
                <a:cs typeface="宋体"/>
              </a:rPr>
              <a:t>）</a:t>
            </a:r>
            <a:r>
              <a:rPr sz="1400" spc="-350">
                <a:solidFill>
                  <a:srgbClr val="FFFFFF"/>
                </a:solidFill>
                <a:latin typeface="宋体"/>
                <a:cs typeface="宋体"/>
              </a:rPr>
              <a:t> </a:t>
            </a:r>
            <a:r>
              <a:rPr sz="1400">
                <a:solidFill>
                  <a:srgbClr val="FFFFFF"/>
                </a:solidFill>
                <a:latin typeface="Times New Roman"/>
                <a:cs typeface="Times New Roman"/>
              </a:rPr>
              <a:t>are</a:t>
            </a:r>
            <a:r>
              <a:rPr sz="1400" spc="-15">
                <a:solidFill>
                  <a:srgbClr val="FFFFFF"/>
                </a:solidFill>
                <a:latin typeface="Times New Roman"/>
                <a:cs typeface="Times New Roman"/>
              </a:rPr>
              <a:t> </a:t>
            </a:r>
            <a:r>
              <a:rPr sz="1400">
                <a:solidFill>
                  <a:srgbClr val="FFFFFF"/>
                </a:solidFill>
                <a:latin typeface="Times New Roman"/>
                <a:cs typeface="Times New Roman"/>
              </a:rPr>
              <a:t>impact</a:t>
            </a:r>
            <a:r>
              <a:rPr sz="1400" spc="-15">
                <a:solidFill>
                  <a:srgbClr val="FFFFFF"/>
                </a:solidFill>
                <a:latin typeface="Times New Roman"/>
                <a:cs typeface="Times New Roman"/>
              </a:rPr>
              <a:t> </a:t>
            </a:r>
            <a:r>
              <a:rPr sz="1400">
                <a:solidFill>
                  <a:srgbClr val="FFFFFF"/>
                </a:solidFill>
                <a:latin typeface="Times New Roman"/>
                <a:cs typeface="Times New Roman"/>
              </a:rPr>
              <a:t>section</a:t>
            </a:r>
            <a:r>
              <a:rPr sz="1400" spc="-15">
                <a:solidFill>
                  <a:srgbClr val="FFFFFF"/>
                </a:solidFill>
                <a:latin typeface="Times New Roman"/>
                <a:cs typeface="Times New Roman"/>
              </a:rPr>
              <a:t> </a:t>
            </a:r>
            <a:r>
              <a:rPr sz="1400" spc="-25">
                <a:solidFill>
                  <a:srgbClr val="FFFFFF"/>
                </a:solidFill>
                <a:latin typeface="Times New Roman"/>
                <a:cs typeface="Times New Roman"/>
              </a:rPr>
              <a:t>of </a:t>
            </a:r>
            <a:r>
              <a:rPr sz="1400">
                <a:solidFill>
                  <a:srgbClr val="FFFFFF"/>
                </a:solidFill>
                <a:latin typeface="Times New Roman"/>
                <a:cs typeface="Times New Roman"/>
              </a:rPr>
              <a:t>PA6</a:t>
            </a:r>
            <a:r>
              <a:rPr sz="1400" spc="-20">
                <a:solidFill>
                  <a:srgbClr val="FFFFFF"/>
                </a:solidFill>
                <a:latin typeface="Times New Roman"/>
                <a:cs typeface="Times New Roman"/>
              </a:rPr>
              <a:t> </a:t>
            </a:r>
            <a:r>
              <a:rPr sz="1400">
                <a:solidFill>
                  <a:srgbClr val="FFFFFF"/>
                </a:solidFill>
                <a:latin typeface="Times New Roman"/>
                <a:cs typeface="Times New Roman"/>
              </a:rPr>
              <a:t>compound</a:t>
            </a:r>
            <a:r>
              <a:rPr sz="1400" spc="-10">
                <a:solidFill>
                  <a:srgbClr val="FFFFFF"/>
                </a:solidFill>
                <a:latin typeface="Times New Roman"/>
                <a:cs typeface="Times New Roman"/>
              </a:rPr>
              <a:t> </a:t>
            </a:r>
            <a:r>
              <a:rPr sz="1400">
                <a:solidFill>
                  <a:srgbClr val="FFFFFF"/>
                </a:solidFill>
                <a:latin typeface="Times New Roman"/>
                <a:cs typeface="Times New Roman"/>
              </a:rPr>
              <a:t>materials</a:t>
            </a:r>
            <a:r>
              <a:rPr sz="1400" spc="-15">
                <a:solidFill>
                  <a:srgbClr val="FFFFFF"/>
                </a:solidFill>
                <a:latin typeface="Times New Roman"/>
                <a:cs typeface="Times New Roman"/>
              </a:rPr>
              <a:t> </a:t>
            </a:r>
            <a:r>
              <a:rPr sz="1400">
                <a:solidFill>
                  <a:srgbClr val="FFFFFF"/>
                </a:solidFill>
                <a:latin typeface="Times New Roman"/>
                <a:cs typeface="Times New Roman"/>
              </a:rPr>
              <a:t>respectively</a:t>
            </a:r>
            <a:r>
              <a:rPr sz="1400" spc="-10">
                <a:solidFill>
                  <a:srgbClr val="FFFFFF"/>
                </a:solidFill>
                <a:latin typeface="Times New Roman"/>
                <a:cs typeface="Times New Roman"/>
              </a:rPr>
              <a:t> </a:t>
            </a:r>
            <a:r>
              <a:rPr sz="1400">
                <a:solidFill>
                  <a:srgbClr val="FFFFFF"/>
                </a:solidFill>
                <a:latin typeface="Times New Roman"/>
                <a:cs typeface="Times New Roman"/>
              </a:rPr>
              <a:t>with</a:t>
            </a:r>
            <a:r>
              <a:rPr sz="1400" spc="-15">
                <a:solidFill>
                  <a:srgbClr val="FFFFFF"/>
                </a:solidFill>
                <a:latin typeface="Times New Roman"/>
                <a:cs typeface="Times New Roman"/>
              </a:rPr>
              <a:t> </a:t>
            </a:r>
            <a:r>
              <a:rPr sz="1400">
                <a:solidFill>
                  <a:srgbClr val="FFFFFF"/>
                </a:solidFill>
                <a:latin typeface="Times New Roman"/>
                <a:cs typeface="Times New Roman"/>
              </a:rPr>
              <a:t>glass</a:t>
            </a:r>
            <a:r>
              <a:rPr sz="1400" spc="-15">
                <a:solidFill>
                  <a:srgbClr val="FFFFFF"/>
                </a:solidFill>
                <a:latin typeface="Times New Roman"/>
                <a:cs typeface="Times New Roman"/>
              </a:rPr>
              <a:t> </a:t>
            </a:r>
            <a:r>
              <a:rPr sz="1400">
                <a:solidFill>
                  <a:srgbClr val="FFFFFF"/>
                </a:solidFill>
                <a:latin typeface="Times New Roman"/>
                <a:cs typeface="Times New Roman"/>
              </a:rPr>
              <a:t>fiber</a:t>
            </a:r>
            <a:r>
              <a:rPr sz="1400" spc="-10">
                <a:solidFill>
                  <a:srgbClr val="FFFFFF"/>
                </a:solidFill>
                <a:latin typeface="Times New Roman"/>
                <a:cs typeface="Times New Roman"/>
              </a:rPr>
              <a:t> </a:t>
            </a:r>
            <a:r>
              <a:rPr sz="1400">
                <a:solidFill>
                  <a:srgbClr val="FFFFFF"/>
                </a:solidFill>
                <a:latin typeface="Times New Roman"/>
                <a:cs typeface="Times New Roman"/>
              </a:rPr>
              <a:t>content</a:t>
            </a:r>
            <a:r>
              <a:rPr sz="1400" spc="-20">
                <a:solidFill>
                  <a:srgbClr val="FFFFFF"/>
                </a:solidFill>
                <a:latin typeface="Times New Roman"/>
                <a:cs typeface="Times New Roman"/>
              </a:rPr>
              <a:t> </a:t>
            </a:r>
            <a:r>
              <a:rPr sz="1400">
                <a:solidFill>
                  <a:srgbClr val="FFFFFF"/>
                </a:solidFill>
                <a:latin typeface="Times New Roman"/>
                <a:cs typeface="Times New Roman"/>
              </a:rPr>
              <a:t>of</a:t>
            </a:r>
            <a:r>
              <a:rPr sz="1400" spc="-10">
                <a:solidFill>
                  <a:srgbClr val="FFFFFF"/>
                </a:solidFill>
                <a:latin typeface="Times New Roman"/>
                <a:cs typeface="Times New Roman"/>
              </a:rPr>
              <a:t> </a:t>
            </a:r>
            <a:r>
              <a:rPr sz="1400">
                <a:solidFill>
                  <a:srgbClr val="FFFFFF"/>
                </a:solidFill>
                <a:latin typeface="Times New Roman"/>
                <a:cs typeface="Times New Roman"/>
              </a:rPr>
              <a:t>10%,</a:t>
            </a:r>
            <a:r>
              <a:rPr sz="1400" spc="-10">
                <a:solidFill>
                  <a:srgbClr val="FFFFFF"/>
                </a:solidFill>
                <a:latin typeface="Times New Roman"/>
                <a:cs typeface="Times New Roman"/>
              </a:rPr>
              <a:t> </a:t>
            </a:r>
            <a:r>
              <a:rPr sz="1400">
                <a:solidFill>
                  <a:srgbClr val="FFFFFF"/>
                </a:solidFill>
                <a:latin typeface="Times New Roman"/>
                <a:cs typeface="Times New Roman"/>
              </a:rPr>
              <a:t>16%,</a:t>
            </a:r>
            <a:r>
              <a:rPr sz="1400" spc="-10">
                <a:solidFill>
                  <a:srgbClr val="FFFFFF"/>
                </a:solidFill>
                <a:latin typeface="Times New Roman"/>
                <a:cs typeface="Times New Roman"/>
              </a:rPr>
              <a:t> </a:t>
            </a:r>
            <a:r>
              <a:rPr sz="1400">
                <a:solidFill>
                  <a:srgbClr val="FFFFFF"/>
                </a:solidFill>
                <a:latin typeface="Times New Roman"/>
                <a:cs typeface="Times New Roman"/>
              </a:rPr>
              <a:t>20%</a:t>
            </a:r>
            <a:r>
              <a:rPr sz="1400" spc="-10">
                <a:solidFill>
                  <a:srgbClr val="FFFFFF"/>
                </a:solidFill>
                <a:latin typeface="Times New Roman"/>
                <a:cs typeface="Times New Roman"/>
              </a:rPr>
              <a:t> </a:t>
            </a:r>
            <a:r>
              <a:rPr sz="1400">
                <a:solidFill>
                  <a:srgbClr val="FFFFFF"/>
                </a:solidFill>
                <a:latin typeface="Times New Roman"/>
                <a:cs typeface="Times New Roman"/>
              </a:rPr>
              <a:t>and</a:t>
            </a:r>
            <a:r>
              <a:rPr sz="1400" spc="-10">
                <a:solidFill>
                  <a:srgbClr val="FFFFFF"/>
                </a:solidFill>
                <a:latin typeface="Times New Roman"/>
                <a:cs typeface="Times New Roman"/>
              </a:rPr>
              <a:t> </a:t>
            </a:r>
            <a:r>
              <a:rPr sz="1400">
                <a:solidFill>
                  <a:srgbClr val="FFFFFF"/>
                </a:solidFill>
                <a:latin typeface="Times New Roman"/>
                <a:cs typeface="Times New Roman"/>
              </a:rPr>
              <a:t>24%.</a:t>
            </a:r>
            <a:r>
              <a:rPr sz="1400" spc="-10">
                <a:solidFill>
                  <a:srgbClr val="FFFFFF"/>
                </a:solidFill>
                <a:latin typeface="Times New Roman"/>
                <a:cs typeface="Times New Roman"/>
              </a:rPr>
              <a:t> </a:t>
            </a:r>
            <a:r>
              <a:rPr sz="1400">
                <a:solidFill>
                  <a:srgbClr val="FFFFFF"/>
                </a:solidFill>
                <a:latin typeface="Times New Roman"/>
                <a:cs typeface="Times New Roman"/>
              </a:rPr>
              <a:t>The</a:t>
            </a:r>
            <a:r>
              <a:rPr sz="1400" spc="-15">
                <a:solidFill>
                  <a:srgbClr val="FFFFFF"/>
                </a:solidFill>
                <a:latin typeface="Times New Roman"/>
                <a:cs typeface="Times New Roman"/>
              </a:rPr>
              <a:t> </a:t>
            </a:r>
            <a:r>
              <a:rPr sz="1400" spc="-10">
                <a:solidFill>
                  <a:srgbClr val="FFFFFF"/>
                </a:solidFill>
                <a:latin typeface="Times New Roman"/>
                <a:cs typeface="Times New Roman"/>
              </a:rPr>
              <a:t>lower</a:t>
            </a:r>
            <a:endParaRPr sz="1400">
              <a:latin typeface="Times New Roman"/>
              <a:cs typeface="Times New Roman"/>
            </a:endParaRPr>
          </a:p>
          <a:p>
            <a:pPr marL="3115310">
              <a:lnSpc>
                <a:spcPct val="100000"/>
              </a:lnSpc>
            </a:pPr>
            <a:r>
              <a:rPr sz="1400">
                <a:solidFill>
                  <a:srgbClr val="FFFFFF"/>
                </a:solidFill>
                <a:latin typeface="Times New Roman"/>
                <a:cs typeface="Times New Roman"/>
              </a:rPr>
              <a:t>section</a:t>
            </a:r>
            <a:r>
              <a:rPr sz="1400" spc="-25">
                <a:solidFill>
                  <a:srgbClr val="FFFFFF"/>
                </a:solidFill>
                <a:latin typeface="Times New Roman"/>
                <a:cs typeface="Times New Roman"/>
              </a:rPr>
              <a:t> </a:t>
            </a:r>
            <a:r>
              <a:rPr sz="1400">
                <a:solidFill>
                  <a:srgbClr val="FFFFFF"/>
                </a:solidFill>
                <a:latin typeface="Times New Roman"/>
                <a:cs typeface="Times New Roman"/>
              </a:rPr>
              <a:t>is</a:t>
            </a:r>
            <a:r>
              <a:rPr sz="1400" spc="-20">
                <a:solidFill>
                  <a:srgbClr val="FFFFFF"/>
                </a:solidFill>
                <a:latin typeface="Times New Roman"/>
                <a:cs typeface="Times New Roman"/>
              </a:rPr>
              <a:t> </a:t>
            </a:r>
            <a:r>
              <a:rPr sz="1400">
                <a:solidFill>
                  <a:srgbClr val="FFFFFF"/>
                </a:solidFill>
                <a:latin typeface="Times New Roman"/>
                <a:cs typeface="Times New Roman"/>
              </a:rPr>
              <a:t>the</a:t>
            </a:r>
            <a:r>
              <a:rPr sz="1400" spc="-25">
                <a:solidFill>
                  <a:srgbClr val="FFFFFF"/>
                </a:solidFill>
                <a:latin typeface="Times New Roman"/>
                <a:cs typeface="Times New Roman"/>
              </a:rPr>
              <a:t> </a:t>
            </a:r>
            <a:r>
              <a:rPr sz="1400">
                <a:solidFill>
                  <a:srgbClr val="FFFFFF"/>
                </a:solidFill>
                <a:latin typeface="Times New Roman"/>
                <a:cs typeface="Times New Roman"/>
              </a:rPr>
              <a:t>indentation</a:t>
            </a:r>
            <a:r>
              <a:rPr sz="1400" spc="-15">
                <a:solidFill>
                  <a:srgbClr val="FFFFFF"/>
                </a:solidFill>
                <a:latin typeface="Times New Roman"/>
                <a:cs typeface="Times New Roman"/>
              </a:rPr>
              <a:t> </a:t>
            </a:r>
            <a:r>
              <a:rPr sz="1400" spc="-25">
                <a:solidFill>
                  <a:srgbClr val="FFFFFF"/>
                </a:solidFill>
                <a:latin typeface="Times New Roman"/>
                <a:cs typeface="Times New Roman"/>
              </a:rPr>
              <a:t>end</a:t>
            </a:r>
            <a:endParaRPr sz="1400">
              <a:latin typeface="Times New Roman"/>
              <a:cs typeface="Times New Roman"/>
            </a:endParaRPr>
          </a:p>
          <a:p>
            <a:pPr>
              <a:lnSpc>
                <a:spcPct val="100000"/>
              </a:lnSpc>
              <a:spcBef>
                <a:spcPts val="45"/>
              </a:spcBef>
            </a:pPr>
            <a:endParaRPr sz="2050">
              <a:latin typeface="Times New Roman"/>
              <a:cs typeface="Times New Roman"/>
            </a:endParaRPr>
          </a:p>
          <a:p>
            <a:pPr marL="12700" marR="5080" indent="190500">
              <a:lnSpc>
                <a:spcPct val="100000"/>
              </a:lnSpc>
              <a:spcBef>
                <a:spcPts val="5"/>
              </a:spcBef>
            </a:pPr>
            <a:r>
              <a:rPr sz="2000">
                <a:solidFill>
                  <a:srgbClr val="FFFFFF"/>
                </a:solidFill>
                <a:latin typeface="宋体"/>
                <a:cs typeface="宋体"/>
              </a:rPr>
              <a:t>宏观缺口冲击断面（</a:t>
            </a:r>
            <a:r>
              <a:rPr sz="2000" spc="-5">
                <a:solidFill>
                  <a:srgbClr val="FFFFFF"/>
                </a:solidFill>
                <a:latin typeface="Times New Roman"/>
                <a:cs typeface="Times New Roman"/>
              </a:rPr>
              <a:t>Fi</a:t>
            </a:r>
            <a:r>
              <a:rPr sz="2000">
                <a:solidFill>
                  <a:srgbClr val="FFFFFF"/>
                </a:solidFill>
                <a:latin typeface="Times New Roman"/>
                <a:cs typeface="Times New Roman"/>
              </a:rPr>
              <a:t>g.3-5</a:t>
            </a:r>
            <a:r>
              <a:rPr sz="2000">
                <a:solidFill>
                  <a:srgbClr val="FFFFFF"/>
                </a:solidFill>
                <a:latin typeface="宋体"/>
                <a:cs typeface="宋体"/>
              </a:rPr>
              <a:t>）分析，可直观地看出</a:t>
            </a:r>
            <a:r>
              <a:rPr sz="2000" spc="-5">
                <a:solidFill>
                  <a:srgbClr val="FFFFFF"/>
                </a:solidFill>
                <a:latin typeface="Times New Roman"/>
                <a:cs typeface="Times New Roman"/>
              </a:rPr>
              <a:t>GFP</a:t>
            </a:r>
            <a:r>
              <a:rPr sz="2000">
                <a:solidFill>
                  <a:srgbClr val="FFFFFF"/>
                </a:solidFill>
                <a:latin typeface="Times New Roman"/>
                <a:cs typeface="Times New Roman"/>
              </a:rPr>
              <a:t>A</a:t>
            </a:r>
            <a:r>
              <a:rPr sz="2000">
                <a:solidFill>
                  <a:srgbClr val="FFFFFF"/>
                </a:solidFill>
                <a:latin typeface="宋体"/>
                <a:cs typeface="宋体"/>
              </a:rPr>
              <a:t>缺口冲击断口形 貌明显与纯</a:t>
            </a:r>
            <a:r>
              <a:rPr sz="2000" spc="-5">
                <a:solidFill>
                  <a:srgbClr val="FFFFFF"/>
                </a:solidFill>
                <a:latin typeface="Times New Roman"/>
                <a:cs typeface="Times New Roman"/>
              </a:rPr>
              <a:t>PA</a:t>
            </a:r>
            <a:r>
              <a:rPr sz="2000">
                <a:solidFill>
                  <a:srgbClr val="FFFFFF"/>
                </a:solidFill>
                <a:latin typeface="Times New Roman"/>
                <a:cs typeface="Times New Roman"/>
              </a:rPr>
              <a:t>6</a:t>
            </a:r>
            <a:r>
              <a:rPr sz="2000">
                <a:solidFill>
                  <a:srgbClr val="FFFFFF"/>
                </a:solidFill>
                <a:latin typeface="宋体"/>
                <a:cs typeface="宋体"/>
              </a:rPr>
              <a:t>不同，纯</a:t>
            </a:r>
            <a:r>
              <a:rPr sz="2000" spc="-5">
                <a:solidFill>
                  <a:srgbClr val="FFFFFF"/>
                </a:solidFill>
                <a:latin typeface="Times New Roman"/>
                <a:cs typeface="Times New Roman"/>
              </a:rPr>
              <a:t>PA</a:t>
            </a:r>
            <a:r>
              <a:rPr sz="2000">
                <a:solidFill>
                  <a:srgbClr val="FFFFFF"/>
                </a:solidFill>
                <a:latin typeface="Times New Roman"/>
                <a:cs typeface="Times New Roman"/>
              </a:rPr>
              <a:t>6</a:t>
            </a:r>
            <a:r>
              <a:rPr sz="2000">
                <a:solidFill>
                  <a:srgbClr val="FFFFFF"/>
                </a:solidFill>
                <a:latin typeface="宋体"/>
                <a:cs typeface="宋体"/>
              </a:rPr>
              <a:t>冲击断口（</a:t>
            </a:r>
            <a:r>
              <a:rPr sz="2000" spc="-5">
                <a:solidFill>
                  <a:srgbClr val="FFFFFF"/>
                </a:solidFill>
                <a:latin typeface="Times New Roman"/>
                <a:cs typeface="Times New Roman"/>
              </a:rPr>
              <a:t>Fi</a:t>
            </a:r>
            <a:r>
              <a:rPr sz="2000">
                <a:solidFill>
                  <a:srgbClr val="FFFFFF"/>
                </a:solidFill>
                <a:latin typeface="Times New Roman"/>
                <a:cs typeface="Times New Roman"/>
              </a:rPr>
              <a:t>g.3-5-A</a:t>
            </a:r>
            <a:r>
              <a:rPr sz="2000">
                <a:solidFill>
                  <a:srgbClr val="FFFFFF"/>
                </a:solidFill>
                <a:latin typeface="宋体"/>
                <a:cs typeface="宋体"/>
              </a:rPr>
              <a:t>）旳裂纹萌生区、扩展区、弧形带状区和最终瞬断区很明显。而</a:t>
            </a:r>
            <a:r>
              <a:rPr sz="2000" spc="-5">
                <a:solidFill>
                  <a:srgbClr val="FFFFFF"/>
                </a:solidFill>
                <a:latin typeface="Times New Roman"/>
                <a:cs typeface="Times New Roman"/>
              </a:rPr>
              <a:t>GFP</a:t>
            </a:r>
            <a:r>
              <a:rPr sz="2000">
                <a:solidFill>
                  <a:srgbClr val="FFFFFF"/>
                </a:solidFill>
                <a:latin typeface="Times New Roman"/>
                <a:cs typeface="Times New Roman"/>
              </a:rPr>
              <a:t>A</a:t>
            </a:r>
            <a:r>
              <a:rPr sz="2000">
                <a:solidFill>
                  <a:srgbClr val="FFFFFF"/>
                </a:solidFill>
                <a:latin typeface="宋体"/>
                <a:cs typeface="宋体"/>
              </a:rPr>
              <a:t>则没有明显旳分区，但其缺口冲击断口（</a:t>
            </a:r>
            <a:r>
              <a:rPr sz="2000" spc="-5">
                <a:solidFill>
                  <a:srgbClr val="FFFFFF"/>
                </a:solidFill>
                <a:latin typeface="Times New Roman"/>
                <a:cs typeface="Times New Roman"/>
              </a:rPr>
              <a:t>Fi</a:t>
            </a:r>
            <a:r>
              <a:rPr sz="2000">
                <a:solidFill>
                  <a:srgbClr val="FFFFFF"/>
                </a:solidFill>
                <a:latin typeface="Times New Roman"/>
                <a:cs typeface="Times New Roman"/>
              </a:rPr>
              <a:t>g.3-5-B</a:t>
            </a:r>
            <a:r>
              <a:rPr sz="2000">
                <a:solidFill>
                  <a:srgbClr val="FFFFFF"/>
                </a:solidFill>
                <a:latin typeface="宋体"/>
                <a:cs typeface="宋体"/>
              </a:rPr>
              <a:t>、</a:t>
            </a:r>
            <a:r>
              <a:rPr sz="2000">
                <a:solidFill>
                  <a:srgbClr val="FFFFFF"/>
                </a:solidFill>
                <a:latin typeface="Times New Roman"/>
                <a:cs typeface="Times New Roman"/>
              </a:rPr>
              <a:t>C</a:t>
            </a:r>
            <a:r>
              <a:rPr sz="2000">
                <a:solidFill>
                  <a:srgbClr val="FFFFFF"/>
                </a:solidFill>
                <a:latin typeface="宋体"/>
                <a:cs typeface="宋体"/>
              </a:rPr>
              <a:t>、</a:t>
            </a:r>
            <a:r>
              <a:rPr sz="2000">
                <a:solidFill>
                  <a:srgbClr val="FFFFFF"/>
                </a:solidFill>
                <a:latin typeface="Times New Roman"/>
                <a:cs typeface="Times New Roman"/>
              </a:rPr>
              <a:t>D</a:t>
            </a:r>
            <a:r>
              <a:rPr sz="2000">
                <a:solidFill>
                  <a:srgbClr val="FFFFFF"/>
                </a:solidFill>
                <a:latin typeface="宋体"/>
                <a:cs typeface="宋体"/>
              </a:rPr>
              <a:t>、</a:t>
            </a:r>
            <a:r>
              <a:rPr sz="2000">
                <a:solidFill>
                  <a:srgbClr val="FFFFFF"/>
                </a:solidFill>
                <a:latin typeface="Times New Roman"/>
                <a:cs typeface="Times New Roman"/>
              </a:rPr>
              <a:t>E</a:t>
            </a:r>
            <a:r>
              <a:rPr sz="2000">
                <a:solidFill>
                  <a:srgbClr val="FFFFFF"/>
                </a:solidFill>
                <a:latin typeface="宋体"/>
                <a:cs typeface="宋体"/>
              </a:rPr>
              <a:t>）表面粗糙度明显随玻纤含量旳增长而增长。</a:t>
            </a:r>
            <a:endParaRPr sz="20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80452" y="1001865"/>
            <a:ext cx="7327265" cy="1329055"/>
          </a:xfrm>
          <a:prstGeom prst="rect">
            <a:avLst/>
          </a:prstGeom>
        </p:spPr>
        <p:txBody>
          <a:bodyPr vert="horz" wrap="square" lIns="0" tIns="1270" rIns="0" bIns="0" rtlCol="0">
            <a:spAutoFit/>
          </a:bodyPr>
          <a:lstStyle/>
          <a:p>
            <a:pPr marL="38100" marR="30480" indent="368300">
              <a:lnSpc>
                <a:spcPct val="102699"/>
              </a:lnSpc>
              <a:spcBef>
                <a:spcPts val="10"/>
              </a:spcBef>
            </a:pPr>
            <a:r>
              <a:rPr sz="2800" b="0">
                <a:latin typeface="宋体"/>
                <a:cs typeface="宋体"/>
              </a:rPr>
              <a:t>缺口冲击断口表面粗糙度</a:t>
            </a:r>
            <a:r>
              <a:rPr sz="2800" b="0" spc="-10">
                <a:latin typeface="Times New Roman"/>
                <a:cs typeface="Times New Roman"/>
              </a:rPr>
              <a:t>R</a:t>
            </a:r>
            <a:r>
              <a:rPr sz="2775" b="0" spc="-15" baseline="-21021">
                <a:latin typeface="Times New Roman"/>
                <a:cs typeface="Times New Roman"/>
              </a:rPr>
              <a:t>S</a:t>
            </a:r>
            <a:r>
              <a:rPr sz="2800" b="0" spc="-10">
                <a:latin typeface="宋体"/>
                <a:cs typeface="宋体"/>
              </a:rPr>
              <a:t>和冲击强度旳关</a:t>
            </a:r>
            <a:r>
              <a:rPr sz="2800" b="0">
                <a:latin typeface="宋体"/>
                <a:cs typeface="宋体"/>
              </a:rPr>
              <a:t>系</a:t>
            </a:r>
            <a:r>
              <a:rPr sz="2800" b="0" spc="-10">
                <a:latin typeface="Times New Roman"/>
                <a:cs typeface="Times New Roman"/>
              </a:rPr>
              <a:t>(Fig.3-</a:t>
            </a:r>
            <a:r>
              <a:rPr sz="2800" b="0">
                <a:latin typeface="Times New Roman"/>
                <a:cs typeface="Times New Roman"/>
              </a:rPr>
              <a:t>6)</a:t>
            </a:r>
            <a:r>
              <a:rPr sz="2800" b="0" spc="-20">
                <a:latin typeface="Times New Roman"/>
                <a:cs typeface="Times New Roman"/>
              </a:rPr>
              <a:t> </a:t>
            </a:r>
            <a:r>
              <a:rPr sz="2800" b="0" spc="-5">
                <a:latin typeface="宋体"/>
                <a:cs typeface="宋体"/>
              </a:rPr>
              <a:t>，不论玻纤含量多少，</a:t>
            </a:r>
            <a:r>
              <a:rPr sz="2800" b="0" spc="-10">
                <a:latin typeface="Times New Roman"/>
                <a:cs typeface="Times New Roman"/>
              </a:rPr>
              <a:t>GFPA</a:t>
            </a:r>
            <a:r>
              <a:rPr sz="2800" b="0" spc="-20">
                <a:latin typeface="宋体"/>
                <a:cs typeface="宋体"/>
              </a:rPr>
              <a:t>缺口冲</a:t>
            </a:r>
            <a:r>
              <a:rPr sz="2800" b="0" spc="-5">
                <a:latin typeface="宋体"/>
                <a:cs typeface="宋体"/>
              </a:rPr>
              <a:t>击强度随断口粗糙度增长呈线性增长。</a:t>
            </a:r>
            <a:endParaRPr sz="2800">
              <a:latin typeface="宋体"/>
              <a:cs typeface="宋体"/>
            </a:endParaRPr>
          </a:p>
        </p:txBody>
      </p:sp>
      <p:pic>
        <p:nvPicPr>
          <p:cNvPr id="3" name="object 3"/>
          <p:cNvPicPr/>
          <p:nvPr/>
        </p:nvPicPr>
        <p:blipFill>
          <a:blip r:embed="rId2"/>
          <a:stretch>
            <a:fillRect/>
          </a:stretch>
        </p:blipFill>
        <p:spPr>
          <a:xfrm>
            <a:off x="1257300" y="3289300"/>
            <a:ext cx="2934325" cy="2238669"/>
          </a:xfrm>
          <a:prstGeom prst="rect">
            <a:avLst/>
          </a:prstGeom>
        </p:spPr>
      </p:pic>
      <p:pic>
        <p:nvPicPr>
          <p:cNvPr id="4" name="object 4"/>
          <p:cNvPicPr/>
          <p:nvPr/>
        </p:nvPicPr>
        <p:blipFill>
          <a:blip r:embed="rId3"/>
          <a:stretch>
            <a:fillRect/>
          </a:stretch>
        </p:blipFill>
        <p:spPr>
          <a:xfrm>
            <a:off x="5080000" y="3289300"/>
            <a:ext cx="2942304" cy="2238005"/>
          </a:xfrm>
          <a:prstGeom prst="rect">
            <a:avLst/>
          </a:prstGeom>
        </p:spPr>
      </p:pic>
      <p:sp>
        <p:nvSpPr>
          <p:cNvPr id="5" name="object 5"/>
          <p:cNvSpPr txBox="1"/>
          <p:nvPr/>
        </p:nvSpPr>
        <p:spPr>
          <a:xfrm>
            <a:off x="2274251" y="5976855"/>
            <a:ext cx="4732020" cy="238760"/>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imes New Roman"/>
                <a:cs typeface="Times New Roman"/>
              </a:rPr>
              <a:t>Fig.3-</a:t>
            </a:r>
            <a:r>
              <a:rPr sz="1400">
                <a:solidFill>
                  <a:srgbClr val="FFFFFF"/>
                </a:solidFill>
                <a:latin typeface="Times New Roman"/>
                <a:cs typeface="Times New Roman"/>
              </a:rPr>
              <a:t>6</a:t>
            </a:r>
            <a:r>
              <a:rPr sz="1400" spc="-25">
                <a:solidFill>
                  <a:srgbClr val="FFFFFF"/>
                </a:solidFill>
                <a:latin typeface="Times New Roman"/>
                <a:cs typeface="Times New Roman"/>
              </a:rPr>
              <a:t> </a:t>
            </a:r>
            <a:r>
              <a:rPr sz="1400">
                <a:solidFill>
                  <a:srgbClr val="FFFFFF"/>
                </a:solidFill>
                <a:latin typeface="Times New Roman"/>
                <a:cs typeface="Times New Roman"/>
              </a:rPr>
              <a:t>Relationship</a:t>
            </a:r>
            <a:r>
              <a:rPr sz="1400" spc="-10">
                <a:solidFill>
                  <a:srgbClr val="FFFFFF"/>
                </a:solidFill>
                <a:latin typeface="Times New Roman"/>
                <a:cs typeface="Times New Roman"/>
              </a:rPr>
              <a:t> </a:t>
            </a:r>
            <a:r>
              <a:rPr sz="1400">
                <a:solidFill>
                  <a:srgbClr val="FFFFFF"/>
                </a:solidFill>
                <a:latin typeface="Times New Roman"/>
                <a:cs typeface="Times New Roman"/>
              </a:rPr>
              <a:t>of</a:t>
            </a:r>
            <a:r>
              <a:rPr sz="1400" spc="-15">
                <a:solidFill>
                  <a:srgbClr val="FFFFFF"/>
                </a:solidFill>
                <a:latin typeface="Times New Roman"/>
                <a:cs typeface="Times New Roman"/>
              </a:rPr>
              <a:t> </a:t>
            </a:r>
            <a:r>
              <a:rPr sz="1400">
                <a:solidFill>
                  <a:srgbClr val="FFFFFF"/>
                </a:solidFill>
                <a:latin typeface="Times New Roman"/>
                <a:cs typeface="Times New Roman"/>
              </a:rPr>
              <a:t>glass</a:t>
            </a:r>
            <a:r>
              <a:rPr sz="1400" spc="-10">
                <a:solidFill>
                  <a:srgbClr val="FFFFFF"/>
                </a:solidFill>
                <a:latin typeface="Times New Roman"/>
                <a:cs typeface="Times New Roman"/>
              </a:rPr>
              <a:t> </a:t>
            </a:r>
            <a:r>
              <a:rPr sz="1400">
                <a:solidFill>
                  <a:srgbClr val="FFFFFF"/>
                </a:solidFill>
                <a:latin typeface="Times New Roman"/>
                <a:cs typeface="Times New Roman"/>
              </a:rPr>
              <a:t>fiber</a:t>
            </a:r>
            <a:r>
              <a:rPr sz="1400" spc="-15">
                <a:solidFill>
                  <a:srgbClr val="FFFFFF"/>
                </a:solidFill>
                <a:latin typeface="Times New Roman"/>
                <a:cs typeface="Times New Roman"/>
              </a:rPr>
              <a:t> </a:t>
            </a:r>
            <a:r>
              <a:rPr sz="1400">
                <a:solidFill>
                  <a:srgbClr val="FFFFFF"/>
                </a:solidFill>
                <a:latin typeface="Times New Roman"/>
                <a:cs typeface="Times New Roman"/>
              </a:rPr>
              <a:t>content,RS</a:t>
            </a:r>
            <a:r>
              <a:rPr sz="1400" spc="-10">
                <a:solidFill>
                  <a:srgbClr val="FFFFFF"/>
                </a:solidFill>
                <a:latin typeface="Times New Roman"/>
                <a:cs typeface="Times New Roman"/>
              </a:rPr>
              <a:t> </a:t>
            </a:r>
            <a:r>
              <a:rPr sz="1400">
                <a:solidFill>
                  <a:srgbClr val="FFFFFF"/>
                </a:solidFill>
                <a:latin typeface="Times New Roman"/>
                <a:cs typeface="Times New Roman"/>
              </a:rPr>
              <a:t>and</a:t>
            </a:r>
            <a:r>
              <a:rPr sz="1400" spc="-15">
                <a:solidFill>
                  <a:srgbClr val="FFFFFF"/>
                </a:solidFill>
                <a:latin typeface="Times New Roman"/>
                <a:cs typeface="Times New Roman"/>
              </a:rPr>
              <a:t> </a:t>
            </a:r>
            <a:r>
              <a:rPr sz="1400">
                <a:solidFill>
                  <a:srgbClr val="FFFFFF"/>
                </a:solidFill>
                <a:latin typeface="Times New Roman"/>
                <a:cs typeface="Times New Roman"/>
              </a:rPr>
              <a:t>impact</a:t>
            </a:r>
            <a:r>
              <a:rPr sz="1400" spc="-10">
                <a:solidFill>
                  <a:srgbClr val="FFFFFF"/>
                </a:solidFill>
                <a:latin typeface="Times New Roman"/>
                <a:cs typeface="Times New Roman"/>
              </a:rPr>
              <a:t> strength</a:t>
            </a:r>
            <a:endParaRPr sz="1400">
              <a:latin typeface="Times New Roman"/>
              <a:cs typeface="Times New Roman"/>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https://d.book118.com/185233334042011111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21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Microsoft JhengHei</vt:lpstr>
      <vt:lpstr>宋体</vt:lpstr>
      <vt:lpstr>Times New Roman</vt:lpstr>
      <vt:lpstr>黑体</vt:lpstr>
      <vt:lpstr>Wingdings</vt:lpstr>
      <vt:lpstr>Office Theme</vt:lpstr>
      <vt:lpstr>第十讲	聚合物/无机复合材料构           造与性能</vt:lpstr>
      <vt:lpstr>PowerPoint Presentation</vt:lpstr>
      <vt:lpstr>增强用纤维主要涉及：玻璃纤维、碳纤维、晶须。</vt:lpstr>
      <vt:lpstr>第一节	纤维增强效果决定原因</vt:lpstr>
      <vt:lpstr>纤维强度</vt:lpstr>
      <vt:lpstr>表面粘接</vt:lpstr>
      <vt:lpstr>纤维长度</vt:lpstr>
      <vt:lpstr>PowerPoint Presentation</vt:lpstr>
      <vt:lpstr>纤维预处理</vt:lpstr>
      <vt:lpstr>最常用旳是硅烷偶联剂</vt:lpstr>
      <vt:lpstr>钛酸酯偶联剂</vt:lpstr>
      <vt:lpstr>铝酸酯偶联剂</vt:lpstr>
      <vt:lpstr>纤维含量估算</vt:lpstr>
      <vt:lpstr>制备工艺路线</vt:lpstr>
      <vt:lpstr>第三节	玻纤增强PA6实例</vt:lpstr>
      <vt:lpstr>3.1 性能</vt:lpstr>
      <vt:lpstr>3.2	拉伸断口分析</vt:lpstr>
      <vt:lpstr>PowerPoint Presentation</vt:lpstr>
      <vt:lpstr>3.3	冲击断口分析</vt:lpstr>
      <vt:lpstr>缺口冲击断口表面粗糙度RS和冲击强度旳关系(Fig.3-6) ，不论玻纤含量多少，GFPA缺口冲击强度随断口粗糙度增长呈线性增长。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2024-09-16T22:12:18.794</cp:lastPrinted>
  <dcterms:created xsi:type="dcterms:W3CDTF">2024-09-16T14:12:18Z</dcterms:created>
  <dcterms:modified xsi:type="dcterms:W3CDTF">2024-09-16T14:12:20Z</dcterms:modified>
</cp:coreProperties>
</file>