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2C42C2-04AF-4FFD-936E-8A094A0419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6C21EC-BB39-40B2-92B2-04CF37B13C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DB8D36-263C-4710-960A-E00C50BE99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8F4D5F-2DC6-4389-8A56-8BA006222E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77C1EC-C598-4535-A3F6-846C2E1620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566FFF-D512-4549-8022-76C6E51B38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95689A-3734-40D0-89CE-1C57D4C7CF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6A724E-BDCA-448B-931F-E1622EDC88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524EDD-FAB3-49DF-85F6-FC5352E50B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FB6C53-CE5A-46F5-8C92-3FE14A6F8C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51CDC4-F585-40CE-A905-7271941786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emf"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314124102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法律职业伦理：原则与实践\n## 1.法律职业伦理的基本概念与重要性\n### 1.1法律职业伦理的定义与构成要素\n### 1.2法律职业伦理的重要性及原因\n### 1.3法律职业伦理与法律职业道德的关系\n## 2.法律职业伦理的基本原则\n### 2.1公平正义原则\n### 2.2诚实守信原则\n### 2.3勤勉尽责原则\n## 3.法律职业伦理的实践应用\n### 3.1律师职业伦理的实践\n### 3.2法官职业伦理的实践\n### 3.3检察官职业伦理的实践\n## 4.法律职业伦理的培育与提升\n### 4.1法律职业伦理教育的重要性\n### 4.2法律职业伦理培训的方法与途径\n### 4.3法律职业伦理的自我修养与实践\n## 5.法律职业伦理的监督管理与惩罚机制\n### 5.1法律职业伦理的监督管理体系\n### 5.2法律职业伦理的惩罚机制\n### 5.3法律职业伦理的监管与惩罚实例分析\n## 6.法律职业伦理的未来发展趋势与挑战\n### 6.1法律职业伦理发展的国际化趋势\n### 6.2法律职业伦理发展的科技化趋势\n### 6.3法律职业伦理发展的本土化挑战与应对\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sz="6400"/>
              <a:t>法律职业伦理：原则与实践</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 </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5" name="" descr="{&quot;isTemplate&quot;:true,&quot;type&quot;:2}"/>
        <p:cNvGrpSpPr/>
        <p:nvPr/>
      </p:nvGrpSpPr>
      <p:grpSpPr>
        <a:xfrm>
          <a:off x="0" y="0"/>
          <a:ext cx="0" cy="0"/>
        </a:xfrm>
      </p:grpSpPr>
      <p:sp>
        <p:nvSpPr>
          <p:cNvPr id="86"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7"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88"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900">
                <a:solidFill>
                  <a:srgbClr val="FFFFFF">
                    <a:alpha val="100000"/>
                  </a:srgbClr>
                </a:solidFill>
                <a:latin typeface="微软雅黑"/>
                <a:ea typeface="微软雅黑"/>
              </a:rPr>
              <a:t>法律职业伦理的基本概念与重要性</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descr="{&quot;isTemplate&quot;:true,&quot;type&quot;:3}"/>
        <p:cNvGrpSpPr/>
        <p:nvPr/>
      </p:nvGrpSpPr>
      <p:grpSpPr>
        <a:xfrm>
          <a:off x="0" y="0"/>
          <a:ext cx="0" cy="0"/>
        </a:xfrm>
      </p:grpSpPr>
      <p:sp>
        <p:nvSpPr>
          <p:cNvPr id="138"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39"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法律职业伦理的定义与构成要素</a:t>
            </a:r>
            <a:endParaRPr lang="en-US" sz="3600" b="1">
              <a:latin typeface="微软雅黑"/>
              <a:ea typeface="微软雅黑"/>
            </a:endParaRPr>
          </a:p>
        </p:txBody>
      </p:sp>
      <p:sp>
        <p:nvSpPr>
          <p:cNvPr id="140"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法律职业伦理是指法律职业者在履行职责过程中应遵循的道德规范和行为准则</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道德规范：包括公正、诚实、守信等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行为准则：包括勤勉、尽责、保密等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法律职业伦理的构成要素包括：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价值观：法律职业者应具有公平正义、诚实守信等价值观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道德规范：法律职业者应遵循的道德规范</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行为准则：法律职业者应遵循的行为准则</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职业精神：法律职业者应具有的职业精神</a:t>
            </a:r>
            <a:endParaRPr/>
          </a:p>
        </p:txBody>
      </p:sp>
      <p:cxnSp>
        <p:nvCxnSpPr>
          <p:cNvPr id="141"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2"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3" name="" descr="{&quot;isTemplate&quot;:true,&quot;type&quot;:3}"/>
        <p:cNvGrpSpPr/>
        <p:nvPr/>
      </p:nvGrpSpPr>
      <p:grpSpPr>
        <a:xfrm>
          <a:off x="0" y="0"/>
          <a:ext cx="0" cy="0"/>
        </a:xfrm>
      </p:grpSpPr>
      <p:grpSp>
        <p:nvGrpSpPr>
          <p:cNvPr id="144"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45" name=""/>
            <p:cNvGrpSpPr/>
            <p:nvPr/>
          </p:nvGrpSpPr>
          <p:grpSpPr>
            <a:xfrm>
              <a:off x="685801" y="3146904"/>
              <a:ext cx="4207178" cy="3287791"/>
              <a:chOff x="685801" y="3146904"/>
              <a:chExt cx="4207178" cy="3287791"/>
            </a:xfrm>
          </p:grpSpPr>
          <p:sp>
            <p:nvSpPr>
              <p:cNvPr id="146"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法律职业伦理对于维护法律职业的声誉和公信力至关重要</a:t>
                </a:r>
                <a:endParaRPr kumimoji="1" lang="en-US" altLang="zh-CN" sz="1800" b="1">
                  <a:solidFill>
                    <a:schemeClr val="bg1"/>
                  </a:solidFill>
                  <a:latin typeface="+mj-ea"/>
                  <a:ea typeface="+mj-ea"/>
                </a:endParaRPr>
              </a:p>
            </p:txBody>
          </p:sp>
          <p:sp>
            <p:nvSpPr>
              <p:cNvPr id="147"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法律职业者的一言一行都会影响公众对法律的信任程度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法律职业伦理是法律职业者履行职责的基石</a:t>
                </a:r>
                <a:endParaRPr/>
              </a:p>
            </p:txBody>
          </p:sp>
        </p:grpSp>
        <p:grpSp>
          <p:nvGrpSpPr>
            <p:cNvPr id="148" name=""/>
            <p:cNvGrpSpPr/>
            <p:nvPr/>
          </p:nvGrpSpPr>
          <p:grpSpPr>
            <a:xfrm>
              <a:off x="4408278" y="3146904"/>
              <a:ext cx="3798485" cy="3287791"/>
              <a:chOff x="4408278" y="3146904"/>
              <a:chExt cx="3798485" cy="3287791"/>
            </a:xfrm>
          </p:grpSpPr>
          <p:sp>
            <p:nvSpPr>
              <p:cNvPr id="149"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法律职业伦理对于提高法律职业者的职业素养具有重要意义</a:t>
                </a:r>
                <a:endParaRPr kumimoji="1" lang="en-US" altLang="zh-CN" sz="1800" b="1">
                  <a:solidFill>
                    <a:schemeClr val="bg1"/>
                  </a:solidFill>
                  <a:latin typeface="+mj-ea"/>
                  <a:ea typeface="+mj-ea"/>
                </a:endParaRPr>
              </a:p>
            </p:txBody>
          </p:sp>
          <p:sp>
            <p:nvSpPr>
              <p:cNvPr id="150"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法律职业伦理是法律职业者履行职责的基本素质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法律职业伦理对于提高法律职业者的业务水平具有指导作用</a:t>
                </a:r>
                <a:endParaRPr/>
              </a:p>
            </p:txBody>
          </p:sp>
        </p:grpSp>
        <p:grpSp>
          <p:nvGrpSpPr>
            <p:cNvPr id="151" name=""/>
            <p:cNvGrpSpPr/>
            <p:nvPr/>
          </p:nvGrpSpPr>
          <p:grpSpPr>
            <a:xfrm>
              <a:off x="7707715" y="3146904"/>
              <a:ext cx="3798485" cy="3287791"/>
              <a:chOff x="7707715" y="3146904"/>
              <a:chExt cx="3798485" cy="3287791"/>
            </a:xfrm>
          </p:grpSpPr>
          <p:sp>
            <p:nvSpPr>
              <p:cNvPr id="152"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法律职业伦理对于维护社会公平正义具有重要作用</a:t>
                </a:r>
                <a:endParaRPr kumimoji="1" lang="en-US" altLang="zh-CN" sz="1800" b="1">
                  <a:solidFill>
                    <a:schemeClr val="bg1"/>
                  </a:solidFill>
                  <a:latin typeface="+mj-ea"/>
                  <a:ea typeface="+mj-ea"/>
                </a:endParaRPr>
              </a:p>
            </p:txBody>
          </p:sp>
          <p:sp>
            <p:nvSpPr>
              <p:cNvPr id="153"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法律职业者是维护社会公平正义的重要力量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法律职业伦理是法律职业者维护社会公平正义的道德保障</a:t>
                </a:r>
                <a:endParaRPr/>
              </a:p>
            </p:txBody>
          </p:sp>
        </p:grpSp>
      </p:grpSp>
      <p:sp>
        <p:nvSpPr>
          <p:cNvPr id="15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法律职业伦理的重要性及原因</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5" name="" descr="{&quot;isTemplate&quot;:true,&quot;type&quot;:3}"/>
        <p:cNvGrpSpPr/>
        <p:nvPr/>
      </p:nvGrpSpPr>
      <p:grpSpPr>
        <a:xfrm>
          <a:off x="0" y="0"/>
          <a:ext cx="0" cy="0"/>
        </a:xfrm>
      </p:grpSpPr>
      <p:pic>
        <p:nvPicPr>
          <p:cNvPr id="15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58" name="Group 598"/>
            <p:cNvGrpSpPr/>
            <p:nvPr/>
          </p:nvGrpSpPr>
          <p:grpSpPr>
            <a:xfrm>
              <a:off x="763829" y="1414808"/>
              <a:ext cx="6972294" cy="2337649"/>
              <a:chOff x="763829" y="1414808"/>
              <a:chExt cx="6972294" cy="2337649"/>
            </a:xfrm>
          </p:grpSpPr>
          <p:sp>
            <p:nvSpPr>
              <p:cNvPr id="15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法律职业伦理与法律职业道德是相互联系、相互影响的</a:t>
                </a:r>
                <a:endParaRPr/>
              </a:p>
            </p:txBody>
          </p:sp>
          <p:sp>
            <p:nvSpPr>
              <p:cNvPr id="16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法律职业道德是法律职业伦理的具体体现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法律职业伦理是法律职业道德的理论基础</a:t>
                </a:r>
                <a:endParaRPr/>
              </a:p>
            </p:txBody>
          </p:sp>
          <p:sp>
            <p:nvSpPr>
              <p:cNvPr id="16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6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6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6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65" name="Group 591"/>
            <p:cNvGrpSpPr/>
            <p:nvPr/>
          </p:nvGrpSpPr>
          <p:grpSpPr>
            <a:xfrm>
              <a:off x="689593" y="3949139"/>
              <a:ext cx="7078256" cy="2128975"/>
              <a:chOff x="689593" y="3949139"/>
              <a:chExt cx="7078256" cy="2128975"/>
            </a:xfrm>
          </p:grpSpPr>
          <p:sp>
            <p:nvSpPr>
              <p:cNvPr id="16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法律职业伦理与法律职业道德在内容上有所区别</a:t>
                </a:r>
                <a:endParaRPr/>
              </a:p>
            </p:txBody>
          </p:sp>
          <p:sp>
            <p:nvSpPr>
              <p:cNvPr id="16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法律职业道德侧重于法律职业者在履行职责过程中应遵循的道德规范和行为准则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法律职业伦理则更侧重于法律职业者应具有的价值观、职业精神等方面</a:t>
                </a:r>
                <a:endParaRPr/>
              </a:p>
            </p:txBody>
          </p:sp>
          <p:sp>
            <p:nvSpPr>
              <p:cNvPr id="16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6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7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法律职业伦理与法律职业道德的关系</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descr="{&quot;isTemplate&quot;:true,&quot;type&quot;:2}"/>
        <p:cNvGrpSpPr/>
        <p:nvPr/>
      </p:nvGrpSpPr>
      <p:grpSpPr>
        <a:xfrm>
          <a:off x="0" y="0"/>
          <a:ext cx="0" cy="0"/>
        </a:xfrm>
      </p:grpSpPr>
      <p:sp>
        <p:nvSpPr>
          <p:cNvPr id="174"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75"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76"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法律职业伦理的基本原则</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descr="{&quot;isTemplate&quot;:true,&quot;type&quot;:3}"/>
        <p:cNvGrpSpPr/>
        <p:nvPr/>
      </p:nvGrpSpPr>
      <p:grpSpPr>
        <a:xfrm>
          <a:off x="0" y="0"/>
          <a:ext cx="0" cy="0"/>
        </a:xfrm>
      </p:grpSpPr>
      <p:pic>
        <p:nvPicPr>
          <p:cNvPr id="17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0" name="Group 598"/>
            <p:cNvGrpSpPr/>
            <p:nvPr/>
          </p:nvGrpSpPr>
          <p:grpSpPr>
            <a:xfrm>
              <a:off x="763829" y="1414808"/>
              <a:ext cx="6972294" cy="2337649"/>
              <a:chOff x="763829" y="1414808"/>
              <a:chExt cx="6972294" cy="2337649"/>
            </a:xfrm>
          </p:grpSpPr>
          <p:sp>
            <p:nvSpPr>
              <p:cNvPr id="18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公平正义原则是法律职业伦理的基本原则之一</a:t>
                </a:r>
                <a:endParaRPr/>
              </a:p>
            </p:txBody>
          </p:sp>
          <p:sp>
            <p:nvSpPr>
              <p:cNvPr id="18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法律职业者应以公平正义为行为准则，维护法律的公正实施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法律职业者应在履行职责过程中体现公平正义精神</a:t>
                </a:r>
                <a:endParaRPr/>
              </a:p>
            </p:txBody>
          </p:sp>
          <p:sp>
            <p:nvSpPr>
              <p:cNvPr id="18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8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7" name="Group 591"/>
            <p:cNvGrpSpPr/>
            <p:nvPr/>
          </p:nvGrpSpPr>
          <p:grpSpPr>
            <a:xfrm>
              <a:off x="689593" y="3949139"/>
              <a:ext cx="7078256" cy="2128975"/>
              <a:chOff x="689593" y="3949139"/>
              <a:chExt cx="7078256" cy="2128975"/>
            </a:xfrm>
          </p:grpSpPr>
          <p:sp>
            <p:nvSpPr>
              <p:cNvPr id="18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公平正义原则的具体要求包括：</a:t>
                </a:r>
                <a:endParaRPr/>
              </a:p>
            </p:txBody>
          </p:sp>
          <p:sp>
            <p:nvSpPr>
              <p:cNvPr id="18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公正对待当事人：法律职业者应公正对待每一个当事人，不偏袒任何一方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公平审理案件：法律职业者应在审理案件过程中公平对待各方当事人，不带有任何偏见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公正适用法律：法律职业者应公正适用法律，确保法律的正确实施</a:t>
                </a:r>
                <a:endParaRPr/>
              </a:p>
            </p:txBody>
          </p:sp>
          <p:sp>
            <p:nvSpPr>
              <p:cNvPr id="19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9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公平正义原则</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5" name="" descr="{&quot;isTemplate&quot;:true,&quot;type&quot;:3}"/>
        <p:cNvGrpSpPr/>
        <p:nvPr/>
      </p:nvGrpSpPr>
      <p:grpSpPr>
        <a:xfrm>
          <a:off x="0" y="0"/>
          <a:ext cx="0" cy="0"/>
        </a:xfrm>
      </p:grpSpPr>
      <p:pic>
        <p:nvPicPr>
          <p:cNvPr id="19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8" name="Group 598"/>
            <p:cNvGrpSpPr/>
            <p:nvPr/>
          </p:nvGrpSpPr>
          <p:grpSpPr>
            <a:xfrm>
              <a:off x="763829" y="1414808"/>
              <a:ext cx="6972294" cy="2337649"/>
              <a:chOff x="763829" y="1414808"/>
              <a:chExt cx="6972294" cy="2337649"/>
            </a:xfrm>
          </p:grpSpPr>
          <p:sp>
            <p:nvSpPr>
              <p:cNvPr id="19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诚实守信原则是法律职业伦理的又一基本原则</a:t>
                </a:r>
                <a:endParaRPr/>
              </a:p>
            </p:txBody>
          </p:sp>
          <p:sp>
            <p:nvSpPr>
              <p:cNvPr id="20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法律职业者应以诚实守信为行为准则，维护法律的权威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法律职业者应在履行职责过程中体现诚实守信精神</a:t>
                </a:r>
                <a:endParaRPr/>
              </a:p>
            </p:txBody>
          </p:sp>
          <p:sp>
            <p:nvSpPr>
              <p:cNvPr id="20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0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5" name="Group 591"/>
            <p:cNvGrpSpPr/>
            <p:nvPr/>
          </p:nvGrpSpPr>
          <p:grpSpPr>
            <a:xfrm>
              <a:off x="689593" y="3949139"/>
              <a:ext cx="7078256" cy="2128975"/>
              <a:chOff x="689593" y="3949139"/>
              <a:chExt cx="7078256" cy="2128975"/>
            </a:xfrm>
          </p:grpSpPr>
          <p:sp>
            <p:nvSpPr>
              <p:cNvPr id="20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诚实守信原则的具体要求包括：</a:t>
                </a:r>
                <a:endParaRPr/>
              </a:p>
            </p:txBody>
          </p:sp>
          <p:sp>
            <p:nvSpPr>
              <p:cNvPr id="20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遵守法定义务：法律职业者应遵守法律规定的义务，不违反法律规定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诚实守信：法律职业者在履行职责过程中应诚实守信，不隐瞒事实、歪曲真相</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保密：法律职业者应对履行职责过程中获取的信息、资料保密，不泄露给他人</a:t>
                </a:r>
                <a:endParaRPr/>
              </a:p>
            </p:txBody>
          </p:sp>
          <p:sp>
            <p:nvSpPr>
              <p:cNvPr id="20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1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1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诚实守信原则</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descr="{&quot;isTemplate&quot;:true,&quot;type&quot;:3}"/>
        <p:cNvGrpSpPr/>
        <p:nvPr/>
      </p:nvGrpSpPr>
      <p:grpSpPr>
        <a:xfrm>
          <a:off x="0" y="0"/>
          <a:ext cx="0" cy="0"/>
        </a:xfrm>
      </p:grpSpPr>
      <p:pic>
        <p:nvPicPr>
          <p:cNvPr id="21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6" name="Group 598"/>
            <p:cNvGrpSpPr/>
            <p:nvPr/>
          </p:nvGrpSpPr>
          <p:grpSpPr>
            <a:xfrm>
              <a:off x="763829" y="1414808"/>
              <a:ext cx="6972294" cy="2337649"/>
              <a:chOff x="763829" y="1414808"/>
              <a:chExt cx="6972294" cy="2337649"/>
            </a:xfrm>
          </p:grpSpPr>
          <p:sp>
            <p:nvSpPr>
              <p:cNvPr id="21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勤勉尽责原则是法律职业伦理的重要原则之一</a:t>
                </a:r>
                <a:endParaRPr/>
              </a:p>
            </p:txBody>
          </p:sp>
          <p:sp>
            <p:nvSpPr>
              <p:cNvPr id="21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法律职业者应以勤勉尽责为行为准则，尽职尽责地履行职责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法律职业者应在履行职责过程中体现勤勉尽责精神</a:t>
                </a:r>
                <a:endParaRPr/>
              </a:p>
            </p:txBody>
          </p:sp>
          <p:sp>
            <p:nvSpPr>
              <p:cNvPr id="21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2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3" name="Group 591"/>
            <p:cNvGrpSpPr/>
            <p:nvPr/>
          </p:nvGrpSpPr>
          <p:grpSpPr>
            <a:xfrm>
              <a:off x="689593" y="3949139"/>
              <a:ext cx="7078256" cy="2128975"/>
              <a:chOff x="689593" y="3949139"/>
              <a:chExt cx="7078256" cy="2128975"/>
            </a:xfrm>
          </p:grpSpPr>
          <p:sp>
            <p:nvSpPr>
              <p:cNvPr id="22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勤勉尽责原则的具体要求包括：</a:t>
                </a:r>
                <a:endParaRPr/>
              </a:p>
            </p:txBody>
          </p:sp>
          <p:sp>
            <p:nvSpPr>
              <p:cNvPr id="22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勤勉：法律职业者应勤奋工作，尽职尽责地履行职责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尽责：法律职业者应在履行职责过程中尽到审慎注意义务，确保法律的正确实施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遵循职业道德：法律职业者应遵循法律职业道德，维护法律职业的声誉和公信力</a:t>
                </a:r>
                <a:endParaRPr/>
              </a:p>
            </p:txBody>
          </p:sp>
          <p:sp>
            <p:nvSpPr>
              <p:cNvPr id="22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2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勤勉尽责原则</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法律职业伦理的实践应用</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律师职业伦理的实践</a:t>
            </a:r>
            <a:endParaRPr lang="en-US" sz="3600" b="1">
              <a:latin typeface="微软雅黑"/>
              <a:ea typeface="微软雅黑"/>
            </a:endParaRPr>
          </a:p>
        </p:txBody>
      </p:sp>
      <p:sp>
        <p:nvSpPr>
          <p:cNvPr id="12"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律师应遵循诚实守信、勤勉尽责、保守秘密等原则</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在代理案件过程中，律师应诚实守信，不隐瞒事实、歪曲真相</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在履行职责过程中，律师应勤勉尽责，尽职尽责地维护当事人的合法权益</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在代理案件过程中，律师应对履行职责过程中获取的信息、资料保密，不泄露给他人</a:t>
            </a:r>
            <a:endParaRPr/>
          </a:p>
        </p:txBody>
      </p:sp>
      <p:cxnSp>
        <p:nvCxnSpPr>
          <p:cNvPr id="13"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 name="" descr="{&quot;isTemplate&quot;:true,&quot;type&quot;:3}"/>
        <p:cNvGrpSpPr/>
        <p:nvPr/>
      </p:nvGrpSpPr>
      <p:grpSpPr>
        <a:xfrm>
          <a:off x="0" y="0"/>
          <a:ext cx="0" cy="0"/>
        </a:xfrm>
      </p:grpSpPr>
      <p:sp>
        <p:nvSpPr>
          <p:cNvPr id="16"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法官职业伦理的实践</a:t>
            </a:r>
            <a:endParaRPr lang="en-US" sz="3600" b="1">
              <a:latin typeface="微软雅黑"/>
              <a:ea typeface="微软雅黑"/>
            </a:endParaRPr>
          </a:p>
        </p:txBody>
      </p:sp>
      <p:sp>
        <p:nvSpPr>
          <p:cNvPr id="17"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法官应遵循公平正义、独立公正、勤勉尽责等原则</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在审理案件过程中，法官应公平正义，不偏袒任何一方</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在履行职责过程中，法官应独立公正，不受任何干扰</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在审理案件过程中，法官应勤勉尽责，尽职尽责地维护法律的权威</a:t>
            </a:r>
            <a:endParaRPr/>
          </a:p>
        </p:txBody>
      </p:sp>
      <p:pic>
        <p:nvPicPr>
          <p:cNvPr id="18"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 name="" descr="{&quot;isTemplate&quot;:true,&quot;type&quot;:3}"/>
        <p:cNvGrpSpPr/>
        <p:nvPr/>
      </p:nvGrpSpPr>
      <p:grpSpPr>
        <a:xfrm>
          <a:off x="0" y="0"/>
          <a:ext cx="0" cy="0"/>
        </a:xfrm>
      </p:grpSpPr>
      <p:sp>
        <p:nvSpPr>
          <p:cNvPr id="20"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检察官职业伦理的实践</a:t>
            </a:r>
            <a:endParaRPr lang="en-US" sz="3600" b="1">
              <a:latin typeface="微软雅黑"/>
              <a:ea typeface="微软雅黑"/>
            </a:endParaRPr>
          </a:p>
        </p:txBody>
      </p:sp>
      <p:sp>
        <p:nvSpPr>
          <p:cNvPr id="21"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检察官应遵循公平正义、忠诚公正、勤勉尽责等原则</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在履行职责过程中，检察官应公平正义，不偏袒任何一方</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在履行职责过程中，检察官应忠诚公正，维护法律的权威</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在履行职责过程中，检察官应勤勉尽责，尽职尽责地维护公共利益</a:t>
            </a:r>
            <a:endParaRPr/>
          </a:p>
        </p:txBody>
      </p:sp>
      <p:cxnSp>
        <p:nvCxnSpPr>
          <p:cNvPr id="22"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3"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https://d.book118.com/185314124102011113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法律职业伦理：原则与实践</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2024-09-19T22:46:20.265</cp:lastPrinted>
  <dcterms:created xsi:type="dcterms:W3CDTF">2024-09-19T14:46:20Z</dcterms:created>
  <dcterms:modified xsi:type="dcterms:W3CDTF">2024-09-19T14:46:22Z</dcterms:modified>
</cp:coreProperties>
</file>