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CD1B81-4C01-482C-BAF1-80EFE97E6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399028-E1FB-4FE0-AF37-0AE4FE55B8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928B4D-9431-46E1-BC6A-AB196C7A79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C138F57-6B2B-447D-B3A6-3096CA8CDB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3CEBF71-0B89-4F8A-A861-8625B56FD0E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FA0327-BDE8-4CF8-BBC8-39F172A2F9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A6008B3-82A8-480D-A3DC-DF673497276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089402-12BD-4A0A-BA7D-88A0711041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2DB3C79-9910-479C-95B3-929D0867E2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4A2ACC-D721-442E-8301-13A8308615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4CC55C-35EC-4A5A-9FE2-24A1A06975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324121232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372750"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lumMod val="60000"/>
                    <a:lumOff val="40000"/>
                    <a:alpha val="100000"/>
                  </a:schemeClr>
                </a:solidFill>
                <a:latin typeface="Microsoft Yahei"/>
                <a:ea typeface="Microsoft Yahei"/>
                <a:cs typeface="Microsoft Yahei"/>
              </a:rPr>
              <a:t>《关于职业教育》ppt课件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职业教育课程与教学</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职业教育师资队伍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职业教育质量保障</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职业教育发展趋势与挑战</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01</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职业教育概述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职业教育是指通过提供一定的教育和培训，使个人获得与职业相关的知识和技能，从而能够从事特定职业的教育过程。</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职业教育具有针对性、实用性、专业性和系统性等特点，旨在培养学生具备从事特定职业所需的专业知识和技能，以及良好的职业道德和职业素养。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职业教育能够帮助学生获得与职业相关的专业知识和技能，提高其就业竞争力，帮助其顺利融入职场。</a:t>
            </a:r>
          </a:p>
        </p:txBody>
      </p:sp>
      <p:pic>
        <p:nvPicPr>
          <p:cNvPr id="6" name="Picture 6"/>
          <p:cNvPicPr>
            <a:picLocks noChangeAspect="1"/>
          </p:cNvPicPr>
          <p:nvPr/>
        </p:nvPicPr>
        <p:blipFill>
          <a:blip r:embed="rId2"/>
          <a:srcRect l="16625" r="16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提高就业能力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职业教育能够为企业提供具备专业技能和素养的劳动者，推动产业升级和经济发展。</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促进经济发展</a:t>
            </a:r>
          </a:p>
        </p:txBody>
      </p:sp>
      <p:pic>
        <p:nvPicPr>
          <p:cNvPr id="10" name="Picture 10"/>
          <p:cNvPicPr>
            <a:picLocks noChangeAspect="1"/>
          </p:cNvPicPr>
          <p:nvPr/>
        </p:nvPicPr>
        <p:blipFill>
          <a:blip r:embed="rId3"/>
          <a:srcRect l="16625" r="1662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职业教育不仅注重专业技能的培养，还注重培养学生的综合素质，如团队协作、沟通能力等，有助于个人的全面发展和成长。</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提升个人综合素质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历史回顾</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职业教育起源于古代学徒制，随着社会的发展和科技的进步，逐渐形成了现代职业教育体系。</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292" r="1229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发展趋势</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随着经济全球化和科技的不断进步，职业教育正朝着更加多元化、灵活化和专业化的方向发展，同时与普通教育的相互渗透和融合也成为发展趋势之一。</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未来展望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未来，职业教育将更加注重培养学生的创新能力和跨学科素养，以适应不断变化的社会需求和职业环境。同时，随着信息化和数字化技术的广泛应用，职业教育将更加注重在线教育和远程培训等新型教育模式的应用和创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02</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职业教育体系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职业学校教育</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职业学校教育是职业教育体系中的重要组成部分，为学生提供系统的职业技能培训和理论知识学习。</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职业学校教育通常包括中等职业学校和高等职业学校，通过专业课程和实践教学相结合的方式，培养学生的实际操作能力和职业素养。</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365" r="3036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24" r="325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职业培训机构</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职业培训机构通常针对某一特定职业或行业，提供短期或长期的培训课程，帮助学生快速掌握所需技能，提高就业竞争力。</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职业培训机构是对职业学校教育的有力补充，为学生提供更为灵活和实用的职业技能培训。</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企业内训是企业为了提高员工职业技能和素质而进行的内部培训活动。</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学徒制则是一种传统的职业技能传承方式，通过师傅带徒弟的方式，使学徒掌握某一职业的技能和经验。</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企业内训与学徒制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6953" r="6953"/>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2615" r="12615"/>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8724" r="1872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TextBox 21"/>
          <p:cNvSpPr txBox="1"/>
          <p:nvPr/>
        </p:nvSpPr>
        <p:spPr>
          <a:xfrm>
            <a:off x="705451"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01</a:t>
            </a:r>
          </a:p>
        </p:txBody>
      </p:sp>
      <p:sp>
        <p:nvSpPr>
          <p:cNvPr id="22" name="TextBox 22"/>
          <p:cNvSpPr txBox="1"/>
          <p:nvPr/>
        </p:nvSpPr>
        <p:spPr>
          <a:xfrm>
            <a:off x="3571418" y="3467100"/>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02</a:t>
            </a:r>
          </a:p>
        </p:txBody>
      </p:sp>
      <p:sp>
        <p:nvSpPr>
          <p:cNvPr id="23" name="TextBox 23"/>
          <p:cNvSpPr txBox="1"/>
          <p:nvPr/>
        </p:nvSpPr>
        <p:spPr>
          <a:xfrm>
            <a:off x="9265251" y="3471017"/>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04</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职业教育与普通教育的关系</a:t>
              </a:r>
            </a:p>
          </p:txBody>
        </p:sp>
      </p:grpSp>
      <p:grpSp>
        <p:nvGrpSpPr>
          <p:cNvPr id="46" name="Group 46"/>
          <p:cNvGrpSpPr/>
          <p:nvPr/>
        </p:nvGrpSpPr>
        <p:grpSpPr>
          <a:xfrm>
            <a:off x="756455" y="4477571"/>
            <a:ext cx="2164942" cy="1552257"/>
            <a:chOff x="756455" y="4477571"/>
            <a:chExt cx="2164942" cy="1552257"/>
          </a:xfrm>
        </p:grpSpPr>
        <p:sp>
          <p:nvSpPr>
            <p:cNvPr id="47" name="TextBox 4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职业教育与普通教育是相互补充、相互促进的关系。</a:t>
              </a:r>
            </a:p>
          </p:txBody>
        </p:sp>
      </p:grpSp>
      <p:grpSp>
        <p:nvGrpSpPr>
          <p:cNvPr id="48" name="Group 48"/>
          <p:cNvGrpSpPr/>
          <p:nvPr/>
        </p:nvGrpSpPr>
        <p:grpSpPr>
          <a:xfrm>
            <a:off x="3628568" y="4477571"/>
            <a:ext cx="2164942" cy="1552257"/>
            <a:chOff x="3628568" y="4477571"/>
            <a:chExt cx="2164942" cy="1552257"/>
          </a:xfrm>
        </p:grpSpPr>
        <p:sp>
          <p:nvSpPr>
            <p:cNvPr id="49" name="TextBox 49"/>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普通教育注重基础知识的传授，为学生未来的学习和职业发展打下基础。</a:t>
              </a:r>
            </a:p>
          </p:txBody>
        </p:sp>
      </p:grpSp>
      <p:grpSp>
        <p:nvGrpSpPr>
          <p:cNvPr id="50" name="Group 50"/>
          <p:cNvGrpSpPr/>
          <p:nvPr/>
        </p:nvGrpSpPr>
        <p:grpSpPr>
          <a:xfrm>
            <a:off x="6466794" y="4477571"/>
            <a:ext cx="2164942" cy="1552257"/>
            <a:chOff x="6466794" y="4477571"/>
            <a:chExt cx="2164942" cy="1552257"/>
          </a:xfrm>
        </p:grpSpPr>
        <p:sp>
          <p:nvSpPr>
            <p:cNvPr id="51" name="TextBox 51"/>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职业教育则注重职业技能的培养，为学生未来的就业做好准备。</a:t>
              </a:r>
            </a:p>
          </p:txBody>
        </p:sp>
      </p:grpSp>
      <p:grpSp>
        <p:nvGrpSpPr>
          <p:cNvPr id="52" name="Group 52"/>
          <p:cNvGrpSpPr/>
          <p:nvPr/>
        </p:nvGrpSpPr>
        <p:grpSpPr>
          <a:xfrm>
            <a:off x="9318371" y="4477571"/>
            <a:ext cx="2164942" cy="1552257"/>
            <a:chOff x="9318371" y="4477571"/>
            <a:chExt cx="2164942" cy="1552257"/>
          </a:xfrm>
        </p:grpSpPr>
        <p:sp>
          <p:nvSpPr>
            <p:cNvPr id="53" name="TextBox 53"/>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两者相互配合，共同促进学生的全面发展。</a:t>
              </a:r>
            </a:p>
          </p:txBody>
        </p:sp>
      </p:grpSp>
      <p:sp>
        <p:nvSpPr>
          <p:cNvPr id="54" name="TextBox 54"/>
          <p:cNvSpPr txBox="1"/>
          <p:nvPr/>
        </p:nvSpPr>
        <p:spPr>
          <a:xfrm>
            <a:off x="6416218" y="3461492"/>
            <a:ext cx="2287905" cy="72009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b="1">
                <a:solidFill>
                  <a:srgbClr val="FFFDFD">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lumMod val="60000"/>
                    <a:lumOff val="40000"/>
                    <a:alpha val="100000"/>
                  </a:schemeClr>
                </a:solidFill>
                <a:latin typeface="Microsoft Yahei"/>
                <a:ea typeface="Microsoft Yahei"/>
                <a:cs typeface="Microsoft Yahei"/>
              </a:rPr>
              <a:t>03</a:t>
            </a:r>
          </a:p>
        </p:txBody>
      </p:sp>
      <p:sp>
        <p:nvSpPr>
          <p:cNvPr id="3" name="TextBox 3"/>
          <p:cNvSpPr txBox="1"/>
          <p:nvPr/>
        </p:nvSpPr>
        <p:spPr>
          <a:xfrm>
            <a:off x="1219200" y="2926080"/>
            <a:ext cx="881238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lumMod val="60000"/>
                    <a:lumOff val="40000"/>
                    <a:alpha val="100000"/>
                  </a:schemeClr>
                </a:solidFill>
                <a:latin typeface="Microsoft Yahei"/>
                <a:ea typeface="Microsoft Yahei"/>
                <a:cs typeface="Microsoft Yahei"/>
              </a:rPr>
              <a:t>职业教育课程与教学</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职业教育课程设置应紧密结合市场需求，以培养学生的职业技能和实际操作能力为目标。</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课程内容应注重实用性和针对性，涵盖相关行业的基本知识和技能，同时强调职业道德和职业素养的培养。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课程设置与内容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课程内容</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课程设置</a:t>
            </a:r>
            <a:endParaRPr lang="en-US" sz="1100"/>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教学方法</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采用多种教学方法，如案例分析、角色扮演、小组讨论等，以激发学生的学习兴趣和主动性。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教学手段</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利用现代化教学手段，如多媒体、网络教学资源等，提高教学效果和学生的学习效率。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教学方法与手段</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https://d.book118.com/185324121232011043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1A004F"/>
      </a:lt1>
      <a:dk2>
        <a:srgbClr val="EDE5FF"/>
      </a:dk2>
      <a:lt2>
        <a:srgbClr val="000000"/>
      </a:lt2>
      <a:accent1>
        <a:srgbClr val="9970FC"/>
      </a:accent1>
      <a:accent2>
        <a:srgbClr val="6C51FF"/>
      </a:accent2>
      <a:accent3>
        <a:srgbClr val="3F00C2"/>
      </a:accent3>
      <a:accent4>
        <a:srgbClr val="FF6CE0"/>
      </a:accent4>
      <a:accent5>
        <a:srgbClr val="FF8CE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2024-09-05T15:41:58.471</cp:lastPrinted>
  <dcterms:created xsi:type="dcterms:W3CDTF">2024-09-05T07:41:58Z</dcterms:created>
  <dcterms:modified xsi:type="dcterms:W3CDTF">2024-09-05T07:42:00Z</dcterms:modified>
</cp:coreProperties>
</file>