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4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7F2174A-973A-48FD-854A-ACE562BD63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494C43D-F16E-4EA4-8B57-BCE69D0AD0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FFB52C8-B368-43B8-BAA8-2A064C77EC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82C6EEA-8EB1-4ACF-BAB9-6279290705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4AB3581-FC00-4E90-9010-1AB334B610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AFE49FB-E9C6-426B-9F64-6969ABDC11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006F866-BBB9-4F4A-9A31-E74041458F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7DEEF6C-24E9-4D4C-8890-891E70633D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64B87BC-B0E8-437C-8909-AF98C1D782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CE4BB06-8413-40BD-9FA9-0EDD8DA05D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A1C32B3-A40D-44B4-897D-60110992DB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2829721" y="2606765"/>
            <a:ext cx="6532559" cy="1421928"/>
          </a:xfrm>
        </p:spPr>
        <p:txBody>
          <a:bodyPr wrap="none" anchor="t">
            <a:spAutoFit/>
          </a:bodyPr>
          <a:lstStyle>
            <a:lvl1pPr algn="ctr">
              <a:defRPr sz="9600" b="1" i="0" spc="300">
                <a:solidFill>
                  <a:schemeClr val="bg1"/>
                </a:solidFill>
                <a:latin typeface="+mj-ea"/>
                <a:ea typeface="+mj-ea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4" name="副标题 2"/>
          <p:cNvSpPr>
            <a:spLocks noGrp="1"/>
          </p:cNvSpPr>
          <p:nvPr>
            <p:ph type="subTitle" idx="1" hasCustomPrompt="1"/>
          </p:nvPr>
        </p:nvSpPr>
        <p:spPr>
          <a:xfrm>
            <a:off x="4560965" y="4178609"/>
            <a:ext cx="3070071" cy="397032"/>
          </a:xfrm>
        </p:spPr>
        <p:txBody>
          <a:bodyPr wrap="none">
            <a:spAutoFit/>
          </a:bodyPr>
          <a:lstStyle>
            <a:lvl1pPr marL="0" indent="0" algn="ctr">
              <a:buNone/>
              <a:defRPr sz="2200" b="0" i="0" spc="300">
                <a:solidFill>
                  <a:schemeClr val="bg1"/>
                </a:solidFill>
                <a:latin typeface="+mj-ea"/>
                <a:ea typeface="+mj-ea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kumimoji="1" lang="zh-CN" altLang="en-US"/>
              <a:t>点击编辑副标题样式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4176242" y="1627639"/>
            <a:ext cx="3839514" cy="840230"/>
          </a:xfrm>
        </p:spPr>
        <p:txBody>
          <a:bodyPr wrap="none" anchor="b">
            <a:spAutoFit/>
          </a:bodyPr>
          <a:lstStyle>
            <a:lvl1pPr marL="0" indent="0" algn="ctr">
              <a:buNone/>
              <a:defRPr sz="5400" b="0" i="0" spc="300">
                <a:solidFill>
                  <a:schemeClr val="bg1"/>
                </a:solidFill>
                <a:latin typeface="+mj-ea"/>
                <a:ea typeface="+mj-ea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pic>
        <p:nvPicPr>
          <p:cNvPr id="7" name="图片 1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8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9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0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1" name=""/>
        <p:cNvGrpSpPr/>
        <p:nvPr/>
      </p:nvGrpSpPr>
      <p:grpSpPr>
        <a:xfrm>
          <a:off x="0" y="0"/>
          <a:ext cx="0" cy="0"/>
        </a:xfrm>
      </p:grpSpPr>
      <p:pic>
        <p:nvPicPr>
          <p:cNvPr id="12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13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4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15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6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17" name=""/>
        <p:cNvGrpSpPr/>
        <p:nvPr/>
      </p:nvGrpSpPr>
      <p:grpSpPr>
        <a:xfrm>
          <a:off x="0" y="0"/>
          <a:ext cx="0" cy="0"/>
        </a:xfrm>
      </p:grpSpPr>
      <p:pic>
        <p:nvPicPr>
          <p:cNvPr id="18" name="图片 5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lnSpc>
                <a:spcPct val="130000"/>
              </a:lnSpc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lnSpc>
                <a:spcPct val="130000"/>
              </a:lnSpc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2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4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2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9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8533030131101111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工厂消防安全培训\n## 1.工厂消防安全的重要性及现状\n### 1.1工厂消防安全对员工生命财产的影响\n### 1.2工厂消防安全现状及潜在隐患\n### 1.3工厂消防安全培训的必要性\n## 2.工厂消防安全培训的基本原则和方法\n### 2.1工厂消防安全培训的基本原则\n### 2.2工厂消防安全培训的基本方法\n### 2.3工厂消防安全培训的组织实施\n## 3.工厂消防安全培训的内容和流程\n### 3.1工厂消防安全培训的内容\n### 3.2工厂消防安全培训的流程\n### 3.3工厂消防安全培训的效果评估\n## 4.工厂消防安全培训的案例分享与讨论\n### 4.1工厂消防安全培训的案例分享\n### 4.2工厂消防安全培训的案例讨论\n### 4.3工厂消防安全培训的案例总结\n## 5.工厂消防安全培训的未来发展趋势\n### 5.1工厂消防安全培训的技术创新\n### 5.2工厂消防安全培训的制度完善\n### 5.3工厂消防安全培训的文化建设\n&quot;,&quot;templateId&quot;:&quot;4wo77tdatif1zkf5up7jagxk9w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571499" y="2606765"/>
            <a:ext cx="11055350" cy="1409700"/>
          </a:xfrm>
        </p:spPr>
        <p:txBody>
          <a:bodyPr vert="horz" wrap="square" lIns="91440" tIns="45720" rIns="91440" bIns="45720" anchor="t">
            <a:spAutoFit/>
          </a:bodyPr>
          <a:lstStyle/>
          <a:p>
            <a:r>
              <a:rPr lang="zh-CN"/>
              <a:t>工厂消防安全培训</a:t>
            </a:r>
            <a:endParaRPr/>
          </a:p>
        </p:txBody>
      </p:sp>
      <p:sp>
        <p:nvSpPr>
          <p:cNvPr id="3" name="文本占位符 3" descr="{&quot;isTemplate&quot;:false,&quot;type&quot;:&quot;content&quot;,&quot;canOmit&quot;:true,&quot;range&quot;:0}"/>
          <p:cNvSpPr>
            <a:spLocks noGrp="1"/>
          </p:cNvSpPr>
          <p:nvPr>
            <p:ph type="body" sz="quarter" idx="10"/>
          </p:nvPr>
        </p:nvSpPr>
        <p:spPr>
          <a:xfrm>
            <a:off x="2695577" y="1991619"/>
            <a:ext cx="6800850" cy="476250"/>
          </a:xfrm>
        </p:spPr>
        <p:txBody>
          <a:bodyPr/>
          <a:lstStyle/>
          <a:p>
            <a:pPr>
              <a:buFont typeface="Arial" pitchFamily="34" charset="0"/>
              <a:buNone/>
            </a:pPr>
            <a:r>
              <a:rPr lang="en-US" sz="2800"/>
              <a:t> </a:t>
            </a:r>
            <a:endParaRPr/>
          </a:p>
        </p:txBody>
      </p:sp>
      <p:sp>
        <p:nvSpPr>
          <p:cNvPr id="4" name="文本占位符 20"/>
          <p:cNvSpPr txBox="1"/>
          <p:nvPr/>
        </p:nvSpPr>
        <p:spPr>
          <a:xfrm>
            <a:off x="571499" y="6171840"/>
            <a:ext cx="1844479" cy="335092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en-US" altLang="zh-CN" spc="80">
              <a:solidFill>
                <a:schemeClr val="bg1"/>
              </a:solidFill>
              <a:latin typeface="+mn-lt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0136120" y="6170237"/>
            <a:ext cx="1484381" cy="336695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3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34" name="椭圆 1"/>
          <p:cNvSpPr>
            <a:spLocks noChangeAspect="1"/>
          </p:cNvSpPr>
          <p:nvPr/>
        </p:nvSpPr>
        <p:spPr>
          <a:xfrm>
            <a:off x="905941" y="2062530"/>
            <a:ext cx="2520000" cy="2520000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100000">
                <a:schemeClr val="accent1"/>
              </a:gs>
            </a:gsLst>
            <a:lin ang="108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35" name="Tencent"/>
          <p:cNvSpPr txBox="1"/>
          <p:nvPr/>
        </p:nvSpPr>
        <p:spPr>
          <a:xfrm>
            <a:off x="1591103" y="2660810"/>
            <a:ext cx="1149675" cy="1323439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lnSpc>
                <a:spcPct val="130000"/>
              </a:lnSpc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8000" b="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lang="zh-CN" altLang="en-US" sz="8000" b="0">
              <a:solidFill>
                <a:schemeClr val="bg1"/>
              </a:solidFill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  <p:sp>
        <p:nvSpPr>
          <p:cNvPr id="136" name="Tencent" descr="{&quot;isTemplate&quot;:true,&quot;type&quot;:&quot;title&quot;,&quot;canOmit&quot;:false,&quot;range&quot;:0}"/>
          <p:cNvSpPr txBox="1"/>
          <p:nvPr/>
        </p:nvSpPr>
        <p:spPr>
          <a:xfrm>
            <a:off x="2887007" y="2762250"/>
            <a:ext cx="8674100" cy="825500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b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lnSpc>
                <a:spcPct val="130000"/>
              </a:lnSpc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zh-CN" sz="4400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</a:rPr>
              <a:t>工厂消防安全的重要性及现状</a:t>
            </a:r>
            <a:endParaRPr lang="en-US" sz="4800" b="1">
              <a:solidFill>
                <a:srgbClr val="FFFFFF">
                  <a:alpha val="100000"/>
                </a:srgbClr>
              </a:solidFill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74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75" name="AutoShape 2" descr="{&quot;isTemplate&quot;:true,&quot;type&quot;:&quot;image&quot;,&quot;canOmit&quot;:false,&quot;range&quot;:0}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176" name="Group 47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59808" y="1869081"/>
            <a:ext cx="6019800" cy="4574158"/>
            <a:chOff x="454962" y="1575832"/>
            <a:chExt cx="6019800" cy="4574158"/>
          </a:xfrm>
        </p:grpSpPr>
        <p:grpSp>
          <p:nvGrpSpPr>
            <p:cNvPr id="177" name="Group 474"/>
            <p:cNvGrpSpPr/>
            <p:nvPr/>
          </p:nvGrpSpPr>
          <p:grpSpPr>
            <a:xfrm>
              <a:off x="454962" y="1575832"/>
              <a:ext cx="5829300" cy="1489352"/>
              <a:chOff x="454963" y="1575832"/>
              <a:chExt cx="5829300" cy="1489352"/>
            </a:xfrm>
          </p:grpSpPr>
          <p:sp>
            <p:nvSpPr>
              <p:cNvPr id="178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2034175"/>
                <a:ext cx="5829300" cy="1031009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火灾事故可能导致员工伤亡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消防安全培训有助于提高员工火场逃生能力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消防安全意识强的员工能有效预防火灾事故</a:t>
                </a:r>
                <a:endParaRPr/>
              </a:p>
            </p:txBody>
          </p:sp>
          <p:sp>
            <p:nvSpPr>
              <p:cNvPr id="179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157583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员工生命安全</a:t>
                </a:r>
                <a:endParaRPr/>
              </a:p>
            </p:txBody>
          </p:sp>
        </p:grpSp>
        <p:grpSp>
          <p:nvGrpSpPr>
            <p:cNvPr id="180" name="Group 477"/>
            <p:cNvGrpSpPr/>
            <p:nvPr/>
          </p:nvGrpSpPr>
          <p:grpSpPr>
            <a:xfrm>
              <a:off x="454962" y="3071702"/>
              <a:ext cx="5829300" cy="1489351"/>
              <a:chOff x="454963" y="3071702"/>
              <a:chExt cx="5829300" cy="1489351"/>
            </a:xfrm>
          </p:grpSpPr>
          <p:sp>
            <p:nvSpPr>
              <p:cNvPr id="181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3530045"/>
                <a:ext cx="58293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工厂火灾事故可能导致财产损失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消防安全培训有助于降低火灾事故损失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消防安全管理良好的企业能有效预防火灾事故</a:t>
                </a:r>
                <a:endParaRPr/>
              </a:p>
            </p:txBody>
          </p:sp>
          <p:sp>
            <p:nvSpPr>
              <p:cNvPr id="182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307170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企业财产安全</a:t>
                </a:r>
                <a:endParaRPr/>
              </a:p>
            </p:txBody>
          </p:sp>
        </p:grpSp>
        <p:grpSp>
          <p:nvGrpSpPr>
            <p:cNvPr id="183" name="Group 480"/>
            <p:cNvGrpSpPr/>
            <p:nvPr/>
          </p:nvGrpSpPr>
          <p:grpSpPr>
            <a:xfrm>
              <a:off x="454962" y="4660638"/>
              <a:ext cx="6019800" cy="1489352"/>
              <a:chOff x="454963" y="4660638"/>
              <a:chExt cx="6019800" cy="1489352"/>
            </a:xfrm>
          </p:grpSpPr>
          <p:sp>
            <p:nvSpPr>
              <p:cNvPr id="184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5118982"/>
                <a:ext cx="60198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工厂火灾事故可能影响社会稳定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消防安全培训有助于维护社会稳定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消防安全管理良好的企业有助于树立良好的社会形象</a:t>
                </a:r>
                <a:endParaRPr/>
              </a:p>
            </p:txBody>
          </p:sp>
          <p:sp>
            <p:nvSpPr>
              <p:cNvPr id="185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4660638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社会稳定</a:t>
                </a:r>
                <a:endParaRPr/>
              </a:p>
            </p:txBody>
          </p:sp>
        </p:grpSp>
      </p:grpSp>
      <p:pic>
        <p:nvPicPr>
          <p:cNvPr id="186" name="Picture 9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187" name="椭圆 6"/>
          <p:cNvSpPr>
            <a:spLocks noChangeAspect="1"/>
          </p:cNvSpPr>
          <p:nvPr/>
        </p:nvSpPr>
        <p:spPr>
          <a:xfrm>
            <a:off x="8687905" y="1507725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188" name="椭圆 7"/>
          <p:cNvSpPr>
            <a:spLocks noChangeAspect="1"/>
          </p:cNvSpPr>
          <p:nvPr/>
        </p:nvSpPr>
        <p:spPr>
          <a:xfrm>
            <a:off x="6939559" y="4654032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189" name="椭圆 8"/>
          <p:cNvSpPr>
            <a:spLocks noChangeAspect="1"/>
          </p:cNvSpPr>
          <p:nvPr/>
        </p:nvSpPr>
        <p:spPr>
          <a:xfrm>
            <a:off x="10420189" y="4651332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  <p:sp>
        <p:nvSpPr>
          <p:cNvPr id="19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工厂消防安全对员工生命财产的影响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9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92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93" name="Group 40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468163"/>
            <a:ext cx="5783287" cy="4912094"/>
            <a:chOff x="5982796" y="1468163"/>
            <a:chExt cx="5783287" cy="4912094"/>
          </a:xfrm>
        </p:grpSpPr>
        <p:grpSp>
          <p:nvGrpSpPr>
            <p:cNvPr id="194" name="Group 2"/>
            <p:cNvGrpSpPr/>
            <p:nvPr/>
          </p:nvGrpSpPr>
          <p:grpSpPr>
            <a:xfrm>
              <a:off x="5982796" y="3116804"/>
              <a:ext cx="5783287" cy="1610798"/>
              <a:chOff x="5982796" y="3116804"/>
              <a:chExt cx="5783287" cy="1610798"/>
            </a:xfrm>
          </p:grpSpPr>
          <p:sp>
            <p:nvSpPr>
              <p:cNvPr id="195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16804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消防安全意识薄弱</a:t>
                </a:r>
                <a:endParaRPr/>
              </a:p>
            </p:txBody>
          </p:sp>
          <p:sp>
            <p:nvSpPr>
              <p:cNvPr id="196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575147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部分员工对消防安全重视不够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消防安全培训不足导致员工火场逃生能力有限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消防安全管理不善可能导致火灾事故</a:t>
                </a:r>
                <a:endParaRPr/>
              </a:p>
            </p:txBody>
          </p:sp>
        </p:grpSp>
        <p:grpSp>
          <p:nvGrpSpPr>
            <p:cNvPr id="197" name="Group 5"/>
            <p:cNvGrpSpPr/>
            <p:nvPr/>
          </p:nvGrpSpPr>
          <p:grpSpPr>
            <a:xfrm>
              <a:off x="5982796" y="4769459"/>
              <a:ext cx="5783287" cy="1610798"/>
              <a:chOff x="5982796" y="4769459"/>
              <a:chExt cx="5783287" cy="1610798"/>
            </a:xfrm>
          </p:grpSpPr>
          <p:sp>
            <p:nvSpPr>
              <p:cNvPr id="198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769459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消防安全设施不完善</a:t>
                </a:r>
                <a:endParaRPr/>
              </a:p>
            </p:txBody>
          </p:sp>
          <p:sp>
            <p:nvSpPr>
              <p:cNvPr id="199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27802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部分工厂消防设施陈旧，无法满足防火需求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消防安全设施维护不到位，导致设施失效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消防安全设施布局不合理，影响火灾扑救效果</a:t>
                </a:r>
                <a:endParaRPr/>
              </a:p>
            </p:txBody>
          </p:sp>
        </p:grpSp>
        <p:grpSp>
          <p:nvGrpSpPr>
            <p:cNvPr id="200" name="Group 407"/>
            <p:cNvGrpSpPr/>
            <p:nvPr/>
          </p:nvGrpSpPr>
          <p:grpSpPr>
            <a:xfrm>
              <a:off x="5982796" y="1468163"/>
              <a:ext cx="5700871" cy="1610798"/>
              <a:chOff x="5982796" y="1468163"/>
              <a:chExt cx="5700871" cy="1610798"/>
            </a:xfrm>
          </p:grpSpPr>
          <p:sp>
            <p:nvSpPr>
              <p:cNvPr id="201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468163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消防安全制度不健全</a:t>
                </a:r>
                <a:endParaRPr/>
              </a:p>
            </p:txBody>
          </p:sp>
          <p:sp>
            <p:nvSpPr>
              <p:cNvPr id="202" name="TextBox 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26506"/>
                <a:ext cx="5700871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部分工厂消防安全制度不完善，管理混乱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消防安全责任制落实不到位，导致火灾事故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消防安全检查和演练制度不健全，无法及时发现和消除火灾隐患</a:t>
                </a:r>
                <a:endParaRPr/>
              </a:p>
            </p:txBody>
          </p:sp>
        </p:grpSp>
      </p:grpSp>
      <p:sp>
        <p:nvSpPr>
          <p:cNvPr id="20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工厂消防安全现状及潜在隐患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04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05" name="Picture 2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>
              <a:gd name="adj" fmla="val 6169"/>
            </a:avLst>
          </a:prstGeom>
        </p:spPr>
      </p:pic>
      <p:grpSp>
        <p:nvGrpSpPr>
          <p:cNvPr id="206" name="" descr="{&quot;isTemplate&quot;:true,&quot;type&quot;:&quot;list&quot;,&quot;canOmit&quot;:false,&quot;minItemsCount&quot;:-1,&quot;scalable&quot;:false,&quot;alignment&quot;:&quot;left&quot;,&quot;alignmentVertical&quot;:&quot;top&quot;}"/>
          <p:cNvGrpSpPr/>
          <p:nvPr/>
        </p:nvGrpSpPr>
        <p:grpSpPr>
          <a:xfrm>
            <a:off x="660396" y="1892786"/>
            <a:ext cx="5622868" cy="4617939"/>
            <a:chOff x="660396" y="1892786"/>
            <a:chExt cx="5622868" cy="4617939"/>
          </a:xfrm>
        </p:grpSpPr>
        <p:grpSp>
          <p:nvGrpSpPr>
            <p:cNvPr id="207" name="组合 4"/>
            <p:cNvGrpSpPr/>
            <p:nvPr/>
          </p:nvGrpSpPr>
          <p:grpSpPr>
            <a:xfrm>
              <a:off x="660396" y="1892786"/>
              <a:ext cx="5622867" cy="1446014"/>
              <a:chOff x="571500" y="1815543"/>
              <a:chExt cx="5622867" cy="1446014"/>
            </a:xfrm>
          </p:grpSpPr>
          <p:sp>
            <p:nvSpPr>
              <p:cNvPr id="208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提高员工消防安全意识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09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7" y="2193913"/>
                <a:ext cx="4788000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消防安全培训有助于提高员工对消防安全的重视程度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消防安全培训有助于提高员工火场逃生能力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消防安全培训有助于提高员工消防安全意识</a:t>
                </a:r>
                <a:endParaRPr/>
              </a:p>
            </p:txBody>
          </p:sp>
          <p:sp>
            <p:nvSpPr>
              <p:cNvPr id="210" name="椭圆 7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01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11" name="组合 8"/>
            <p:cNvGrpSpPr/>
            <p:nvPr/>
          </p:nvGrpSpPr>
          <p:grpSpPr>
            <a:xfrm>
              <a:off x="660396" y="3478749"/>
              <a:ext cx="5622868" cy="1446014"/>
              <a:chOff x="571500" y="1815543"/>
              <a:chExt cx="5622868" cy="1446014"/>
            </a:xfrm>
          </p:grpSpPr>
          <p:sp>
            <p:nvSpPr>
              <p:cNvPr id="212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完善消防安全设施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13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88000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消防安全培训有助于发现消防安全设施存在的问题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消防安全培训有助于提高消防安全设施的维护管理水平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消防安全培训有助于优化消防安全设施的布局和配置</a:t>
                </a:r>
                <a:endParaRPr/>
              </a:p>
            </p:txBody>
          </p:sp>
          <p:sp>
            <p:nvSpPr>
              <p:cNvPr id="214" name="椭圆 11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02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15" name="组合 12"/>
            <p:cNvGrpSpPr/>
            <p:nvPr/>
          </p:nvGrpSpPr>
          <p:grpSpPr>
            <a:xfrm>
              <a:off x="660396" y="5064711"/>
              <a:ext cx="5622867" cy="1446014"/>
              <a:chOff x="571500" y="1815543"/>
              <a:chExt cx="5622867" cy="1446014"/>
            </a:xfrm>
          </p:grpSpPr>
          <p:sp>
            <p:nvSpPr>
              <p:cNvPr id="216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健全消防安全制度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17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87999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消防安全培训有助于完善消防安全制度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消防安全培训有助于落实消防安全责任制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消防安全培训有助于提高消防安全检查和演练的效果</a:t>
                </a:r>
                <a:endParaRPr/>
              </a:p>
            </p:txBody>
          </p:sp>
          <p:sp>
            <p:nvSpPr>
              <p:cNvPr id="218" name="椭圆 15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03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</p:grpSp>
      <p:sp>
        <p:nvSpPr>
          <p:cNvPr id="21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工厂消防安全培训的必要性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0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21" name="椭圆 1"/>
          <p:cNvSpPr>
            <a:spLocks noChangeAspect="1"/>
          </p:cNvSpPr>
          <p:nvPr/>
        </p:nvSpPr>
        <p:spPr>
          <a:xfrm>
            <a:off x="905941" y="2062530"/>
            <a:ext cx="2520000" cy="2520000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100000">
                <a:schemeClr val="accent1"/>
              </a:gs>
            </a:gsLst>
            <a:lin ang="108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22" name="Tencent"/>
          <p:cNvSpPr txBox="1"/>
          <p:nvPr/>
        </p:nvSpPr>
        <p:spPr>
          <a:xfrm>
            <a:off x="1591103" y="2660810"/>
            <a:ext cx="1149675" cy="1323439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lnSpc>
                <a:spcPct val="130000"/>
              </a:lnSpc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8000" b="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lang="zh-CN" altLang="en-US" sz="8000" b="0">
              <a:solidFill>
                <a:schemeClr val="bg1"/>
              </a:solidFill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  <p:sp>
        <p:nvSpPr>
          <p:cNvPr id="223" name="Tencent" descr="{&quot;isTemplate&quot;:true,&quot;type&quot;:&quot;title&quot;,&quot;canOmit&quot;:false,&quot;range&quot;:0}"/>
          <p:cNvSpPr txBox="1"/>
          <p:nvPr/>
        </p:nvSpPr>
        <p:spPr>
          <a:xfrm>
            <a:off x="2887007" y="2762250"/>
            <a:ext cx="8674100" cy="825500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b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lnSpc>
                <a:spcPct val="130000"/>
              </a:lnSpc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zh-CN" sz="3600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</a:rPr>
              <a:t>工厂消防安全培训的基本原则和方法</a:t>
            </a:r>
            <a:endParaRPr lang="en-US" sz="4800" b="1">
              <a:solidFill>
                <a:srgbClr val="FFFFFF">
                  <a:alpha val="100000"/>
                </a:srgbClr>
              </a:solidFill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4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25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59823" y="1410892"/>
            <a:ext cx="8485781" cy="5021403"/>
            <a:chOff x="4252323" y="1207692"/>
            <a:chExt cx="8485781" cy="5021403"/>
          </a:xfrm>
        </p:grpSpPr>
        <p:grpSp>
          <p:nvGrpSpPr>
            <p:cNvPr id="226" name=""/>
            <p:cNvGrpSpPr/>
            <p:nvPr/>
          </p:nvGrpSpPr>
          <p:grpSpPr>
            <a:xfrm>
              <a:off x="4252327" y="1207692"/>
              <a:ext cx="8485777" cy="1440001"/>
              <a:chOff x="4252327" y="1207692"/>
              <a:chExt cx="8485777" cy="1440001"/>
            </a:xfrm>
          </p:grpSpPr>
          <p:sp>
            <p:nvSpPr>
              <p:cNvPr id="227" name="Tencent"/>
              <p:cNvSpPr/>
              <p:nvPr/>
            </p:nvSpPr>
            <p:spPr>
              <a:xfrm>
                <a:off x="4252327" y="1207693"/>
                <a:ext cx="8485777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2" y="14226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实用性原则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1" y="18806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消防安全培训内容应结合实际，具有较强的实用性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消防安全培训方法应简单易行，便于员工掌握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消防安全培训效果应能有效提高员工的消防安全能力</a:t>
                </a:r>
                <a:endParaRPr/>
              </a:p>
            </p:txBody>
          </p:sp>
          <p:pic>
            <p:nvPicPr>
              <p:cNvPr id="230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l="21874" r="21874"/>
              <a:stretch>
                <a:fillRect/>
              </a:stretch>
            </p:blipFill>
            <p:spPr>
              <a:xfrm>
                <a:off x="4252327" y="1207692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231" name=""/>
            <p:cNvGrpSpPr/>
            <p:nvPr/>
          </p:nvGrpSpPr>
          <p:grpSpPr>
            <a:xfrm>
              <a:off x="4252325" y="2998393"/>
              <a:ext cx="8485779" cy="1440000"/>
              <a:chOff x="4252325" y="2998393"/>
              <a:chExt cx="8485779" cy="1440000"/>
            </a:xfrm>
          </p:grpSpPr>
          <p:sp>
            <p:nvSpPr>
              <p:cNvPr id="232" name="Tencent"/>
              <p:cNvSpPr/>
              <p:nvPr/>
            </p:nvSpPr>
            <p:spPr>
              <a:xfrm>
                <a:off x="4252326" y="2998393"/>
                <a:ext cx="8485778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1" y="3213319"/>
                <a:ext cx="66896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系统性原则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0" y="36713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消防安全培训应涵盖工厂消防安全的各个方面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消防安全培训应注重员工消防安全素质的全面提高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消防安全培训应建立完善的培训体系</a:t>
                </a:r>
                <a:endParaRPr/>
              </a:p>
            </p:txBody>
          </p:sp>
          <p:pic>
            <p:nvPicPr>
              <p:cNvPr id="235" name="图片 5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l="21874" r="21874"/>
              <a:stretch>
                <a:fillRect/>
              </a:stretch>
            </p:blipFill>
            <p:spPr>
              <a:xfrm>
                <a:off x="4252325" y="2998394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236" name=""/>
            <p:cNvGrpSpPr/>
            <p:nvPr/>
          </p:nvGrpSpPr>
          <p:grpSpPr>
            <a:xfrm>
              <a:off x="4252323" y="4789093"/>
              <a:ext cx="8485781" cy="1440002"/>
              <a:chOff x="4252323" y="4789093"/>
              <a:chExt cx="8485781" cy="1440002"/>
            </a:xfrm>
          </p:grpSpPr>
          <p:sp>
            <p:nvSpPr>
              <p:cNvPr id="237" name="Tencent"/>
              <p:cNvSpPr/>
              <p:nvPr/>
            </p:nvSpPr>
            <p:spPr>
              <a:xfrm>
                <a:off x="4252325" y="4789093"/>
                <a:ext cx="8485779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0" y="50040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持续性原则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59" y="5462010"/>
                <a:ext cx="6702745" cy="76708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消防安全培训应定期进行，以保持员工的消防安全意识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消防安全培训应不断更新内容，以适应消防安全的不断发展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消防安全培训应建立长效机制，确保培训效果的持续性</a:t>
                </a:r>
                <a:endParaRPr/>
              </a:p>
            </p:txBody>
          </p:sp>
          <p:pic>
            <p:nvPicPr>
              <p:cNvPr id="240" name="图片 6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l="21874" r="21874"/>
              <a:stretch>
                <a:fillRect/>
              </a:stretch>
            </p:blipFill>
            <p:spPr>
              <a:xfrm>
                <a:off x="4252323" y="4789096"/>
                <a:ext cx="1440000" cy="1439999"/>
              </a:xfrm>
              <a:prstGeom prst="rect">
                <a:avLst/>
              </a:prstGeom>
            </p:spPr>
          </p:pic>
        </p:grpSp>
      </p:grpSp>
      <p:sp>
        <p:nvSpPr>
          <p:cNvPr id="24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7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工厂消防安全培训的基本原则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42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43" name="Picture 3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315750" y="1584357"/>
            <a:ext cx="4575952" cy="4575952"/>
          </a:xfrm>
          <a:prstGeom prst="ellipse">
            <a:avLst/>
          </a:prstGeom>
        </p:spPr>
      </p:pic>
      <p:grpSp>
        <p:nvGrpSpPr>
          <p:cNvPr id="244" name="" descr="{&quot;isTemplate&quot;:true,&quot;type&quot;:&quot;list&quot;,&quot;canOmit&quot;:false,&quot;minItemsCount&quot;:-1,&quot;scalable&quot;:false,&quot;alignment&quot;:&quot;left&quot;,&quot;alignmentVertical&quot;:&quot;top&quot;}"/>
          <p:cNvGrpSpPr/>
          <p:nvPr/>
        </p:nvGrpSpPr>
        <p:grpSpPr>
          <a:xfrm>
            <a:off x="5582412" y="1807048"/>
            <a:ext cx="5629118" cy="4659814"/>
            <a:chOff x="5582412" y="1807048"/>
            <a:chExt cx="5629118" cy="4659814"/>
          </a:xfrm>
        </p:grpSpPr>
        <p:grpSp>
          <p:nvGrpSpPr>
            <p:cNvPr id="245" name="组合 3"/>
            <p:cNvGrpSpPr/>
            <p:nvPr/>
          </p:nvGrpSpPr>
          <p:grpSpPr>
            <a:xfrm>
              <a:off x="5582412" y="1807048"/>
              <a:ext cx="5629117" cy="1487888"/>
              <a:chOff x="571500" y="1815543"/>
              <a:chExt cx="5629117" cy="1487888"/>
            </a:xfrm>
          </p:grpSpPr>
          <p:sp>
            <p:nvSpPr>
              <p:cNvPr id="246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6764"/>
                <a:ext cx="462920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课堂教学法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47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7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通过讲解、示范、演练等形式进行消防安全培训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适用于新员工消防安全培训和消防知识普及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有助于员工系统地掌握消防安全知识和技能</a:t>
                </a:r>
                <a:endParaRPr/>
              </a:p>
            </p:txBody>
          </p:sp>
          <p:sp>
            <p:nvSpPr>
              <p:cNvPr id="248" name="椭圆 6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01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49" name="组合 7"/>
            <p:cNvGrpSpPr/>
            <p:nvPr/>
          </p:nvGrpSpPr>
          <p:grpSpPr>
            <a:xfrm>
              <a:off x="5582412" y="3393011"/>
              <a:ext cx="5629118" cy="1487888"/>
              <a:chOff x="571500" y="1815543"/>
              <a:chExt cx="5629118" cy="1487888"/>
            </a:xfrm>
          </p:grpSpPr>
          <p:sp>
            <p:nvSpPr>
              <p:cNvPr id="250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6764"/>
                <a:ext cx="462920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实战演练法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51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通过模拟火灾现场进行实战演练，提高员工火场逃生能力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适用于消防应急演练和火灾事故应急处理培训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有助于员工提高火灾事故应对能力和自救互救能力</a:t>
                </a:r>
                <a:endParaRPr/>
              </a:p>
            </p:txBody>
          </p:sp>
          <p:sp>
            <p:nvSpPr>
              <p:cNvPr id="252" name="椭圆 10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02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53" name="组合 11"/>
            <p:cNvGrpSpPr/>
            <p:nvPr/>
          </p:nvGrpSpPr>
          <p:grpSpPr>
            <a:xfrm>
              <a:off x="5582412" y="4978974"/>
              <a:ext cx="5629118" cy="1487888"/>
              <a:chOff x="571500" y="1815543"/>
              <a:chExt cx="5629118" cy="1487888"/>
            </a:xfrm>
          </p:grpSpPr>
          <p:sp>
            <p:nvSpPr>
              <p:cNvPr id="254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22082"/>
                <a:ext cx="463434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案例分析法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55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通过分析火灾事故案例，提高员工消防安全意识和防范能力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适用于消防安全管理和火灾事故预防培训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有助于员工了解火灾事故的危害，提高消防安全意识</a:t>
                </a:r>
                <a:endParaRPr/>
              </a:p>
            </p:txBody>
          </p:sp>
          <p:sp>
            <p:nvSpPr>
              <p:cNvPr id="256" name="椭圆 14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03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</p:grpSp>
      <p:sp>
        <p:nvSpPr>
          <p:cNvPr id="25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工厂消防安全培训的基本方法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58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59" name="Picture 2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260" name="Group 551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328795" y="1294832"/>
            <a:ext cx="6099220" cy="4768654"/>
            <a:chOff x="5328795" y="1294832"/>
            <a:chExt cx="6099220" cy="4768654"/>
          </a:xfrm>
        </p:grpSpPr>
        <p:grpSp>
          <p:nvGrpSpPr>
            <p:cNvPr id="261" name="Group 3"/>
            <p:cNvGrpSpPr/>
            <p:nvPr/>
          </p:nvGrpSpPr>
          <p:grpSpPr>
            <a:xfrm>
              <a:off x="5328795" y="1294832"/>
              <a:ext cx="6099220" cy="1468186"/>
              <a:chOff x="5328795" y="1294832"/>
              <a:chExt cx="6099220" cy="1468186"/>
            </a:xfrm>
          </p:grpSpPr>
          <p:sp>
            <p:nvSpPr>
              <p:cNvPr id="262" name="AutoShape 4"/>
              <p:cNvSpPr/>
              <p:nvPr/>
            </p:nvSpPr>
            <p:spPr>
              <a:xfrm>
                <a:off x="5328795" y="1294832"/>
                <a:ext cx="6099220" cy="1468186"/>
              </a:xfrm>
              <a:prstGeom prst="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3" name="TextBox 5" descr="{&quot;isTemplate&quot;:true,&quot;type&quot;:&quot;title&quot;,&quot;canOmit&quot;:false,&quot;range&quot;:0}"/>
              <p:cNvSpPr txBox="1"/>
              <p:nvPr/>
            </p:nvSpPr>
            <p:spPr>
              <a:xfrm>
                <a:off x="5632910" y="1424361"/>
                <a:ext cx="30607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制定培训计划</a:t>
                </a:r>
                <a:endParaRPr/>
              </a:p>
            </p:txBody>
          </p:sp>
          <p:sp>
            <p:nvSpPr>
              <p:cNvPr id="264" name="TextBox 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632910" y="1806799"/>
                <a:ext cx="5568066" cy="852273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根据工厂消防安全需求和员工实际情况制定培训计划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确定培训内容、方法、时间和地点等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确保培训计划的可行性和有效性</a:t>
                </a:r>
                <a:endParaRPr/>
              </a:p>
            </p:txBody>
          </p:sp>
        </p:grpSp>
        <p:grpSp>
          <p:nvGrpSpPr>
            <p:cNvPr id="265" name="Group 8"/>
            <p:cNvGrpSpPr/>
            <p:nvPr/>
          </p:nvGrpSpPr>
          <p:grpSpPr>
            <a:xfrm>
              <a:off x="5328795" y="2945066"/>
              <a:ext cx="6099220" cy="1468186"/>
              <a:chOff x="5328795" y="2945066"/>
              <a:chExt cx="6099220" cy="1468186"/>
            </a:xfrm>
          </p:grpSpPr>
          <p:sp>
            <p:nvSpPr>
              <p:cNvPr id="266" name="AutoShape 9"/>
              <p:cNvSpPr/>
              <p:nvPr/>
            </p:nvSpPr>
            <p:spPr>
              <a:xfrm>
                <a:off x="5328795" y="2945066"/>
                <a:ext cx="6099220" cy="1468186"/>
              </a:xfrm>
              <a:prstGeom prst="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7" name="TextBox 10" descr="{&quot;isTemplate&quot;:true,&quot;type&quot;:&quot;title&quot;,&quot;canOmit&quot;:false,&quot;range&quot;:0}"/>
              <p:cNvSpPr txBox="1"/>
              <p:nvPr/>
            </p:nvSpPr>
            <p:spPr>
              <a:xfrm>
                <a:off x="5632910" y="3074595"/>
                <a:ext cx="30607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组织实施培训</a:t>
                </a:r>
                <a:endParaRPr/>
              </a:p>
            </p:txBody>
          </p:sp>
          <p:sp>
            <p:nvSpPr>
              <p:cNvPr id="268" name="TextBox 11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632910" y="3457032"/>
                <a:ext cx="5568066" cy="852273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按照培训计划组织开展消防安全培训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注重培训过程的管理和监控，确保培训效果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鼓励员工参与培训，提高培训积极性</a:t>
                </a:r>
                <a:endParaRPr/>
              </a:p>
            </p:txBody>
          </p:sp>
        </p:grpSp>
        <p:grpSp>
          <p:nvGrpSpPr>
            <p:cNvPr id="269" name="Group 13"/>
            <p:cNvGrpSpPr/>
            <p:nvPr/>
          </p:nvGrpSpPr>
          <p:grpSpPr>
            <a:xfrm>
              <a:off x="5328795" y="4595300"/>
              <a:ext cx="6099220" cy="1468186"/>
              <a:chOff x="5328795" y="4595300"/>
              <a:chExt cx="6099220" cy="1468186"/>
            </a:xfrm>
          </p:grpSpPr>
          <p:sp>
            <p:nvSpPr>
              <p:cNvPr id="270" name="AutoShape 14"/>
              <p:cNvSpPr/>
              <p:nvPr/>
            </p:nvSpPr>
            <p:spPr>
              <a:xfrm>
                <a:off x="5328795" y="4595300"/>
                <a:ext cx="6099220" cy="1468186"/>
              </a:xfrm>
              <a:prstGeom prst="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71" name="TextBox 15" descr="{&quot;isTemplate&quot;:true,&quot;type&quot;:&quot;title&quot;,&quot;canOmit&quot;:false,&quot;range&quot;:0}"/>
              <p:cNvSpPr txBox="1"/>
              <p:nvPr/>
            </p:nvSpPr>
            <p:spPr>
              <a:xfrm>
                <a:off x="5632910" y="4724828"/>
                <a:ext cx="30607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评估培训效果</a:t>
                </a:r>
                <a:endParaRPr/>
              </a:p>
            </p:txBody>
          </p:sp>
          <p:sp>
            <p:nvSpPr>
              <p:cNvPr id="272" name="TextBox 1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632910" y="5107266"/>
                <a:ext cx="5568066" cy="852273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通过问卷调查、考试等方式评估培训效果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分析培训存在的问题，及时进行改进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将培训效果纳入员工绩效考核，提高培训质量</a:t>
                </a:r>
                <a:endParaRPr/>
              </a:p>
            </p:txBody>
          </p:sp>
        </p:grpSp>
      </p:grpSp>
      <p:sp>
        <p:nvSpPr>
          <p:cNvPr id="27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工厂消防安全培训的组织实施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7" name="椭圆 1"/>
          <p:cNvSpPr>
            <a:spLocks noChangeAspect="1"/>
          </p:cNvSpPr>
          <p:nvPr/>
        </p:nvSpPr>
        <p:spPr>
          <a:xfrm>
            <a:off x="905941" y="2062530"/>
            <a:ext cx="2520000" cy="2520000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100000">
                <a:schemeClr val="accent1"/>
              </a:gs>
            </a:gsLst>
            <a:lin ang="108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8" name="Tencent"/>
          <p:cNvSpPr txBox="1"/>
          <p:nvPr/>
        </p:nvSpPr>
        <p:spPr>
          <a:xfrm>
            <a:off x="1591103" y="2660810"/>
            <a:ext cx="1149675" cy="1323439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lnSpc>
                <a:spcPct val="130000"/>
              </a:lnSpc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8000" b="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lang="zh-CN" altLang="en-US" sz="8000" b="0">
              <a:solidFill>
                <a:schemeClr val="bg1"/>
              </a:solidFill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  <p:sp>
        <p:nvSpPr>
          <p:cNvPr id="9" name="Tencent" descr="{&quot;isTemplate&quot;:true,&quot;type&quot;:&quot;title&quot;,&quot;canOmit&quot;:false,&quot;range&quot;:0}"/>
          <p:cNvSpPr txBox="1"/>
          <p:nvPr/>
        </p:nvSpPr>
        <p:spPr>
          <a:xfrm>
            <a:off x="2887007" y="2762250"/>
            <a:ext cx="8674100" cy="825500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b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lnSpc>
                <a:spcPct val="130000"/>
              </a:lnSpc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zh-CN" sz="4100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</a:rPr>
              <a:t>工厂消防安全培训的内容和流程</a:t>
            </a:r>
            <a:endParaRPr lang="en-US" sz="4800" b="1">
              <a:solidFill>
                <a:srgbClr val="FFFFFF">
                  <a:alpha val="100000"/>
                </a:srgbClr>
              </a:solidFill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1" name="Group 74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521950"/>
            <a:ext cx="5783287" cy="4824775"/>
            <a:chOff x="5982796" y="1521950"/>
            <a:chExt cx="5783287" cy="4824775"/>
          </a:xfrm>
        </p:grpSpPr>
        <p:grpSp>
          <p:nvGrpSpPr>
            <p:cNvPr id="12" name="Group 9"/>
            <p:cNvGrpSpPr/>
            <p:nvPr/>
          </p:nvGrpSpPr>
          <p:grpSpPr>
            <a:xfrm>
              <a:off x="5982796" y="1521950"/>
              <a:ext cx="5687135" cy="1523479"/>
              <a:chOff x="5982796" y="1521950"/>
              <a:chExt cx="5687135" cy="1523479"/>
            </a:xfrm>
          </p:grpSpPr>
          <p:sp>
            <p:nvSpPr>
              <p:cNvPr id="13" name="TextBox 10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521950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消防安全基本知识</a:t>
                </a:r>
                <a:endParaRPr/>
              </a:p>
            </p:txBody>
          </p:sp>
          <p:sp>
            <p:nvSpPr>
              <p:cNvPr id="14" name="TextBox 11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92485"/>
                <a:ext cx="5687135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火灾的定义、分类和危害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火灾的预防、扑救和疏散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消防安全标志、器材和设施</a:t>
                </a:r>
                <a:endParaRPr/>
              </a:p>
            </p:txBody>
          </p:sp>
        </p:grpSp>
        <p:grpSp>
          <p:nvGrpSpPr>
            <p:cNvPr id="15" name="Group 2"/>
            <p:cNvGrpSpPr/>
            <p:nvPr/>
          </p:nvGrpSpPr>
          <p:grpSpPr>
            <a:xfrm>
              <a:off x="5982796" y="3170591"/>
              <a:ext cx="5783287" cy="1523479"/>
              <a:chOff x="5982796" y="3170591"/>
              <a:chExt cx="5783287" cy="1523479"/>
            </a:xfrm>
          </p:grpSpPr>
          <p:sp>
            <p:nvSpPr>
              <p:cNvPr id="16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70591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消防安全法律法规</a:t>
                </a:r>
                <a:endParaRPr/>
              </a:p>
            </p:txBody>
          </p:sp>
          <p:sp>
            <p:nvSpPr>
              <p:cNvPr id="17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641126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消防法律法规的基本内容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消防法律法规的遵守和执行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消防违法行为的认定和处理</a:t>
                </a:r>
                <a:endParaRPr/>
              </a:p>
            </p:txBody>
          </p:sp>
        </p:grpSp>
        <p:grpSp>
          <p:nvGrpSpPr>
            <p:cNvPr id="18" name="Group 5"/>
            <p:cNvGrpSpPr/>
            <p:nvPr/>
          </p:nvGrpSpPr>
          <p:grpSpPr>
            <a:xfrm>
              <a:off x="5982796" y="4823246"/>
              <a:ext cx="5783287" cy="1523479"/>
              <a:chOff x="5982796" y="4823246"/>
              <a:chExt cx="5783287" cy="1523479"/>
            </a:xfrm>
          </p:grpSpPr>
          <p:sp>
            <p:nvSpPr>
              <p:cNvPr id="19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823246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消防安全实践技能</a:t>
                </a:r>
                <a:endParaRPr/>
              </a:p>
            </p:txBody>
          </p:sp>
          <p:sp>
            <p:nvSpPr>
              <p:cNvPr id="20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93781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火场逃生和自救互救技能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消防安全检查、演练和应急处理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消防安全管理和火灾事故预防</a:t>
                </a:r>
                <a:endParaRPr/>
              </a:p>
            </p:txBody>
          </p:sp>
        </p:grpSp>
      </p:grpSp>
      <p:pic>
        <p:nvPicPr>
          <p:cNvPr id="21" name="Picture 18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478" r="21478"/>
          <a:stretch>
            <a:fillRect/>
          </a:stretch>
        </p:blipFill>
        <p:spPr>
          <a:xfrm>
            <a:off x="641457" y="1883900"/>
            <a:ext cx="3722789" cy="3671084"/>
          </a:xfrm>
          <a:prstGeom prst="rect">
            <a:avLst/>
          </a:prstGeom>
        </p:spPr>
      </p:pic>
      <p:sp>
        <p:nvSpPr>
          <p:cNvPr id="2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工厂消防安全培训的内容</a:t>
            </a:r>
            <a:endParaRPr lang="en-US" altLang="zh-CN" sz="2800" b="1">
              <a:latin typeface="+mj-ea"/>
              <a:ea typeface="+mj-ea"/>
            </a:endParaRPr>
          </a:p>
        </p:txBody>
      </p:sp>
      <p:sp>
        <p:nvSpPr>
          <p:cNvPr id="23" name="椭圆 7"/>
          <p:cNvSpPr>
            <a:spLocks noChangeAspect="1"/>
          </p:cNvSpPr>
          <p:nvPr/>
        </p:nvSpPr>
        <p:spPr>
          <a:xfrm>
            <a:off x="4804244" y="1524563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24" name="椭圆 8"/>
          <p:cNvSpPr>
            <a:spLocks noChangeAspect="1"/>
          </p:cNvSpPr>
          <p:nvPr/>
        </p:nvSpPr>
        <p:spPr>
          <a:xfrm>
            <a:off x="4804244" y="3170591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25" name="椭圆 9"/>
          <p:cNvSpPr>
            <a:spLocks noChangeAspect="1"/>
          </p:cNvSpPr>
          <p:nvPr/>
        </p:nvSpPr>
        <p:spPr>
          <a:xfrm>
            <a:off x="4804244" y="4822844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https://d.book118.com/185330301311011111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Silky_purple">
      <a:dk1>
        <a:srgbClr val="000000"/>
      </a:dk1>
      <a:lt1>
        <a:srgbClr val="FFFFFF"/>
      </a:lt1>
      <a:dk2>
        <a:srgbClr val="161433"/>
      </a:dk2>
      <a:lt2>
        <a:srgbClr val="DFDBF8"/>
      </a:lt2>
      <a:accent1>
        <a:srgbClr val="6154FA"/>
      </a:accent1>
      <a:accent2>
        <a:srgbClr val="7E75FE"/>
      </a:accent2>
      <a:accent3>
        <a:srgbClr val="3023D6"/>
      </a:accent3>
      <a:accent4>
        <a:srgbClr val="8533FE"/>
      </a:accent4>
      <a:accent5>
        <a:srgbClr val="B26BFF"/>
      </a:accent5>
      <a:accent6>
        <a:srgbClr val="6B23D7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113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工厂消防安全培训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2024-09-17T18:23:41.281</cp:lastPrinted>
  <dcterms:created xsi:type="dcterms:W3CDTF">2024-09-17T10:23:41Z</dcterms:created>
  <dcterms:modified xsi:type="dcterms:W3CDTF">2024-09-17T10:23:43Z</dcterms:modified>
</cp:coreProperties>
</file>