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4"/>
  </p:notesMasterIdLst>
  <p:sldIdLst>
    <p:sldId id="259" r:id="rId5"/>
    <p:sldId id="262" r:id="rId6"/>
    <p:sldId id="265" r:id="rId7"/>
    <p:sldId id="268" r:id="rId8"/>
    <p:sldId id="271" r:id="rId9"/>
    <p:sldId id="274" r:id="rId10"/>
    <p:sldId id="277" r:id="rId11"/>
    <p:sldId id="280" r:id="rId12"/>
    <p:sldId id="283" r:id="rId13"/>
    <p:sldId id="286" r:id="rId14"/>
    <p:sldId id="289" r:id="rId15"/>
    <p:sldId id="292" r:id="rId16"/>
    <p:sldId id="295" r:id="rId17"/>
    <p:sldId id="298" r:id="rId18"/>
    <p:sldId id="301" r:id="rId19"/>
    <p:sldId id="304" r:id="rId20"/>
    <p:sldId id="307" r:id="rId21"/>
    <p:sldId id="310" r:id="rId22"/>
    <p:sldId id="312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 idx="37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zh-CN" sz="2000" b="0" strike="noStrike" spc="-1">
                <a:solidFill>
                  <a:srgbClr val="000000"/>
                </a:solidFill>
                <a:latin typeface="Arial"/>
              </a:rPr>
              <a:t>点击编辑备注格式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 idx="38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&lt;页眉&gt;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A5BBBE0-0163-48F8-A874-5F53D0666340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&lt;编号&gt;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 idx="38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 idx="39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 idx="40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 idx="41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 idx="42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 idx="43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 idx="44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>
              <a:buNone/>
            </a:pP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CF5477-7B2F-4F48-82CC-1E3C9B2E1C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1D5169-8A80-4CB7-A2B2-26ADFFAB9D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BE5B68-E81E-43C1-83DE-44885D0FECD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B3110B-AF8C-4357-BD52-81AAC6980C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D80AD306-EF2A-45C9-B551-EC2512F1F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AF612F-5C29-4760-ABC3-3A95CD93FF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47249B-3B3D-47CB-A8B7-29CB1BE0CB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43DD78-DF02-4819-A88C-729C459341C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F2A234-DF81-4BA6-84EF-E723024784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6DA509A-AC97-4C4B-BF74-6B1D12C2FD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42FD2D-E68E-4533-A52E-A4D345439D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8840" cy="101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26920"/>
            <a:ext cx="9798840" cy="5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9BB419A-AD95-4ED4-B3C2-DF536144768E}" type="slidenum">
              <a:t>&lt;#&gt;</a:t>
            </a:fld>
          </a:p>
        </p:txBody>
      </p:sp>
      <p:sp>
        <p:nvSpPr>
          <p:cNvPr id="8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F735B2B-10D1-4BD1-92A3-B370D7119CC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98800" y="9144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rm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单击此处编辑母版标题样式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 idx="4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&lt;日期/时间&gt;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&lt;页脚&gt;</a:t>
            </a:r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US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</a:rPr>
              <a:t>单击以编辑标题文本格式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 idx="28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3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点击以编辑提纲文本格式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6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第二提纲级别</a:t>
            </a:r>
            <a:endParaRPr lang="en-US" sz="16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第三提纲级别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1609560"/>
              </a:tabLst>
            </a:pPr>
            <a:r>
              <a:rPr lang="zh-CN" sz="14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第四提纲级别</a:t>
            </a:r>
            <a:endParaRPr lang="en-US" sz="14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第五提纲级别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第六提纲级别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1609560"/>
              </a:tabLst>
            </a:pPr>
            <a:r>
              <a:rPr lang="zh-CN" sz="20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</a:rPr>
              <a:t>第七提纲级别</a:t>
            </a:r>
            <a:endParaRPr lang="en-US" sz="20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/>
    <p:bodyStyle/>
    <p:otherStyle/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8534224001301113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91280" y="858600"/>
            <a:ext cx="9798840" cy="257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zh-CN" sz="6000" b="1" strike="noStrike" spc="299">
                <a:solidFill>
                  <a:schemeClr val="dk1"/>
                </a:solidFill>
                <a:latin typeface="Arial"/>
                <a:ea typeface="微软雅黑"/>
              </a:rPr>
              <a:t>仓库管理的货损减少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 idx="4"/>
          </p:nvPr>
        </p:nvSpPr>
        <p:spPr>
          <a:xfrm>
            <a:off x="1198800" y="3560400"/>
            <a:ext cx="47268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37485" lnSpcReduction="20000"/>
          </a:bodyPr>
          <a:lstStyle/>
          <a:p>
            <a:pPr indent="0" algn="ctr" defTabSz="914400">
              <a:lnSpc>
                <a:spcPct val="110000"/>
              </a:lnSpc>
              <a:spcAft>
                <a:spcPts val="1001"/>
              </a:spcAft>
              <a:buNone/>
              <a:tabLst>
                <a:tab pos="0"/>
              </a:tabLst>
            </a:pPr>
            <a:r>
              <a:rPr lang="en-US" sz="2400" b="0" strike="noStrike" spc="199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文本框 3"/>
          <p:cNvSpPr/>
          <p:nvPr/>
        </p:nvSpPr>
        <p:spPr>
          <a:xfrm>
            <a:off x="4453200" y="4485600"/>
            <a:ext cx="4063680" cy="108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制作人：魏老师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制作时间：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2024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年</a:t>
            </a: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3</a:t>
            </a:r>
            <a:r>
              <a:rPr lang="zh-CN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月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" name="PlaceHolder 1"/>
          <p:cNvSpPr>
            <a:spLocks noGrp="1"/>
          </p:cNvSpPr>
          <p:nvPr>
            <p:ph type="title" idx="4294967295"/>
          </p:nvPr>
        </p:nvSpPr>
        <p:spPr>
          <a:xfrm>
            <a:off x="5113080" y="969120"/>
            <a:ext cx="1865880" cy="1059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目录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content"/>
          <p:cNvSpPr/>
          <p:nvPr/>
        </p:nvSpPr>
        <p:spPr>
          <a:xfrm>
            <a:off x="798840" y="2077560"/>
            <a:ext cx="7692120" cy="426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lstStyle/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1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仓库管理的货损减少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2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人为因素导致的货损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3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设备问题导致的货损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4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天气因素导致的货损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第</a:t>
            </a:r>
            <a:r>
              <a:rPr lang="en-US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5</a:t>
            </a:r>
            <a:r>
              <a:rPr lang="zh-CN" sz="3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章  货损分析与改进措施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01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1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仓库管理的货损减少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0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介绍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仓库管理是现代物流体系中不可或缺的一环，货物在仓库中可能会因为各种原因而损坏或丢失，如何有效减少货损成为仓库管理者的重要任务之一。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货损的原因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货损的原因有很多，包括人为因素、设备问题、天气因素等。人为因素包括操作不当、管理不善等。设备问题可能导致货物在运输或储存过程中受损。天气因素如高温、潮湿等也会对货物造成损害。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85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货损的原因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货损的原因有很多，包括人为因素、设备问题、天气因素等。人为因素包括操作不当、管理不善等。设备问题可能导致货物在运输或储存过程中受损。天气因素如高温、潮湿等也会对货物造成损害。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8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货损的影响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包括直接货物价值和间接成本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企业损失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货损会影响企业的信誉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企业形象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货损影响客户满意度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客户满意度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补救措施的成本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成本增加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7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98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设备维护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定期检修设备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确保正常运作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1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仓库布局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合理规划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采取防护措施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4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仓库管理中的货损控制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08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人员培训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提高操作技能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减少人为因素导致的货损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1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信息化管理与货损减少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信息化管理可以提高仓库管理的效率，减少人为因素导致的货损。通过信息化管理系统，可以实时监控仓库运作，及时发现问题并采取应对措施，减少货损。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02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2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人为因素导致的货损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1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人为因素介绍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人为因素是导致货损的重要原因之一，包括操作不当、管理不善、人为疏忽等。在仓库管理中，要重视人为因素的影响，采取有效措施减少货损风险。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操作不当导致的货损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注意重物搬运姿势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搬运环节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使用合适的工具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装卸环节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避免货物受潮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储存环节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0" name="PlaceHolder 1"/>
          <p:cNvSpPr>
            <a:spLocks noGrp="1"/>
          </p:cNvSpPr>
          <p:nvPr>
            <p:ph type="title" idx="4294967295"/>
          </p:nvPr>
        </p:nvSpPr>
        <p:spPr>
          <a:xfrm>
            <a:off x="2241720" y="608400"/>
            <a:ext cx="1096848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/>
                </a:solidFill>
                <a:latin typeface="微软雅黑"/>
                <a:ea typeface="微软雅黑"/>
              </a:rPr>
              <a:t>管理不善导致的货损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content.1.subtitle"/>
          <p:cNvSpPr/>
          <p:nvPr/>
        </p:nvSpPr>
        <p:spPr>
          <a:xfrm>
            <a:off x="113040" y="3895200"/>
            <a:ext cx="2639880" cy="16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货物分类摆放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ontent.1.title"/>
          <p:cNvSpPr/>
          <p:nvPr/>
        </p:nvSpPr>
        <p:spPr>
          <a:xfrm>
            <a:off x="221040" y="2159640"/>
            <a:ext cx="2400120" cy="4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存放不当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ontent.2.subtitle"/>
          <p:cNvSpPr/>
          <p:nvPr/>
        </p:nvSpPr>
        <p:spPr>
          <a:xfrm>
            <a:off x="9320040" y="3642840"/>
            <a:ext cx="253584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建立明确的存储区域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ontent.2.title"/>
          <p:cNvSpPr/>
          <p:nvPr/>
        </p:nvSpPr>
        <p:spPr>
          <a:xfrm>
            <a:off x="9188280" y="1577880"/>
            <a:ext cx="2667240" cy="11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混乱问题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.3.subtitle"/>
          <p:cNvSpPr/>
          <p:nvPr/>
        </p:nvSpPr>
        <p:spPr>
          <a:xfrm>
            <a:off x="3272040" y="3763800"/>
            <a:ext cx="2469240" cy="18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定期检查货物状态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.3.title"/>
          <p:cNvSpPr/>
          <p:nvPr/>
        </p:nvSpPr>
        <p:spPr>
          <a:xfrm>
            <a:off x="3423240" y="2366640"/>
            <a:ext cx="22284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监督不力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ontent.4.subtitle"/>
          <p:cNvSpPr/>
          <p:nvPr/>
        </p:nvSpPr>
        <p:spPr>
          <a:xfrm>
            <a:off x="6552000" y="3763800"/>
            <a:ext cx="2459520" cy="16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content.4.title"/>
          <p:cNvSpPr/>
          <p:nvPr/>
        </p:nvSpPr>
        <p:spPr>
          <a:xfrm>
            <a:off x="6310800" y="2022480"/>
            <a:ext cx="30088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9" name="PlaceHolder 1"/>
          <p:cNvSpPr>
            <a:spLocks noGrp="1"/>
          </p:cNvSpPr>
          <p:nvPr>
            <p:ph type="title" idx="4294967295"/>
          </p:nvPr>
        </p:nvSpPr>
        <p:spPr>
          <a:xfrm>
            <a:off x="2643480" y="481320"/>
            <a:ext cx="460332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人为疏忽导致的货损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content.1.subtitle"/>
          <p:cNvSpPr/>
          <p:nvPr/>
        </p:nvSpPr>
        <p:spPr>
          <a:xfrm>
            <a:off x="1244520" y="2356560"/>
            <a:ext cx="588096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/>
                </a:solidFill>
                <a:latin typeface="Arial"/>
                <a:ea typeface="微软雅黑"/>
              </a:rPr>
              <a:t>建立奖惩机制激励员工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.1.title"/>
          <p:cNvSpPr/>
          <p:nvPr/>
        </p:nvSpPr>
        <p:spPr>
          <a:xfrm>
            <a:off x="1329120" y="1487160"/>
            <a:ext cx="68392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责任心缺失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椭圆 13"/>
          <p:cNvSpPr/>
          <p:nvPr/>
        </p:nvSpPr>
        <p:spPr>
          <a:xfrm>
            <a:off x="669240" y="177408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content.3.subtitle"/>
          <p:cNvSpPr/>
          <p:nvPr/>
        </p:nvSpPr>
        <p:spPr>
          <a:xfrm>
            <a:off x="1333440" y="5716440"/>
            <a:ext cx="537372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000" b="0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ontent.3.title"/>
          <p:cNvSpPr/>
          <p:nvPr/>
        </p:nvSpPr>
        <p:spPr>
          <a:xfrm>
            <a:off x="1329120" y="4847760"/>
            <a:ext cx="737964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椭圆 18"/>
          <p:cNvSpPr/>
          <p:nvPr/>
        </p:nvSpPr>
        <p:spPr>
          <a:xfrm>
            <a:off x="669240" y="351144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content.2.subtitle"/>
          <p:cNvSpPr/>
          <p:nvPr/>
        </p:nvSpPr>
        <p:spPr>
          <a:xfrm>
            <a:off x="1330920" y="3866400"/>
            <a:ext cx="683748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50000"/>
              </a:lnSpc>
            </a:pPr>
            <a:r>
              <a:rPr lang="zh-CN" sz="20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强调货物处理过程中的安全意识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ontent.2.title"/>
          <p:cNvSpPr/>
          <p:nvPr/>
        </p:nvSpPr>
        <p:spPr>
          <a:xfrm>
            <a:off x="1329120" y="3128760"/>
            <a:ext cx="7246800" cy="65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zh-CN" sz="30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警惕性不高</a:t>
            </a:r>
            <a:endParaRPr lang="en-US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椭圆 1"/>
          <p:cNvSpPr/>
          <p:nvPr/>
        </p:nvSpPr>
        <p:spPr>
          <a:xfrm>
            <a:off x="669240" y="5070600"/>
            <a:ext cx="504000" cy="504000"/>
          </a:xfrm>
          <a:prstGeom prst="ellipse">
            <a:avLst/>
          </a:prstGeom>
          <a:solidFill>
            <a:schemeClr val="accent1"/>
          </a:solidFill>
          <a:ln w="0">
            <a:noFill/>
          </a:ln>
          <a:effectLst>
            <a:outerShdw blurRad="101520" dist="38160" algn="l" rotWithShape="0">
              <a:schemeClr val="accent1">
                <a:alpha val="40000"/>
              </a:scheme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9" name="矩形 28"/>
          <p:cNvSpPr/>
          <p:nvPr/>
        </p:nvSpPr>
        <p:spPr>
          <a:xfrm>
            <a:off x="347328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0" name="content.2.title"/>
          <p:cNvSpPr/>
          <p:nvPr/>
        </p:nvSpPr>
        <p:spPr>
          <a:xfrm>
            <a:off x="2835360" y="1675080"/>
            <a:ext cx="2852640" cy="5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建立健全管理制度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ontent.2.content"/>
          <p:cNvSpPr/>
          <p:nvPr/>
        </p:nvSpPr>
        <p:spPr>
          <a:xfrm>
            <a:off x="2569320" y="3621960"/>
            <a:ext cx="2317320" cy="19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规范操作流程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明确责任分工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矩形 33"/>
          <p:cNvSpPr/>
          <p:nvPr/>
        </p:nvSpPr>
        <p:spPr>
          <a:xfrm>
            <a:off x="620856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3" name="content.3.title"/>
          <p:cNvSpPr/>
          <p:nvPr/>
        </p:nvSpPr>
        <p:spPr>
          <a:xfrm>
            <a:off x="5789160" y="1675080"/>
            <a:ext cx="294660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激励员工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.3.content"/>
          <p:cNvSpPr/>
          <p:nvPr/>
        </p:nvSpPr>
        <p:spPr>
          <a:xfrm>
            <a:off x="5557680" y="3558600"/>
            <a:ext cx="2184120" cy="22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设立奖励机制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加强团队建设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矩形 38"/>
          <p:cNvSpPr/>
          <p:nvPr/>
        </p:nvSpPr>
        <p:spPr>
          <a:xfrm>
            <a:off x="8942040" y="1821960"/>
            <a:ext cx="252828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56" name="content.4.title"/>
          <p:cNvSpPr/>
          <p:nvPr/>
        </p:nvSpPr>
        <p:spPr>
          <a:xfrm>
            <a:off x="9257040" y="1675080"/>
            <a:ext cx="297468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 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ontent.4.content"/>
          <p:cNvSpPr/>
          <p:nvPr/>
        </p:nvSpPr>
        <p:spPr>
          <a:xfrm>
            <a:off x="9055800" y="3621960"/>
            <a:ext cx="2948760" cy="212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en-US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 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idx="4294967295"/>
          </p:nvPr>
        </p:nvSpPr>
        <p:spPr>
          <a:xfrm>
            <a:off x="180288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人为因素的改进措施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9" name="矩形 19"/>
          <p:cNvSpPr/>
          <p:nvPr/>
        </p:nvSpPr>
        <p:spPr>
          <a:xfrm>
            <a:off x="729720" y="1821960"/>
            <a:ext cx="2529360" cy="4017240"/>
          </a:xfrm>
          <a:prstGeom prst="rect">
            <a:avLst/>
          </a:prstGeom>
          <a:noFill/>
          <a:ln>
            <a:noFill/>
          </a:ln>
          <a:effectLst>
            <a:outerShdw blurRad="50760" dist="37674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0" name="content.1.title"/>
          <p:cNvSpPr/>
          <p:nvPr/>
        </p:nvSpPr>
        <p:spPr>
          <a:xfrm>
            <a:off x="57960" y="1675080"/>
            <a:ext cx="267624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zh-CN" sz="2200" b="1" strike="noStrike" spc="-1">
                <a:solidFill>
                  <a:schemeClr val="dk1"/>
                </a:solidFill>
                <a:latin typeface="微软雅黑"/>
                <a:ea typeface="微软雅黑"/>
              </a:rPr>
              <a:t>加强员工培训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content.1.content"/>
          <p:cNvSpPr/>
          <p:nvPr/>
        </p:nvSpPr>
        <p:spPr>
          <a:xfrm>
            <a:off x="57960" y="3558600"/>
            <a:ext cx="1978920" cy="31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提高操作技能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/>
              </a:tabLst>
            </a:pPr>
            <a:r>
              <a:rPr lang="zh-CN" sz="1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强化安全意识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2" name="PlaceHolder 1"/>
          <p:cNvSpPr>
            <a:spLocks noGrp="1"/>
          </p:cNvSpPr>
          <p:nvPr>
            <p:ph type="title" idx="4294967295"/>
          </p:nvPr>
        </p:nvSpPr>
        <p:spPr>
          <a:xfrm>
            <a:off x="2887920" y="283680"/>
            <a:ext cx="7095600" cy="17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案例分析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content"/>
          <p:cNvSpPr/>
          <p:nvPr/>
        </p:nvSpPr>
        <p:spPr>
          <a:xfrm>
            <a:off x="837720" y="2297520"/>
            <a:ext cx="10654920" cy="440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zh-CN" sz="25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微软雅黑"/>
                <a:ea typeface="微软雅黑"/>
              </a:rPr>
              <a:t>通过实际案例深入分析人为因素导致的货损情况，总结经验教训，并提出改进建议。仓库管理者应加强对人为因素的监控，及时发现问题并采取相应措施，以减少货损发生的风险。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4" name="PlaceHolder 1"/>
          <p:cNvSpPr>
            <a:spLocks noGrp="1"/>
          </p:cNvSpPr>
          <p:nvPr>
            <p:ph/>
          </p:nvPr>
        </p:nvSpPr>
        <p:spPr>
          <a:xfrm>
            <a:off x="299880" y="1488960"/>
            <a:ext cx="6318360" cy="521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28600" indent="-228600" defTabSz="914400">
              <a:lnSpc>
                <a:spcPct val="130000"/>
              </a:lnSpc>
              <a:spcAft>
                <a:spcPts val="1001"/>
              </a:spcAft>
              <a:buClr>
                <a:srgbClr val="595959"/>
              </a:buClr>
              <a:buFont typeface="Arial"/>
              <a:buChar char="●"/>
              <a:tabLst>
                <a:tab pos="1609560"/>
              </a:tabLst>
            </a:pPr>
            <a:r>
              <a:rPr lang="en-US" sz="1800" b="0" strike="noStrike" spc="148">
                <a:solidFill>
                  <a:schemeClr val="dk1">
                    <a:lumMod val="65000"/>
                    <a:lumOff val="35000"/>
                  </a:schemeClr>
                </a:solidFill>
                <a:latin typeface="Arial"/>
                <a:ea typeface="微软雅黑"/>
              </a:rPr>
              <a:t>03</a:t>
            </a:r>
            <a:endParaRPr lang="en-US" sz="1800" b="0" strike="noStrike" spc="148">
              <a:solidFill>
                <a:schemeClr val="dk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title" idx="4294967295"/>
          </p:nvPr>
        </p:nvSpPr>
        <p:spPr>
          <a:xfrm>
            <a:off x="1549440" y="2085840"/>
            <a:ext cx="9610920" cy="157248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第</a:t>
            </a: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3</a:t>
            </a:r>
            <a:r>
              <a:rPr lang="zh-CN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章 设备问题导致的货损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章节页"/>
          <p:cNvSpPr/>
          <p:nvPr/>
        </p:nvSpPr>
        <p:spPr>
          <a:xfrm>
            <a:off x="857880" y="1252800"/>
            <a:ext cx="1934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  <a:ea typeface="微软雅黑"/>
              </a:rPr>
              <a:t>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7" name="矩形 6"/>
          <p:cNvSpPr/>
          <p:nvPr/>
        </p:nvSpPr>
        <p:spPr>
          <a:xfrm>
            <a:off x="8392680" y="1403280"/>
            <a:ext cx="3102840" cy="478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微软雅黑"/>
            </a:endParaRPr>
          </a:p>
        </p:txBody>
      </p:sp>
      <p:sp>
        <p:nvSpPr>
          <p:cNvPr id="168" name="title"/>
          <p:cNvSpPr/>
          <p:nvPr/>
        </p:nvSpPr>
        <p:spPr>
          <a:xfrm>
            <a:off x="3310200" y="685800"/>
            <a:ext cx="709272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36360" anchor="b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/>
              </a:tabLst>
            </a:pPr>
            <a:r>
              <a:rPr lang="zh-CN" sz="3500" b="1" strike="noStrike" spc="299">
                <a:solidFill>
                  <a:schemeClr val="dk1"/>
                </a:solidFill>
                <a:latin typeface="Arial"/>
                <a:ea typeface="微软雅黑"/>
              </a:rPr>
              <a:t>设备问题介绍</a:t>
            </a:r>
            <a:endParaRPr lang="en-US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ontent"/>
          <p:cNvSpPr/>
          <p:nvPr/>
        </p:nvSpPr>
        <p:spPr>
          <a:xfrm>
            <a:off x="1654920" y="2215440"/>
            <a:ext cx="9145080" cy="39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  <a:scene3d>
              <a:camera prst="orthographicFront"/>
              <a:lightRig rig="threePt" dir="t"/>
            </a:scene3d>
          </a:bodyPr>
          <a:lstStyle/>
          <a:p>
            <a:pPr defTabSz="914400">
              <a:lnSpc>
                <a:spcPct val="130000"/>
              </a:lnSpc>
              <a:tabLst>
                <a:tab pos="0"/>
              </a:tabLst>
            </a:pPr>
            <a:r>
              <a:rPr lang="zh-CN" sz="2500" b="0" strike="noStrike" spc="148">
                <a:solidFill>
                  <a:schemeClr val="dk1"/>
                </a:solidFill>
                <a:latin typeface="Arial"/>
                <a:ea typeface="微软雅黑"/>
              </a:rPr>
              <a:t>设备问题是导致货损的另一个重要原因，包括设备故障、设备不当使用等。在仓库管理中，设备问题需要引起重视，以避免货物的损坏。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0" y="360000"/>
            <a:ext cx="10799640" cy="719640"/>
          </a:xfrm>
          <a:prstGeom prst="rect">
            <a:avLst/>
          </a:prstGeom>
          <a:noFill/>
          <a:ln w="0">
            <a:noFill/>
          </a:ln>
        </p:spPr>
        <p:txBody>
          <a:bodyPr lIns="90000" tIns="47160" rIns="90000" bIns="4716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3600" b="1" strike="noStrike" spc="299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  <a:ea typeface="微软雅黑"/>
              </a:rPr>
              <a:t> 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https://d.book118.com/185342240013011130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27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99</Paragraphs>
  <Slides>19</Slides>
  <Notes>7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7">
      <vt:lpstr>Arial</vt:lpstr>
      <vt:lpstr>Calibri</vt:lpstr>
      <vt:lpstr>微软雅黑</vt:lpstr>
      <vt:lpstr>Times New Roman</vt:lpstr>
      <vt:lpstr>Wingdings</vt:lpstr>
      <vt:lpstr>Symbol</vt:lpstr>
      <vt:lpstr>DejaVu Sans</vt:lpstr>
      <vt:lpstr>Office Theme</vt:lpstr>
      <vt:lpstr>仓库管理的货损减少</vt:lpstr>
      <vt:lpstr>目录</vt:lpstr>
      <vt:lpstr>第1章 仓库管理的货损减少</vt:lpstr>
      <vt:lpstr>介绍</vt:lpstr>
      <vt:lpstr>货损的原因</vt:lpstr>
      <vt:lpstr> </vt:lpstr>
      <vt:lpstr>货损的影响</vt:lpstr>
      <vt:lpstr>仓库管理中的货损控制</vt:lpstr>
      <vt:lpstr> </vt:lpstr>
      <vt:lpstr>第2章 人为因素导致的货损</vt:lpstr>
      <vt:lpstr> </vt:lpstr>
      <vt:lpstr>操作不当导致的货损</vt:lpstr>
      <vt:lpstr>管理不善导致的货损</vt:lpstr>
      <vt:lpstr>人为疏忽导致的货损</vt:lpstr>
      <vt:lpstr>人为因素的改进措施</vt:lpstr>
      <vt:lpstr>案例分析</vt:lpstr>
      <vt:lpstr>第3章 设备问题导致的货损</vt:lpstr>
      <vt:lpstr> 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2024-09-29T14:42:34.151</cp:lastPrinted>
  <dcterms:created xsi:type="dcterms:W3CDTF">2024-09-29T06:42:34Z</dcterms:created>
  <dcterms:modified xsi:type="dcterms:W3CDTF">2024-09-29T06:42:36Z</dcterms:modified>
</cp:coreProperties>
</file>