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C95A2D7-A492-46CB-8FF2-29EC622EB71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CD3BB5D-8F2A-4903-A9D4-88FBFCEBD10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73A81AC-516E-4244-92FB-511AFA97815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7F0963A-C7EB-4186-9992-092654BD241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FED3298-E933-4574-A601-BFE714135F5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A29C32E-C754-429E-A2C6-5AAE34C27D2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ED1A3EE-0238-4A45-809F-9D5EECC0894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4C708DE-116F-4978-AAE4-C4A25D300FF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2097305-B82C-4AA1-A755-A9613D11CA6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2927FB4-3BD8-4065-903D-0ADC53A0983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3D35BF4-DBFB-4F5C-B7F3-E5E571156F1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8534321103301110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8386" y="1188770"/>
            <a:ext cx="8744102"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预防维修体制</a:t>
            </a:r>
          </a:p>
        </p:txBody>
      </p:sp>
      <p:sp>
        <p:nvSpPr>
          <p:cNvPr id="3" name="TextBox 3"/>
          <p:cNvSpPr txBox="1"/>
          <p:nvPr/>
        </p:nvSpPr>
        <p:spPr>
          <a:xfrm>
            <a:off x="790127" y="5145145"/>
            <a:ext cx="8024774"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endParaRPr lang="en-US" sz="2025">
              <a:solidFill>
                <a:srgbClr val="FFFFFF">
                  <a:alpha val="100000"/>
                </a:srgbClr>
              </a:solidFill>
              <a:latin typeface="Microsoft Yahei"/>
              <a:ea typeface="Microsoft Yahei"/>
              <a:cs typeface="Microsoft Yahei"/>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预防维修体制概述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预防维修的策略与原则</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预防维修的实施流程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预防维修的效益与挑战</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预防维修的未来发展</a:t>
            </a:r>
          </a:p>
        </p:txBody>
      </p:sp>
      <p:cxnSp>
        <p:nvCxnSpPr>
          <p:cNvPr id="6" name="Connector 6"/>
          <p:cNvCxnSpPr/>
          <p:nvPr/>
        </p:nvCxnSpPr>
        <p:spPr>
          <a:xfrm flipH="1">
            <a:off x="5999076" y="1410844"/>
            <a:ext cx="0" cy="4034118"/>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预防维修体制概述</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定义</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预防维修体制是一种以预防为主、主动维修的设备维护管理方式。它通过定期检查、检测设备的运行状态，及时发现和解决潜在故障，以避免设备损坏和意外停机。</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特点</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预防维修体制强调预防性、计划性和主动性，通过制定科学合理的维修计划，确保设备始终处于良好的工作状态。</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提高设备可靠性</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预防维修能够及时发现和修复潜在故障，降低设备故障率，提高设备运行的可靠性和稳定性。</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减少维修成本</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通过预防维修，可以避免设备损坏和意外停机所带来的高额维修费用和生产损失，降低总体维护成本。</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延长设备使用寿命</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科学合理的预防维修能够减缓设备磨损和老化，延长设备使用寿命，降低更换成本。</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预防维修的重要性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历史回顾</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预防维修的思想起源于20世纪初的工业革命时期，当时人们开始意识到设备维护的重要性。随着设备复杂性的增加，预防维修逐渐成为主流的维护管理方式。</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发展趋势</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随着工业4.0和智能制造的兴起，预防维修正朝着智能化、预测化方向发展。通过引入传感器、大数据和人工智能等技术，实现对设备运行状态的实时监测和预测性维护，进一步提高设备维护效率和可靠性。</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1875" r="2187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预防维修的历史与发展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预防维修的策略与原则</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8" name="Connector 8"/>
          <p:cNvCxnSpPr/>
          <p:nvPr/>
        </p:nvCxnSpPr>
        <p:spPr>
          <a:xfrm>
            <a:off x="6818377" y="3284051"/>
            <a:ext cx="4107349"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9" name="AutoShape 9"/>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6941312" y="1711093"/>
            <a:ext cx="3862453"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2">
                    <a:alpha val="100000"/>
                  </a:schemeClr>
                </a:solidFill>
                <a:latin typeface="Microsoft Yahei"/>
                <a:ea typeface="Microsoft Yahei"/>
                <a:cs typeface="Microsoft Yahei"/>
              </a:rPr>
              <a:t>定期维护的优点是可以确保设备得到适当的维护，延长设备的使用寿命，减少突发故障的发生。</a:t>
            </a:r>
          </a:p>
        </p:txBody>
      </p:sp>
      <p:sp>
        <p:nvSpPr>
          <p:cNvPr id="11" name="TextBox 11"/>
          <p:cNvSpPr txBox="1"/>
          <p:nvPr/>
        </p:nvSpPr>
        <p:spPr>
          <a:xfrm>
            <a:off x="8233969" y="4100915"/>
            <a:ext cx="3190554"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2">
                    <a:alpha val="100000"/>
                  </a:schemeClr>
                </a:solidFill>
                <a:latin typeface="Microsoft Yahei"/>
                <a:ea typeface="Microsoft Yahei"/>
                <a:cs typeface="Microsoft Yahei"/>
              </a:rPr>
              <a:t>定期维护的缺点是可能存在过度维护的情况，即对设备进行不必要的检查和修理，导致维护成本增加。</a:t>
            </a:r>
          </a:p>
        </p:txBody>
      </p:sp>
      <p:cxnSp>
        <p:nvCxnSpPr>
          <p:cNvPr id="12" name="Connector 12"/>
          <p:cNvCxnSpPr/>
          <p:nvPr/>
        </p:nvCxnSpPr>
        <p:spPr>
          <a:xfrm>
            <a:off x="7345623" y="5627624"/>
            <a:ext cx="4107349"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3" name="AutoShape 13"/>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904945" y="4589949"/>
            <a:ext cx="3793067"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5" name="AutoShape 15"/>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869006" y="3172778"/>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2">
                    <a:alpha val="100000"/>
                  </a:schemeClr>
                </a:solidFill>
                <a:latin typeface="Microsoft Yahei"/>
                <a:ea typeface="Microsoft Yahei"/>
                <a:cs typeface="Microsoft Yahei"/>
              </a:rPr>
              <a:t>定期维护是指按照预定的时间间隔对设备进行计划性的检查、清洁、润滑、紧固和必要的调整，旨在预防设备因磨损、腐蚀、老化等原因引起的故障。</a:t>
            </a:r>
          </a:p>
        </p:txBody>
      </p:sp>
      <p:sp>
        <p:nvSpPr>
          <p:cNvPr id="17" name="AutoShape 17"/>
          <p:cNvSpPr/>
          <p:nvPr/>
        </p:nvSpPr>
        <p:spPr>
          <a:xfrm flipV="1">
            <a:off x="5012267" y="3733610"/>
            <a:ext cx="2167467" cy="1826280"/>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定期维护</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444001" y="1600152"/>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079755" y="160015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079755" y="3212750"/>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439820" y="301220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444001" y="4825344"/>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079755" y="4424248"/>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状态监测</a:t>
              </a:r>
            </a:p>
          </p:txBody>
        </p:sp>
      </p:grpSp>
      <p:sp>
        <p:nvSpPr>
          <p:cNvPr id="30" name="Freeform 30"/>
          <p:cNvSpPr/>
          <p:nvPr/>
        </p:nvSpPr>
        <p:spPr>
          <a:xfrm>
            <a:off x="2600086" y="1951546"/>
            <a:ext cx="843915" cy="860108"/>
          </a:xfrm>
          <a:custGeom>
            <a:rect l="l" t="t" r="r" b="b"/>
            <a:pathLst>
              <a:path w="68" h="69">
                <a:moveTo>
                  <a:pt x="65" y="29"/>
                </a:moveTo>
                <a:cubicBezTo>
                  <a:pt x="67" y="30"/>
                  <a:pt x="68" y="32"/>
                  <a:pt x="68" y="34"/>
                </a:cubicBezTo>
                <a:cubicBezTo>
                  <a:pt x="68" y="63"/>
                  <a:pt x="68" y="63"/>
                  <a:pt x="68" y="63"/>
                </a:cubicBezTo>
                <a:cubicBezTo>
                  <a:pt x="68" y="66"/>
                  <a:pt x="65" y="69"/>
                  <a:pt x="61" y="69"/>
                </a:cubicBezTo>
                <a:cubicBezTo>
                  <a:pt x="7" y="69"/>
                  <a:pt x="7" y="69"/>
                  <a:pt x="7" y="69"/>
                </a:cubicBezTo>
                <a:cubicBezTo>
                  <a:pt x="3" y="69"/>
                  <a:pt x="0" y="66"/>
                  <a:pt x="0" y="63"/>
                </a:cubicBezTo>
                <a:cubicBezTo>
                  <a:pt x="0" y="34"/>
                  <a:pt x="0" y="34"/>
                  <a:pt x="0" y="34"/>
                </a:cubicBezTo>
                <a:cubicBezTo>
                  <a:pt x="0" y="33"/>
                  <a:pt x="1" y="31"/>
                  <a:pt x="2" y="30"/>
                </a:cubicBezTo>
                <a:cubicBezTo>
                  <a:pt x="2" y="30"/>
                  <a:pt x="2" y="30"/>
                  <a:pt x="2" y="30"/>
                </a:cubicBezTo>
                <a:cubicBezTo>
                  <a:pt x="2" y="30"/>
                  <a:pt x="2" y="30"/>
                  <a:pt x="2" y="30"/>
                </a:cubicBezTo>
                <a:cubicBezTo>
                  <a:pt x="2" y="29"/>
                  <a:pt x="2" y="29"/>
                  <a:pt x="2" y="29"/>
                </a:cubicBezTo>
                <a:cubicBezTo>
                  <a:pt x="30" y="2"/>
                  <a:pt x="30" y="2"/>
                  <a:pt x="30" y="2"/>
                </a:cubicBezTo>
                <a:cubicBezTo>
                  <a:pt x="33" y="0"/>
                  <a:pt x="35" y="0"/>
                  <a:pt x="38" y="2"/>
                </a:cubicBezTo>
                <a:cubicBezTo>
                  <a:pt x="65" y="29"/>
                  <a:pt x="65" y="29"/>
                  <a:pt x="65" y="29"/>
                </a:cubicBezTo>
                <a:close/>
                <a:moveTo>
                  <a:pt x="12" y="22"/>
                </a:moveTo>
                <a:cubicBezTo>
                  <a:pt x="12" y="39"/>
                  <a:pt x="12" y="39"/>
                  <a:pt x="12" y="39"/>
                </a:cubicBezTo>
                <a:cubicBezTo>
                  <a:pt x="34" y="56"/>
                  <a:pt x="34" y="56"/>
                  <a:pt x="34" y="56"/>
                </a:cubicBezTo>
                <a:cubicBezTo>
                  <a:pt x="55" y="40"/>
                  <a:pt x="55" y="40"/>
                  <a:pt x="55" y="40"/>
                </a:cubicBezTo>
                <a:cubicBezTo>
                  <a:pt x="55" y="22"/>
                  <a:pt x="55" y="22"/>
                  <a:pt x="55" y="22"/>
                </a:cubicBezTo>
                <a:cubicBezTo>
                  <a:pt x="12" y="22"/>
                  <a:pt x="12" y="22"/>
                  <a:pt x="12" y="22"/>
                </a:cubicBezTo>
                <a:close/>
                <a:moveTo>
                  <a:pt x="19" y="26"/>
                </a:moveTo>
                <a:cubicBezTo>
                  <a:pt x="19" y="29"/>
                  <a:pt x="19" y="29"/>
                  <a:pt x="19" y="29"/>
                </a:cubicBezTo>
                <a:cubicBezTo>
                  <a:pt x="48" y="29"/>
                  <a:pt x="48" y="29"/>
                  <a:pt x="48" y="29"/>
                </a:cubicBezTo>
                <a:cubicBezTo>
                  <a:pt x="48" y="26"/>
                  <a:pt x="48" y="26"/>
                  <a:pt x="48" y="26"/>
                </a:cubicBezTo>
                <a:cubicBezTo>
                  <a:pt x="19" y="26"/>
                  <a:pt x="19" y="26"/>
                  <a:pt x="19" y="26"/>
                </a:cubicBezTo>
                <a:close/>
                <a:moveTo>
                  <a:pt x="19" y="38"/>
                </a:moveTo>
                <a:cubicBezTo>
                  <a:pt x="19" y="41"/>
                  <a:pt x="19" y="41"/>
                  <a:pt x="19" y="41"/>
                </a:cubicBezTo>
                <a:cubicBezTo>
                  <a:pt x="48" y="41"/>
                  <a:pt x="48" y="41"/>
                  <a:pt x="48" y="41"/>
                </a:cubicBezTo>
                <a:cubicBezTo>
                  <a:pt x="48" y="38"/>
                  <a:pt x="48" y="38"/>
                  <a:pt x="48" y="38"/>
                </a:cubicBezTo>
                <a:cubicBezTo>
                  <a:pt x="19" y="38"/>
                  <a:pt x="19" y="38"/>
                  <a:pt x="19" y="38"/>
                </a:cubicBezTo>
                <a:close/>
                <a:moveTo>
                  <a:pt x="19" y="32"/>
                </a:moveTo>
                <a:cubicBezTo>
                  <a:pt x="19" y="35"/>
                  <a:pt x="19" y="35"/>
                  <a:pt x="19" y="35"/>
                </a:cubicBezTo>
                <a:cubicBezTo>
                  <a:pt x="48" y="35"/>
                  <a:pt x="48" y="35"/>
                  <a:pt x="48" y="35"/>
                </a:cubicBezTo>
                <a:cubicBezTo>
                  <a:pt x="48" y="32"/>
                  <a:pt x="48" y="32"/>
                  <a:pt x="48" y="32"/>
                </a:cubicBezTo>
                <a:cubicBezTo>
                  <a:pt x="19" y="32"/>
                  <a:pt x="19" y="32"/>
                  <a:pt x="19" y="32"/>
                </a:cubicBezTo>
                <a:close/>
                <a:moveTo>
                  <a:pt x="8" y="65"/>
                </a:moveTo>
                <a:cubicBezTo>
                  <a:pt x="21" y="52"/>
                  <a:pt x="21" y="52"/>
                  <a:pt x="21" y="52"/>
                </a:cubicBezTo>
                <a:cubicBezTo>
                  <a:pt x="22" y="52"/>
                  <a:pt x="22" y="51"/>
                  <a:pt x="21" y="50"/>
                </a:cubicBezTo>
                <a:cubicBezTo>
                  <a:pt x="21" y="49"/>
                  <a:pt x="20" y="49"/>
                  <a:pt x="19" y="50"/>
                </a:cubicBezTo>
                <a:cubicBezTo>
                  <a:pt x="6" y="63"/>
                  <a:pt x="6" y="63"/>
                  <a:pt x="6" y="63"/>
                </a:cubicBezTo>
                <a:cubicBezTo>
                  <a:pt x="5" y="64"/>
                  <a:pt x="5" y="64"/>
                  <a:pt x="6" y="65"/>
                </a:cubicBezTo>
                <a:cubicBezTo>
                  <a:pt x="6" y="66"/>
                  <a:pt x="7" y="66"/>
                  <a:pt x="8" y="65"/>
                </a:cubicBezTo>
                <a:close/>
                <a:moveTo>
                  <a:pt x="63" y="63"/>
                </a:moveTo>
                <a:cubicBezTo>
                  <a:pt x="50" y="50"/>
                  <a:pt x="50" y="50"/>
                  <a:pt x="50" y="50"/>
                </a:cubicBezTo>
                <a:cubicBezTo>
                  <a:pt x="49" y="49"/>
                  <a:pt x="48" y="49"/>
                  <a:pt x="48" y="50"/>
                </a:cubicBezTo>
                <a:cubicBezTo>
                  <a:pt x="47" y="51"/>
                  <a:pt x="47" y="52"/>
                  <a:pt x="48" y="52"/>
                </a:cubicBezTo>
                <a:cubicBezTo>
                  <a:pt x="61" y="65"/>
                  <a:pt x="61" y="65"/>
                  <a:pt x="61" y="65"/>
                </a:cubicBezTo>
                <a:cubicBezTo>
                  <a:pt x="62" y="66"/>
                  <a:pt x="63" y="66"/>
                  <a:pt x="64" y="65"/>
                </a:cubicBezTo>
                <a:cubicBezTo>
                  <a:pt x="64" y="64"/>
                  <a:pt x="64" y="64"/>
                  <a:pt x="63" y="63"/>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8998349" y="3304525"/>
            <a:ext cx="857250" cy="857250"/>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648637" y="4816650"/>
            <a:ext cx="857250" cy="857250"/>
          </a:xfrm>
          <a:custGeom>
            <a:rect l="l" t="t" r="r" b="b"/>
            <a:pathLst>
              <a:path w="304800" h="304800">
                <a:moveTo>
                  <a:pt x="81229" y="194615"/>
                </a:moveTo>
                <a:cubicBezTo>
                  <a:pt x="74981" y="196987"/>
                  <a:pt x="67751" y="198358"/>
                  <a:pt x="60208" y="198358"/>
                </a:cubicBezTo>
                <a:cubicBezTo>
                  <a:pt x="26537" y="198358"/>
                  <a:pt x="-752" y="171069"/>
                  <a:pt x="-752" y="137398"/>
                </a:cubicBezTo>
                <a:cubicBezTo>
                  <a:pt x="-752" y="108871"/>
                  <a:pt x="18840" y="84925"/>
                  <a:pt x="45301" y="78276"/>
                </a:cubicBezTo>
                <a:lnTo>
                  <a:pt x="45720" y="78191"/>
                </a:lnTo>
                <a:lnTo>
                  <a:pt x="45720" y="76210"/>
                </a:lnTo>
                <a:cubicBezTo>
                  <a:pt x="45720" y="76190"/>
                  <a:pt x="45720" y="76171"/>
                  <a:pt x="45720" y="76152"/>
                </a:cubicBezTo>
                <a:cubicBezTo>
                  <a:pt x="45720" y="42481"/>
                  <a:pt x="73009" y="15192"/>
                  <a:pt x="106680" y="15192"/>
                </a:cubicBezTo>
                <a:cubicBezTo>
                  <a:pt x="116148" y="15192"/>
                  <a:pt x="125111" y="17355"/>
                  <a:pt x="133102" y="21203"/>
                </a:cubicBezTo>
                <a:lnTo>
                  <a:pt x="132740" y="21041"/>
                </a:lnTo>
                <a:cubicBezTo>
                  <a:pt x="142580" y="8153"/>
                  <a:pt x="157953" y="-86"/>
                  <a:pt x="175250" y="-86"/>
                </a:cubicBezTo>
                <a:cubicBezTo>
                  <a:pt x="202273" y="-86"/>
                  <a:pt x="224600" y="20002"/>
                  <a:pt x="228114" y="46063"/>
                </a:cubicBezTo>
                <a:lnTo>
                  <a:pt x="228143" y="46339"/>
                </a:lnTo>
                <a:cubicBezTo>
                  <a:pt x="243964" y="49454"/>
                  <a:pt x="256127" y="62036"/>
                  <a:pt x="258594" y="77819"/>
                </a:cubicBezTo>
                <a:lnTo>
                  <a:pt x="258623" y="78038"/>
                </a:lnTo>
                <a:cubicBezTo>
                  <a:pt x="285255" y="84953"/>
                  <a:pt x="304610" y="108785"/>
                  <a:pt x="304610" y="137131"/>
                </a:cubicBezTo>
                <a:cubicBezTo>
                  <a:pt x="304610" y="170802"/>
                  <a:pt x="277320" y="198091"/>
                  <a:pt x="243649" y="198091"/>
                </a:cubicBezTo>
                <a:cubicBezTo>
                  <a:pt x="234134" y="198091"/>
                  <a:pt x="225133" y="195910"/>
                  <a:pt x="217113" y="192024"/>
                </a:cubicBezTo>
                <a:lnTo>
                  <a:pt x="217475" y="192186"/>
                </a:lnTo>
                <a:cubicBezTo>
                  <a:pt x="209226" y="205435"/>
                  <a:pt x="197406" y="215779"/>
                  <a:pt x="183366" y="222018"/>
                </a:cubicBezTo>
                <a:lnTo>
                  <a:pt x="182880" y="222209"/>
                </a:lnTo>
                <a:lnTo>
                  <a:pt x="182880" y="274330"/>
                </a:lnTo>
                <a:lnTo>
                  <a:pt x="213360" y="289570"/>
                </a:lnTo>
                <a:lnTo>
                  <a:pt x="213360" y="304810"/>
                </a:lnTo>
                <a:lnTo>
                  <a:pt x="91440" y="304810"/>
                </a:lnTo>
                <a:lnTo>
                  <a:pt x="91440" y="289570"/>
                </a:lnTo>
                <a:lnTo>
                  <a:pt x="121920" y="274330"/>
                </a:lnTo>
                <a:lnTo>
                  <a:pt x="121920" y="228610"/>
                </a:lnTo>
                <a:lnTo>
                  <a:pt x="81229" y="194624"/>
                </a:lnTo>
                <a:close/>
                <a:moveTo>
                  <a:pt x="76200" y="152400"/>
                </a:moveTo>
                <a:lnTo>
                  <a:pt x="121920" y="198120"/>
                </a:lnTo>
                <a:lnTo>
                  <a:pt x="121920" y="152400"/>
                </a:lnTo>
                <a:lnTo>
                  <a:pt x="7620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3" name="Group 33"/>
          <p:cNvGrpSpPr/>
          <p:nvPr/>
        </p:nvGrpSpPr>
        <p:grpSpPr>
          <a:xfrm>
            <a:off x="4068198" y="1804533"/>
            <a:ext cx="6294397" cy="802744"/>
            <a:chOff x="4068198" y="1804533"/>
            <a:chExt cx="6294397" cy="802744"/>
          </a:xfrm>
        </p:grpSpPr>
        <p:sp>
          <p:nvSpPr>
            <p:cNvPr id="34" name="TextBox 34"/>
            <p:cNvSpPr txBox="1"/>
            <p:nvPr/>
          </p:nvSpPr>
          <p:spPr>
            <a:xfrm>
              <a:off x="4068198" y="1804533"/>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状态监测是指通过各种检测手段对设备的运行状态进行实时监测，及时发现设备的异常情况，预测设备可能出现的故障。</a:t>
              </a:r>
            </a:p>
          </p:txBody>
        </p:sp>
      </p:grpSp>
      <p:grpSp>
        <p:nvGrpSpPr>
          <p:cNvPr id="35" name="Group 35"/>
          <p:cNvGrpSpPr/>
          <p:nvPr/>
        </p:nvGrpSpPr>
        <p:grpSpPr>
          <a:xfrm>
            <a:off x="2102790" y="3417125"/>
            <a:ext cx="6294397" cy="802744"/>
            <a:chOff x="2102790" y="3417125"/>
            <a:chExt cx="6294397" cy="802744"/>
          </a:xfrm>
        </p:grpSpPr>
        <p:sp>
          <p:nvSpPr>
            <p:cNvPr id="36" name="TextBox 36"/>
            <p:cNvSpPr txBox="1"/>
            <p:nvPr/>
          </p:nvSpPr>
          <p:spPr>
            <a:xfrm>
              <a:off x="2102790" y="3417125"/>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状态监测的优点是可以提前发现设备故障，避免设备突发故障对生产造成影响。</a:t>
              </a:r>
            </a:p>
          </p:txBody>
        </p:sp>
      </p:grpSp>
      <p:grpSp>
        <p:nvGrpSpPr>
          <p:cNvPr id="37" name="Group 37"/>
          <p:cNvGrpSpPr/>
          <p:nvPr/>
        </p:nvGrpSpPr>
        <p:grpSpPr>
          <a:xfrm>
            <a:off x="4025566" y="5029724"/>
            <a:ext cx="6294397" cy="802744"/>
            <a:chOff x="4025566" y="5029724"/>
            <a:chExt cx="6294397" cy="802744"/>
          </a:xfrm>
        </p:grpSpPr>
        <p:sp>
          <p:nvSpPr>
            <p:cNvPr id="38" name="TextBox 38"/>
            <p:cNvSpPr txBox="1"/>
            <p:nvPr/>
          </p:nvSpPr>
          <p:spPr>
            <a:xfrm>
              <a:off x="4025566" y="5029724"/>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状态监测的缺点是需要投入一定的资金和人力进行设备改造和数据采集，同时需要建立相应的监测系统。</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52335" y="2198421"/>
            <a:ext cx="2132128" cy="388730"/>
          </a:xfrm>
          <a:prstGeom prst="ellipse">
            <a:avLst/>
          </a:prstGeom>
          <a:gradFill>
            <a:gsLst>
              <a:gs pos="0">
                <a:schemeClr val="lt1">
                  <a:alpha val="30000"/>
                </a:schemeClr>
              </a:gs>
              <a:gs pos="100000">
                <a:schemeClr val="accent1">
                  <a:alpha val="3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652335" y="2040632"/>
            <a:ext cx="2132128" cy="388730"/>
          </a:xfrm>
          <a:prstGeom prst="ellipse">
            <a:avLst/>
          </a:prstGeom>
          <a:gradFill>
            <a:gsLst>
              <a:gs pos="0">
                <a:schemeClr val="lt1">
                  <a:alpha val="70000"/>
                </a:schemeClr>
              </a:gs>
              <a:gs pos="100000">
                <a:schemeClr val="accent1">
                  <a:alpha val="7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029936" y="2198421"/>
            <a:ext cx="2132128" cy="388730"/>
          </a:xfrm>
          <a:prstGeom prst="ellipse">
            <a:avLst/>
          </a:prstGeom>
          <a:gradFill>
            <a:gsLst>
              <a:gs pos="0">
                <a:schemeClr val="lt1">
                  <a:alpha val="30000"/>
                </a:schemeClr>
              </a:gs>
              <a:gs pos="100000">
                <a:schemeClr val="accent1">
                  <a:alpha val="3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29936" y="2040632"/>
            <a:ext cx="2132128" cy="388730"/>
          </a:xfrm>
          <a:prstGeom prst="ellipse">
            <a:avLst/>
          </a:prstGeom>
          <a:gradFill>
            <a:gsLst>
              <a:gs pos="0">
                <a:schemeClr val="lt1">
                  <a:alpha val="70000"/>
                </a:schemeClr>
              </a:gs>
              <a:gs pos="100000">
                <a:schemeClr val="accent1">
                  <a:alpha val="7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407538" y="2198421"/>
            <a:ext cx="2132128" cy="388730"/>
          </a:xfrm>
          <a:prstGeom prst="ellipse">
            <a:avLst/>
          </a:prstGeom>
          <a:gradFill>
            <a:gsLst>
              <a:gs pos="0">
                <a:schemeClr val="lt1">
                  <a:alpha val="30000"/>
                </a:schemeClr>
              </a:gs>
              <a:gs pos="100000">
                <a:schemeClr val="accent1">
                  <a:alpha val="3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407538" y="2040632"/>
            <a:ext cx="2132128" cy="388730"/>
          </a:xfrm>
          <a:prstGeom prst="ellipse">
            <a:avLst/>
          </a:prstGeom>
          <a:gradFill>
            <a:gsLst>
              <a:gs pos="0">
                <a:schemeClr val="lt1">
                  <a:alpha val="70000"/>
                </a:schemeClr>
              </a:gs>
              <a:gs pos="100000">
                <a:schemeClr val="accent1">
                  <a:alpha val="7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969579" y="3107709"/>
            <a:ext cx="3008046" cy="22383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可靠性为中心的维修是指以提高设备可靠性为目标，通过对设备进行全面分析和评估，找出设备的薄弱环节和故障模式，有针对性地进行维修和改进。</a:t>
            </a:r>
          </a:p>
        </p:txBody>
      </p:sp>
      <p:sp>
        <p:nvSpPr>
          <p:cNvPr id="9" name="TextBox 9"/>
          <p:cNvSpPr txBox="1"/>
          <p:nvPr/>
        </p:nvSpPr>
        <p:spPr>
          <a:xfrm>
            <a:off x="4591977" y="3107709"/>
            <a:ext cx="3008046" cy="22383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可靠性为中心的维修的优点是可以提高设备的可靠性和安全性，减少维修成本和停机时间。</a:t>
            </a:r>
          </a:p>
        </p:txBody>
      </p:sp>
      <p:sp>
        <p:nvSpPr>
          <p:cNvPr id="10" name="TextBox 10"/>
          <p:cNvSpPr txBox="1"/>
          <p:nvPr/>
        </p:nvSpPr>
        <p:spPr>
          <a:xfrm>
            <a:off x="8214375" y="3107709"/>
            <a:ext cx="3008046" cy="22383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可靠性为中心的维修的缺点是需要投入大量的人力和时间进行设备分析和改进，同时需要建立相应的维修团队和管理体系。</a:t>
            </a:r>
          </a:p>
        </p:txBody>
      </p:sp>
      <p:sp>
        <p:nvSpPr>
          <p:cNvPr id="11" name="TextBox 11"/>
          <p:cNvSpPr txBox="1"/>
          <p:nvPr/>
        </p:nvSpPr>
        <p:spPr>
          <a:xfrm>
            <a:off x="1895704" y="1022918"/>
            <a:ext cx="1155795" cy="184404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chemeClr val="accent1">
                    <a:alpha val="100000"/>
                  </a:schemeClr>
                </a:solidFill>
                <a:latin typeface="Microsoft Yahei"/>
                <a:ea typeface="Microsoft Yahei"/>
                <a:cs typeface="Microsoft Yahei"/>
              </a:rPr>
              <a:t>01</a:t>
            </a:r>
          </a:p>
        </p:txBody>
      </p:sp>
      <p:sp>
        <p:nvSpPr>
          <p:cNvPr id="12" name="TextBox 12"/>
          <p:cNvSpPr txBox="1"/>
          <p:nvPr/>
        </p:nvSpPr>
        <p:spPr>
          <a:xfrm>
            <a:off x="5481526" y="1022918"/>
            <a:ext cx="1155795" cy="184404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chemeClr val="accent1">
                    <a:alpha val="100000"/>
                  </a:schemeClr>
                </a:solidFill>
                <a:latin typeface="Microsoft Yahei"/>
                <a:ea typeface="Microsoft Yahei"/>
                <a:cs typeface="Microsoft Yahei"/>
              </a:rPr>
              <a:t>02</a:t>
            </a:r>
          </a:p>
        </p:txBody>
      </p:sp>
      <p:sp>
        <p:nvSpPr>
          <p:cNvPr id="13" name="TextBox 13"/>
          <p:cNvSpPr txBox="1"/>
          <p:nvPr/>
        </p:nvSpPr>
        <p:spPr>
          <a:xfrm>
            <a:off x="9110946" y="1022918"/>
            <a:ext cx="1155795"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chemeClr val="accent1">
                    <a:alpha val="100000"/>
                  </a:schemeClr>
                </a:solidFill>
                <a:latin typeface="Microsoft Yahei"/>
                <a:ea typeface="Microsoft Yahei"/>
                <a:cs typeface="Microsoft Yahei"/>
              </a:rPr>
              <a:t>03</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可靠性为中心的维修</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216578"/>
            <a:ext cx="0" cy="5645486"/>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3" name="AutoShape 3"/>
          <p:cNvSpPr/>
          <p:nvPr/>
        </p:nvSpPr>
        <p:spPr>
          <a:xfrm>
            <a:off x="873196" y="1466458"/>
            <a:ext cx="669478" cy="669478"/>
          </a:xfrm>
          <a:prstGeom prst="ellipse">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581544"/>
            <a:ext cx="439305" cy="43930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443018"/>
            <a:ext cx="9189734" cy="1219200"/>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608012"/>
            <a:ext cx="276816" cy="314563"/>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201439"/>
            <a:ext cx="9189734" cy="1219200"/>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366432"/>
            <a:ext cx="276816" cy="314563"/>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959859"/>
            <a:ext cx="9189734" cy="1219200"/>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5124852"/>
            <a:ext cx="276816" cy="314563"/>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92658" y="1638090"/>
            <a:ext cx="8708491" cy="8290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以使用策略为基础的维修是指根据设备的使用情况和性能要求，制定相应的维修策略和计划，对设备进行有针对性的检查、修理和改造。</a:t>
            </a:r>
          </a:p>
        </p:txBody>
      </p:sp>
      <p:sp>
        <p:nvSpPr>
          <p:cNvPr id="12" name="AutoShape 12"/>
          <p:cNvSpPr/>
          <p:nvPr/>
        </p:nvSpPr>
        <p:spPr>
          <a:xfrm>
            <a:off x="873196" y="3201439"/>
            <a:ext cx="669478" cy="669478"/>
          </a:xfrm>
          <a:prstGeom prst="ellipse">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88282" y="3316525"/>
            <a:ext cx="439305" cy="43930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73196" y="4959859"/>
            <a:ext cx="669478" cy="669478"/>
          </a:xfrm>
          <a:prstGeom prst="ellipse">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88282" y="5074945"/>
            <a:ext cx="439305" cy="43930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2322285" y="5154931"/>
            <a:ext cx="8849237" cy="8290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以使用策略为基础的维修的缺点是需要根据设备实际情况制定相应的维修计划和管理制度，同时需要建立相应的维修团队和技术支持。</a:t>
            </a:r>
          </a:p>
        </p:txBody>
      </p:sp>
      <p:sp>
        <p:nvSpPr>
          <p:cNvPr id="17" name="TextBox 17"/>
          <p:cNvSpPr txBox="1"/>
          <p:nvPr/>
        </p:nvSpPr>
        <p:spPr>
          <a:xfrm>
            <a:off x="2332022" y="3396511"/>
            <a:ext cx="8829763" cy="8290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以使用策略为基础的维修的优点是可以根据设备实际情况进行调整和维护，提高设备的运行效率和可靠性。</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以使用策略为基础的维修</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预防维修的实施流程</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设备检查</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对设备进行全面的检查，包括外观、性能、运行状态等，以了解设备的当前状况。</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故障诊断</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通过专业的故障诊断技术，确定设备是否存在潜在故障或隐患。</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风险评估</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根据设备检查和故障诊断的结果，评估设备发生故障的风险程度，为后续的维修计划制定提供依据。</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设备评估</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https://d.book118.com/185343211033011104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7F7F7"/>
      </a:dk1>
      <a:lt1>
        <a:srgbClr val="000000"/>
      </a:lt1>
      <a:dk2>
        <a:srgbClr val="FFFFFF"/>
      </a:dk2>
      <a:lt2>
        <a:srgbClr val="000000"/>
      </a:lt2>
      <a:accent1>
        <a:srgbClr val="8C8C8C"/>
      </a:accent1>
      <a:accent2>
        <a:srgbClr val="A8A8A8"/>
      </a:accent2>
      <a:accent3>
        <a:srgbClr val="7B7B7B"/>
      </a:accent3>
      <a:accent4>
        <a:srgbClr val="515151"/>
      </a:accent4>
      <a:accent5>
        <a:srgbClr val="60727F"/>
      </a:accent5>
      <a:accent6>
        <a:srgbClr val="444444"/>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58</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2024-09-13T20:01:49.348</cp:lastPrinted>
  <dcterms:created xsi:type="dcterms:W3CDTF">2024-09-13T12:01:49Z</dcterms:created>
  <dcterms:modified xsi:type="dcterms:W3CDTF">2024-09-13T12:01:51Z</dcterms:modified>
</cp:coreProperties>
</file>