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7853C5-8FD5-48E3-A1AB-B49BF6F20C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DBF03B-FCA9-45DE-9C02-F58141798A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3F0746-9C57-4D29-87E0-D73E55A78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8B43A4-E438-40E8-A86E-C0095AD05D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B0F08F-3D5E-4458-BCFD-6E1017C6B5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7903E5D-7687-4C3C-BA17-B15FE82DAB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328383-DAD0-449A-9885-54747400AF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942DB7-9593-418F-BF99-46C1C81F98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A762E0-543C-4D34-ABB2-B02A1AFF7E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FF40BF-BF71-4EC5-83B8-D046F72354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B4B20-9F96-42B9-9E41-E6C9AEFCC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001042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负载均衡安全机制</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负载均衡简介
 负载均衡安全性需求
 常见安全威胁与挑战
 安全机制：认证与授权
 安全机制：数据加密
 安全机制：访问控制
 安全机制：审计与监控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Subtitle 2"/>
          <p:cNvSpPr>
            <a:spLocks noGrp="1"/>
          </p:cNvSpPr>
          <p:nvPr>
            <p:ph type="subTitle" idx="1"/>
          </p:nvPr>
        </p:nvSpPr>
        <p:spPr/>
        <p:txBody>
          <a:bodyPr/>
          <a:lstStyle/>
          <a:p>
            <a:r>
              <a:t>负载均衡安全机制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Text Placeholder 2"/>
          <p:cNvSpPr>
            <a:spLocks noGrp="1"/>
          </p:cNvSpPr>
          <p:nvPr>
            <p:ph type="body" idx="1"/>
          </p:nvPr>
        </p:nvSpPr>
        <p:spPr/>
        <p:txBody>
          <a:bodyPr/>
          <a:lstStyle/>
          <a:p>
            <a:r>
              <a:t>负载均衡定义和作用</a:t>
            </a:r>
          </a:p>
        </p:txBody>
      </p:sp>
      <p:sp>
        <p:nvSpPr>
          <p:cNvPr id="4" name="Content Placeholder 3"/>
          <p:cNvSpPr>
            <a:spLocks noGrp="1"/>
          </p:cNvSpPr>
          <p:nvPr>
            <p:ph sz="half" idx="2"/>
          </p:nvPr>
        </p:nvSpPr>
        <p:spPr/>
        <p:txBody>
          <a:bodyPr/>
          <a:lstStyle/>
          <a:p>
            <a:r>
              <a:t>1.负载均衡是一种网络技术，通过在多台服务器之间分配网络流量，提高网络性能和可靠性。</a:t>
            </a:r>
          </a:p>
          <a:p>
            <a:r>
              <a:t>2.负载均衡有助于避免因单一服务器过载而导致的网络故障或性能下降。</a:t>
            </a:r>
          </a:p>
          <a:p>
            <a:r>
              <a:t>3.通过合理分配网络请求，负载均衡可提高服务器的利用率和响应速度。</a:t>
            </a:r>
          </a:p>
          <a:p/>
        </p:txBody>
      </p:sp>
      <p:sp>
        <p:nvSpPr>
          <p:cNvPr id="5" name="Text Placeholder 4"/>
          <p:cNvSpPr>
            <a:spLocks noGrp="1"/>
          </p:cNvSpPr>
          <p:nvPr>
            <p:ph type="body" idx="3"/>
          </p:nvPr>
        </p:nvSpPr>
        <p:spPr/>
        <p:txBody>
          <a:bodyPr/>
          <a:lstStyle/>
          <a:p>
            <a:r>
              <a:t>负载均衡的实现方式</a:t>
            </a:r>
          </a:p>
        </p:txBody>
      </p:sp>
      <p:sp>
        <p:nvSpPr>
          <p:cNvPr id="6" name="Content Placeholder 5"/>
          <p:cNvSpPr>
            <a:spLocks noGrp="1"/>
          </p:cNvSpPr>
          <p:nvPr>
            <p:ph sz="half" idx="4"/>
          </p:nvPr>
        </p:nvSpPr>
        <p:spPr/>
        <p:txBody>
          <a:bodyPr/>
          <a:lstStyle/>
          <a:p>
            <a:r>
              <a:t>1.软件负载均衡：通过软件算法在服务器之间进行流量分配。</a:t>
            </a:r>
          </a:p>
          <a:p>
            <a:r>
              <a:t>2.硬件负载均衡：使用专门的硬件设备来实现负载均衡功能。</a:t>
            </a:r>
          </a:p>
          <a:p>
            <a:r>
              <a:t>3.混合负载均衡：结合软件和硬件负载均衡技术，以提高性能和灵活性。</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Text Placeholder 2"/>
          <p:cNvSpPr>
            <a:spLocks noGrp="1"/>
          </p:cNvSpPr>
          <p:nvPr>
            <p:ph type="body" idx="1"/>
          </p:nvPr>
        </p:nvSpPr>
        <p:spPr/>
        <p:txBody>
          <a:bodyPr/>
          <a:lstStyle/>
          <a:p>
            <a:r>
              <a:t>负载均衡算法</a:t>
            </a:r>
          </a:p>
        </p:txBody>
      </p:sp>
      <p:sp>
        <p:nvSpPr>
          <p:cNvPr id="4" name="Content Placeholder 3"/>
          <p:cNvSpPr>
            <a:spLocks noGrp="1"/>
          </p:cNvSpPr>
          <p:nvPr>
            <p:ph sz="half" idx="2"/>
          </p:nvPr>
        </p:nvSpPr>
        <p:spPr/>
        <p:txBody>
          <a:bodyPr/>
          <a:lstStyle/>
          <a:p>
            <a:r>
              <a:t>1.轮询算法：将请求按顺序分配给每个服务器。</a:t>
            </a:r>
          </a:p>
          <a:p>
            <a:r>
              <a:t>2.加权轮询算法：根据服务器的性能或负载情况分配不同的权重，以优化分配。</a:t>
            </a:r>
          </a:p>
          <a:p>
            <a:r>
              <a:t>3.最少连接算法：将请求分配给当前连接数最少的服务器。</a:t>
            </a:r>
          </a:p>
          <a:p/>
        </p:txBody>
      </p:sp>
      <p:sp>
        <p:nvSpPr>
          <p:cNvPr id="5" name="Text Placeholder 4"/>
          <p:cNvSpPr>
            <a:spLocks noGrp="1"/>
          </p:cNvSpPr>
          <p:nvPr>
            <p:ph type="body" idx="3"/>
          </p:nvPr>
        </p:nvSpPr>
        <p:spPr/>
        <p:txBody>
          <a:bodyPr/>
          <a:lstStyle/>
          <a:p>
            <a:r>
              <a:t>负载均衡的安全性</a:t>
            </a:r>
          </a:p>
        </p:txBody>
      </p:sp>
      <p:sp>
        <p:nvSpPr>
          <p:cNvPr id="6" name="Content Placeholder 5"/>
          <p:cNvSpPr>
            <a:spLocks noGrp="1"/>
          </p:cNvSpPr>
          <p:nvPr>
            <p:ph sz="half" idx="4"/>
          </p:nvPr>
        </p:nvSpPr>
        <p:spPr/>
        <p:txBody>
          <a:bodyPr/>
          <a:lstStyle/>
          <a:p>
            <a:r>
              <a:t>1.负载均衡器需具备高可用性，以防止单点故障。</a:t>
            </a:r>
          </a:p>
          <a:p>
            <a:r>
              <a:t>2.对负载均衡器进行安全配置，确保只接受来自可信来源的请求。</a:t>
            </a:r>
          </a:p>
          <a:p>
            <a:r>
              <a:t>3.对服务器和负载均衡器之间的通信进行加密，以保护数据的安全性。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负载均衡简介</a:t>
            </a:r>
          </a:p>
        </p:txBody>
      </p:sp>
      <p:sp>
        <p:nvSpPr>
          <p:cNvPr id="3" name="Text Placeholder 2"/>
          <p:cNvSpPr>
            <a:spLocks noGrp="1"/>
          </p:cNvSpPr>
          <p:nvPr>
            <p:ph type="body" idx="1"/>
          </p:nvPr>
        </p:nvSpPr>
        <p:spPr/>
        <p:txBody>
          <a:bodyPr/>
          <a:lstStyle/>
          <a:p>
            <a:r>
              <a:t>负载均衡的监控和管理</a:t>
            </a:r>
          </a:p>
        </p:txBody>
      </p:sp>
      <p:sp>
        <p:nvSpPr>
          <p:cNvPr id="4" name="Content Placeholder 3"/>
          <p:cNvSpPr>
            <a:spLocks noGrp="1"/>
          </p:cNvSpPr>
          <p:nvPr>
            <p:ph sz="half" idx="2"/>
          </p:nvPr>
        </p:nvSpPr>
        <p:spPr/>
        <p:txBody>
          <a:bodyPr/>
          <a:lstStyle/>
          <a:p>
            <a:r>
              <a:t>1.对负载均衡器的性能进行实时监控，以便及时发现问题和调整配置。</a:t>
            </a:r>
          </a:p>
          <a:p>
            <a:r>
              <a:t>2.定期对负载均衡器进行维护，以确保其正常运行和更新软件版本。</a:t>
            </a:r>
          </a:p>
          <a:p>
            <a:r>
              <a:t>3.建立应急预案，以便在负载均衡器出现故障时快速恢复服务。</a:t>
            </a:r>
          </a:p>
          <a:p/>
        </p:txBody>
      </p:sp>
      <p:sp>
        <p:nvSpPr>
          <p:cNvPr id="5" name="Text Placeholder 4"/>
          <p:cNvSpPr>
            <a:spLocks noGrp="1"/>
          </p:cNvSpPr>
          <p:nvPr>
            <p:ph type="body" idx="3"/>
          </p:nvPr>
        </p:nvSpPr>
        <p:spPr/>
        <p:txBody>
          <a:bodyPr/>
          <a:lstStyle/>
          <a:p>
            <a:r>
              <a:t>负载均衡的发展趋势</a:t>
            </a:r>
          </a:p>
        </p:txBody>
      </p:sp>
      <p:sp>
        <p:nvSpPr>
          <p:cNvPr id="6" name="Content Placeholder 5"/>
          <p:cNvSpPr>
            <a:spLocks noGrp="1"/>
          </p:cNvSpPr>
          <p:nvPr>
            <p:ph sz="half" idx="4"/>
          </p:nvPr>
        </p:nvSpPr>
        <p:spPr/>
        <p:txBody>
          <a:bodyPr/>
          <a:lstStyle/>
          <a:p>
            <a:r>
              <a:t>1.随着云计算和虚拟化技术的发展，软件定义的负载均衡将成为主流。</a:t>
            </a:r>
          </a:p>
          <a:p>
            <a:r>
              <a:t>2.负载均衡技术将与人工智能和机器学习相结合，实现智能化的流量管理。</a:t>
            </a:r>
          </a:p>
          <a:p>
            <a:r>
              <a:t>3.未来的负载均衡器将更加注重安全性和可扩展性，以适应不断增长的网络需求。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负载均衡安全性需求</a:t>
            </a:r>
          </a:p>
        </p:txBody>
      </p:sp>
      <p:sp>
        <p:nvSpPr>
          <p:cNvPr id="3" name="Subtitle 2"/>
          <p:cNvSpPr>
            <a:spLocks noGrp="1"/>
          </p:cNvSpPr>
          <p:nvPr>
            <p:ph type="subTitle" idx="1"/>
          </p:nvPr>
        </p:nvSpPr>
        <p:spPr/>
        <p:txBody>
          <a:bodyPr/>
          <a:lstStyle/>
          <a:p>
            <a:r>
              <a:t>负载均衡安全机制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负载均衡安全性需求</a:t>
            </a:r>
          </a:p>
        </p:txBody>
      </p:sp>
      <p:sp>
        <p:nvSpPr>
          <p:cNvPr id="3" name="Text Placeholder 2"/>
          <p:cNvSpPr>
            <a:spLocks noGrp="1"/>
          </p:cNvSpPr>
          <p:nvPr>
            <p:ph type="body" idx="1"/>
          </p:nvPr>
        </p:nvSpPr>
        <p:spPr/>
        <p:txBody>
          <a:bodyPr/>
          <a:lstStyle/>
          <a:p>
            <a:r>
              <a:t>数据加密</a:t>
            </a:r>
          </a:p>
        </p:txBody>
      </p:sp>
      <p:sp>
        <p:nvSpPr>
          <p:cNvPr id="4" name="Content Placeholder 3"/>
          <p:cNvSpPr>
            <a:spLocks noGrp="1"/>
          </p:cNvSpPr>
          <p:nvPr>
            <p:ph sz="half" idx="2"/>
          </p:nvPr>
        </p:nvSpPr>
        <p:spPr/>
        <p:txBody>
          <a:bodyPr/>
          <a:lstStyle/>
          <a:p>
            <a:r>
              <a:t>1.数据在传输过程中需要加密，以防止被恶意用户截获和篡改。常见的加密方式包括SSL/TLS等。</a:t>
            </a:r>
          </a:p>
          <a:p>
            <a:r>
              <a:t>2.加密算法需要足够强大，以防止被破解。同时，需要定期更新密钥，以增加安全性。</a:t>
            </a:r>
          </a:p>
          <a:p>
            <a:r>
              <a:t>3.负载均衡器需要支持加密协议，以确保数据传输的安全性。</a:t>
            </a:r>
          </a:p>
          <a:p/>
        </p:txBody>
      </p:sp>
      <p:sp>
        <p:nvSpPr>
          <p:cNvPr id="5" name="Text Placeholder 4"/>
          <p:cNvSpPr>
            <a:spLocks noGrp="1"/>
          </p:cNvSpPr>
          <p:nvPr>
            <p:ph type="body" idx="3"/>
          </p:nvPr>
        </p:nvSpPr>
        <p:spPr/>
        <p:txBody>
          <a:bodyPr/>
          <a:lstStyle/>
          <a:p>
            <a:r>
              <a:t>访问控制</a:t>
            </a:r>
          </a:p>
        </p:txBody>
      </p:sp>
      <p:sp>
        <p:nvSpPr>
          <p:cNvPr id="6" name="Content Placeholder 5"/>
          <p:cNvSpPr>
            <a:spLocks noGrp="1"/>
          </p:cNvSpPr>
          <p:nvPr>
            <p:ph sz="half" idx="4"/>
          </p:nvPr>
        </p:nvSpPr>
        <p:spPr/>
        <p:txBody>
          <a:bodyPr/>
          <a:lstStyle/>
          <a:p>
            <a:r>
              <a:t>1.需要实施访问控制策略，以确保只有授权用户可以访问系统。这可以通过身份验证和授权机制实现。</a:t>
            </a:r>
          </a:p>
          <a:p>
            <a:r>
              <a:t>2.负载均衡器需要支持访问控制功能，例如IP白名单、黑名单等。</a:t>
            </a:r>
          </a:p>
          <a:p>
            <a:r>
              <a:t>3.需要定期审查和更新访问控制策略，以适应安全需求的变化。</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负载均衡安全性需求</a:t>
            </a:r>
          </a:p>
        </p:txBody>
      </p:sp>
      <p:sp>
        <p:nvSpPr>
          <p:cNvPr id="3" name="Content Placeholder 2"/>
          <p:cNvSpPr>
            <a:spLocks noGrp="1"/>
          </p:cNvSpPr>
          <p:nvPr>
            <p:ph sz="half" idx="2"/>
          </p:nvPr>
        </p:nvSpPr>
        <p:spPr/>
        <p:txBody>
          <a:bodyPr/>
          <a:lstStyle/>
          <a:p>
            <a:r>
              <a:t>1.负载均衡器需要具备防御DDoS攻击的能力，以防止系统被攻击者瘫痪。</a:t>
            </a:r>
          </a:p>
          <a:p>
            <a:r>
              <a:t>2.可以通过流量清洗、流量限制等方式来防御DDoS攻击。</a:t>
            </a:r>
          </a:p>
          <a:p>
            <a:r>
              <a:t>3.需要定期监测和分析系统日志，以发现异常流量和行为。</a:t>
            </a:r>
          </a:p>
          <a:p/>
        </p:txBody>
      </p:sp>
      <p:sp>
        <p:nvSpPr>
          <p:cNvPr id="4" name="Text Placeholder 3"/>
          <p:cNvSpPr>
            <a:spLocks noGrp="1"/>
          </p:cNvSpPr>
          <p:nvPr>
            <p:ph type="body" idx="3"/>
          </p:nvPr>
        </p:nvSpPr>
        <p:spPr/>
        <p:txBody>
          <a:bodyPr/>
          <a:lstStyle/>
          <a:p>
            <a:r>
              <a:t>系统补丁更新</a:t>
            </a:r>
          </a:p>
        </p:txBody>
      </p:sp>
      <p:sp>
        <p:nvSpPr>
          <p:cNvPr id="5" name="Content Placeholder 4"/>
          <p:cNvSpPr>
            <a:spLocks noGrp="1"/>
          </p:cNvSpPr>
          <p:nvPr>
            <p:ph sz="half" idx="4"/>
          </p:nvPr>
        </p:nvSpPr>
        <p:spPr/>
        <p:txBody>
          <a:bodyPr/>
          <a:lstStyle/>
          <a:p>
            <a:r>
              <a:t>1.负载均衡器需要及时更新系统补丁和安全漏洞，以防止被攻击者利用漏洞入侵系统。</a:t>
            </a:r>
          </a:p>
          <a:p>
            <a:r>
              <a:t>2.需要定期检查和更新负载均衡器的系统版本和补丁状态。</a:t>
            </a:r>
          </a:p>
          <a:p>
            <a:r>
              <a:t>3.在更新补丁时，需要考虑系统的稳定性和兼容性，以避免对业务造成影响。</a:t>
            </a:r>
          </a:p>
          <a:p/>
        </p:txBody>
      </p:sp>
      <p:sp>
        <p:nvSpPr>
          <p:cNvPr id="6" name="Text Placeholder 5"/>
          <p:cNvSpPr>
            <a:spLocks noGrp="1"/>
          </p:cNvSpPr>
          <p:nvPr>
            <p:ph type="body" idx="1"/>
          </p:nvPr>
        </p:nvSpPr>
        <p:spPr/>
        <p:txBody>
          <a:bodyPr/>
          <a:lstStyle/>
          <a:p>
            <a:r>
              <a:t>防御DDoS攻击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负载均衡安全性需求</a:t>
            </a:r>
          </a:p>
        </p:txBody>
      </p:sp>
      <p:sp>
        <p:nvSpPr>
          <p:cNvPr id="3" name="Text Placeholder 2"/>
          <p:cNvSpPr>
            <a:spLocks noGrp="1"/>
          </p:cNvSpPr>
          <p:nvPr>
            <p:ph type="body" idx="1"/>
          </p:nvPr>
        </p:nvSpPr>
        <p:spPr/>
        <p:txBody>
          <a:bodyPr/>
          <a:lstStyle/>
          <a:p>
            <a:r>
              <a:t>安全审计</a:t>
            </a:r>
          </a:p>
        </p:txBody>
      </p:sp>
      <p:sp>
        <p:nvSpPr>
          <p:cNvPr id="4" name="Content Placeholder 3"/>
          <p:cNvSpPr>
            <a:spLocks noGrp="1"/>
          </p:cNvSpPr>
          <p:nvPr>
            <p:ph sz="half" idx="2"/>
          </p:nvPr>
        </p:nvSpPr>
        <p:spPr/>
        <p:txBody>
          <a:bodyPr/>
          <a:lstStyle/>
          <a:p>
            <a:r>
              <a:t>1.需要对系统的安全事件进行审计和记录，以便分析和追溯安全事件。</a:t>
            </a:r>
          </a:p>
          <a:p>
            <a:r>
              <a:t>2.负载均衡器需要支持日志记录和分析功能，以便对安全事件进行监控和预警。</a:t>
            </a:r>
          </a:p>
          <a:p>
            <a:r>
              <a:t>3.需要定期审查和分析系统日志，以发现异常行为和潜在的安全问题。</a:t>
            </a:r>
          </a:p>
          <a:p/>
        </p:txBody>
      </p:sp>
      <p:sp>
        <p:nvSpPr>
          <p:cNvPr id="5" name="Text Placeholder 4"/>
          <p:cNvSpPr>
            <a:spLocks noGrp="1"/>
          </p:cNvSpPr>
          <p:nvPr>
            <p:ph type="body" idx="3"/>
          </p:nvPr>
        </p:nvSpPr>
        <p:spPr/>
        <p:txBody>
          <a:bodyPr/>
          <a:lstStyle/>
          <a:p>
            <a:r>
              <a:t>合规与法规要求</a:t>
            </a:r>
          </a:p>
        </p:txBody>
      </p:sp>
      <p:sp>
        <p:nvSpPr>
          <p:cNvPr id="6" name="Content Placeholder 5"/>
          <p:cNvSpPr>
            <a:spLocks noGrp="1"/>
          </p:cNvSpPr>
          <p:nvPr>
            <p:ph sz="half" idx="4"/>
          </p:nvPr>
        </p:nvSpPr>
        <p:spPr/>
        <p:txBody>
          <a:bodyPr/>
          <a:lstStyle/>
          <a:p>
            <a:r>
              <a:t>1.负载均衡器的安全机制需要符合相关的法规和标准要求，例如等级保护、ISO27001等。</a:t>
            </a:r>
          </a:p>
          <a:p>
            <a:r>
              <a:t>2.需要定期进行安全评估和合规性检查，以确保系统的安全性符合相关要求。</a:t>
            </a:r>
          </a:p>
          <a:p>
            <a:r>
              <a:t>3.在不满足相关要求时，需要及时进行整改和提升，以避免违规行为和安全风险。</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常见安全威胁与挑战</a:t>
            </a:r>
          </a:p>
        </p:txBody>
      </p:sp>
      <p:sp>
        <p:nvSpPr>
          <p:cNvPr id="3" name="Subtitle 2"/>
          <p:cNvSpPr>
            <a:spLocks noGrp="1"/>
          </p:cNvSpPr>
          <p:nvPr>
            <p:ph type="subTitle" idx="1"/>
          </p:nvPr>
        </p:nvSpPr>
        <p:spPr/>
        <p:txBody>
          <a:bodyPr/>
          <a:lstStyle/>
          <a:p>
            <a:r>
              <a:t>负载均衡安全机制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常见安全威胁与挑战</a:t>
            </a:r>
          </a:p>
        </p:txBody>
      </p:sp>
      <p:sp>
        <p:nvSpPr>
          <p:cNvPr id="3" name="Text Placeholder 2"/>
          <p:cNvSpPr>
            <a:spLocks noGrp="1"/>
          </p:cNvSpPr>
          <p:nvPr>
            <p:ph type="body" idx="1"/>
          </p:nvPr>
        </p:nvSpPr>
        <p:spPr/>
        <p:txBody>
          <a:bodyPr/>
          <a:lstStyle/>
          <a:p>
            <a:r>
              <a:t>DDoS攻击</a:t>
            </a:r>
          </a:p>
        </p:txBody>
      </p:sp>
      <p:sp>
        <p:nvSpPr>
          <p:cNvPr id="4" name="Content Placeholder 3"/>
          <p:cNvSpPr>
            <a:spLocks noGrp="1"/>
          </p:cNvSpPr>
          <p:nvPr>
            <p:ph sz="half" idx="2"/>
          </p:nvPr>
        </p:nvSpPr>
        <p:spPr/>
        <p:txBody>
          <a:bodyPr/>
          <a:lstStyle/>
          <a:p>
            <a:r>
              <a:t>1.DDoS攻击通过大量无用的网络请求，使服务器过载，导致正常用户无法访问。近年来，随着IoT设备数量的增加，DDoS攻击的规模和复杂性也在不断提高。</a:t>
            </a:r>
          </a:p>
          <a:p>
            <a:r>
              <a:t>2.防御DDoS攻击的主要手段是入侵检测和流量清洗，通过识别并过滤掉恶意流量，保证正常用户的访问。</a:t>
            </a:r>
          </a:p>
          <a:p>
            <a:r>
              <a:t>3.在网络架构设计中，考虑冗余和负载均衡，可以有效提高系统对DDoS攻击的抵抗能力。</a:t>
            </a:r>
          </a:p>
          <a:p/>
        </p:txBody>
      </p:sp>
      <p:sp>
        <p:nvSpPr>
          <p:cNvPr id="5" name="Text Placeholder 4"/>
          <p:cNvSpPr>
            <a:spLocks noGrp="1"/>
          </p:cNvSpPr>
          <p:nvPr>
            <p:ph type="body" idx="3"/>
          </p:nvPr>
        </p:nvSpPr>
        <p:spPr/>
        <p:txBody>
          <a:bodyPr/>
          <a:lstStyle/>
          <a:p>
            <a:r>
              <a:t>注入攻击</a:t>
            </a:r>
          </a:p>
        </p:txBody>
      </p:sp>
      <p:sp>
        <p:nvSpPr>
          <p:cNvPr id="6" name="Content Placeholder 5"/>
          <p:cNvSpPr>
            <a:spLocks noGrp="1"/>
          </p:cNvSpPr>
          <p:nvPr>
            <p:ph sz="half" idx="4"/>
          </p:nvPr>
        </p:nvSpPr>
        <p:spPr/>
        <p:txBody>
          <a:bodyPr/>
          <a:lstStyle/>
          <a:p>
            <a:r>
              <a:t>1.注入攻击包括SQL注入、OS命令注入等，通过输入恶意数据，篡改系统行为，达到攻击目的。</a:t>
            </a:r>
          </a:p>
          <a:p>
            <a:r>
              <a:t>2.防止注入攻击的主要手段是对输入数据进行严格验证和清理，避免恶意数据的执行。</a:t>
            </a:r>
          </a:p>
          <a:p>
            <a:r>
              <a:t>3.使用参数化查询和预编译语句，可以有效防止SQL注入攻击。</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常见安全威胁与挑战</a:t>
            </a:r>
          </a:p>
        </p:txBody>
      </p:sp>
      <p:sp>
        <p:nvSpPr>
          <p:cNvPr id="3" name="Text Placeholder 2"/>
          <p:cNvSpPr>
            <a:spLocks noGrp="1"/>
          </p:cNvSpPr>
          <p:nvPr>
            <p:ph type="body" idx="1"/>
          </p:nvPr>
        </p:nvSpPr>
        <p:spPr/>
        <p:txBody>
          <a:bodyPr/>
          <a:lstStyle/>
          <a:p>
            <a:r>
              <a:t>跨站脚本攻击（XSS）</a:t>
            </a:r>
          </a:p>
        </p:txBody>
      </p:sp>
      <p:sp>
        <p:nvSpPr>
          <p:cNvPr id="4" name="Content Placeholder 3"/>
          <p:cNvSpPr>
            <a:spLocks noGrp="1"/>
          </p:cNvSpPr>
          <p:nvPr>
            <p:ph sz="half" idx="2"/>
          </p:nvPr>
        </p:nvSpPr>
        <p:spPr/>
        <p:txBody>
          <a:bodyPr/>
          <a:lstStyle/>
          <a:p>
            <a:r>
              <a:t>1.XSS攻击通过在网页中插入恶意脚本，窃取用户信息或篡改网页内容。</a:t>
            </a:r>
          </a:p>
          <a:p>
            <a:r>
              <a:t>2.防止XSS攻击的主要手段是对输出数据进行严格验证和转义，避免恶意脚本的执行。</a:t>
            </a:r>
          </a:p>
          <a:p>
            <a:r>
              <a:t>3.使用内容安全策略（CSP）可以有效防止XSS攻击。</a:t>
            </a:r>
          </a:p>
          <a:p/>
        </p:txBody>
      </p:sp>
      <p:sp>
        <p:nvSpPr>
          <p:cNvPr id="5" name="Text Placeholder 4"/>
          <p:cNvSpPr>
            <a:spLocks noGrp="1"/>
          </p:cNvSpPr>
          <p:nvPr>
            <p:ph type="body" idx="3"/>
          </p:nvPr>
        </p:nvSpPr>
        <p:spPr/>
        <p:txBody>
          <a:bodyPr/>
          <a:lstStyle/>
          <a:p>
            <a:r>
              <a:t>零日漏洞</a:t>
            </a:r>
          </a:p>
        </p:txBody>
      </p:sp>
      <p:sp>
        <p:nvSpPr>
          <p:cNvPr id="6" name="Content Placeholder 5"/>
          <p:cNvSpPr>
            <a:spLocks noGrp="1"/>
          </p:cNvSpPr>
          <p:nvPr>
            <p:ph sz="half" idx="4"/>
          </p:nvPr>
        </p:nvSpPr>
        <p:spPr/>
        <p:txBody>
          <a:bodyPr/>
          <a:lstStyle/>
          <a:p>
            <a:r>
              <a:t>1.零日漏洞是指尚未公开披露的漏洞，被攻击者利用进行攻击。</a:t>
            </a:r>
          </a:p>
          <a:p>
            <a:r>
              <a:t>2.及时更新系统和软件，修复已知漏洞，是防止零日漏洞攻击的有效手段。</a:t>
            </a:r>
          </a:p>
          <a:p>
            <a:r>
              <a:t>3.通过威胁情报和漏洞扫描，可以提前发现和预警零日漏洞。</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常见安全威胁与挑战</a:t>
            </a:r>
          </a:p>
        </p:txBody>
      </p:sp>
      <p:sp>
        <p:nvSpPr>
          <p:cNvPr id="3" name="Text Placeholder 2"/>
          <p:cNvSpPr>
            <a:spLocks noGrp="1"/>
          </p:cNvSpPr>
          <p:nvPr>
            <p:ph type="body" idx="1"/>
          </p:nvPr>
        </p:nvSpPr>
        <p:spPr/>
        <p:txBody>
          <a:bodyPr/>
          <a:lstStyle/>
          <a:p>
            <a:r>
              <a:t>数据泄露</a:t>
            </a:r>
          </a:p>
        </p:txBody>
      </p:sp>
      <p:sp>
        <p:nvSpPr>
          <p:cNvPr id="4" name="Content Placeholder 3"/>
          <p:cNvSpPr>
            <a:spLocks noGrp="1"/>
          </p:cNvSpPr>
          <p:nvPr>
            <p:ph sz="half" idx="2"/>
          </p:nvPr>
        </p:nvSpPr>
        <p:spPr/>
        <p:txBody>
          <a:bodyPr/>
          <a:lstStyle/>
          <a:p>
            <a:r>
              <a:t>1.数据泄露事件频繁发生，给企业和用户带来严重损失。</a:t>
            </a:r>
          </a:p>
          <a:p>
            <a:r>
              <a:t>2.加强数据加密和访问控制，可以有效防止数据泄露。</a:t>
            </a:r>
          </a:p>
          <a:p>
            <a:r>
              <a:t>3.实施数据备份和恢复计划，可以在数据泄露事件发生时快速恢复数据。</a:t>
            </a:r>
          </a:p>
          <a:p/>
        </p:txBody>
      </p:sp>
      <p:sp>
        <p:nvSpPr>
          <p:cNvPr id="5" name="Text Placeholder 4"/>
          <p:cNvSpPr>
            <a:spLocks noGrp="1"/>
          </p:cNvSpPr>
          <p:nvPr>
            <p:ph type="body" idx="3"/>
          </p:nvPr>
        </p:nvSpPr>
        <p:spPr/>
        <p:txBody>
          <a:bodyPr/>
          <a:lstStyle/>
          <a:p>
            <a:r>
              <a:t>供应链攻击</a:t>
            </a:r>
          </a:p>
        </p:txBody>
      </p:sp>
      <p:sp>
        <p:nvSpPr>
          <p:cNvPr id="6" name="Content Placeholder 5"/>
          <p:cNvSpPr>
            <a:spLocks noGrp="1"/>
          </p:cNvSpPr>
          <p:nvPr>
            <p:ph sz="half" idx="4"/>
          </p:nvPr>
        </p:nvSpPr>
        <p:spPr/>
        <p:txBody>
          <a:bodyPr/>
          <a:lstStyle/>
          <a:p>
            <a:r>
              <a:t>1.供应链攻击是指通过攻击供应链中的第三方供应商，进而攻击目标系统。</a:t>
            </a:r>
          </a:p>
          <a:p>
            <a:r>
              <a:t>2.加强供应商管理和软件供应链安全，可以防止供应链攻击。</a:t>
            </a:r>
          </a:p>
          <a:p>
            <a:r>
              <a:t>3.对关键系统进行源代码审计和安全测试，可以提前发现并防范供应链攻击。</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安全机制：认证与授权</a:t>
            </a:r>
          </a:p>
        </p:txBody>
      </p:sp>
      <p:sp>
        <p:nvSpPr>
          <p:cNvPr id="3" name="Subtitle 2"/>
          <p:cNvSpPr>
            <a:spLocks noGrp="1"/>
          </p:cNvSpPr>
          <p:nvPr>
            <p:ph type="subTitle" idx="1"/>
          </p:nvPr>
        </p:nvSpPr>
        <p:spPr/>
        <p:txBody>
          <a:bodyPr/>
          <a:lstStyle/>
          <a:p>
            <a:r>
              <a:t>负载均衡安全机制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安全机制：认证与授权</a:t>
            </a:r>
          </a:p>
        </p:txBody>
      </p:sp>
      <p:sp>
        <p:nvSpPr>
          <p:cNvPr id="3" name="Text Placeholder 2"/>
          <p:cNvSpPr>
            <a:spLocks noGrp="1"/>
          </p:cNvSpPr>
          <p:nvPr>
            <p:ph type="body" idx="1"/>
          </p:nvPr>
        </p:nvSpPr>
        <p:spPr/>
        <p:txBody>
          <a:bodyPr/>
          <a:lstStyle/>
          <a:p>
            <a:r>
              <a:t>认证机制</a:t>
            </a:r>
          </a:p>
        </p:txBody>
      </p:sp>
      <p:sp>
        <p:nvSpPr>
          <p:cNvPr id="4" name="Content Placeholder 3"/>
          <p:cNvSpPr>
            <a:spLocks noGrp="1"/>
          </p:cNvSpPr>
          <p:nvPr>
            <p:ph sz="half" idx="2"/>
          </p:nvPr>
        </p:nvSpPr>
        <p:spPr/>
        <p:txBody>
          <a:bodyPr/>
          <a:lstStyle/>
          <a:p>
            <a:r>
              <a:t>1.认证机制是负载均衡安全机制中的重要组成部分，主要用于确认用户身份，防止非法访问。</a:t>
            </a:r>
          </a:p>
          <a:p>
            <a:r>
              <a:t>2.常见的认证方式包括用户名密码认证、动态令牌认证、多因素认证等，各种认证方式各有优缺点，需要根据实际情况选择。</a:t>
            </a:r>
          </a:p>
          <a:p>
            <a:r>
              <a:t>3.为了保证安全，认证信息需要加密传输，同时需要定期更换密码或令牌，避免被黑客攻击。</a:t>
            </a:r>
          </a:p>
          <a:p/>
        </p:txBody>
      </p:sp>
      <p:sp>
        <p:nvSpPr>
          <p:cNvPr id="5" name="Text Placeholder 4"/>
          <p:cNvSpPr>
            <a:spLocks noGrp="1"/>
          </p:cNvSpPr>
          <p:nvPr>
            <p:ph type="body" idx="3"/>
          </p:nvPr>
        </p:nvSpPr>
        <p:spPr/>
        <p:txBody>
          <a:bodyPr/>
          <a:lstStyle/>
          <a:p>
            <a:r>
              <a:t>授权机制</a:t>
            </a:r>
          </a:p>
        </p:txBody>
      </p:sp>
      <p:sp>
        <p:nvSpPr>
          <p:cNvPr id="6" name="Content Placeholder 5"/>
          <p:cNvSpPr>
            <a:spLocks noGrp="1"/>
          </p:cNvSpPr>
          <p:nvPr>
            <p:ph sz="half" idx="4"/>
          </p:nvPr>
        </p:nvSpPr>
        <p:spPr/>
        <p:txBody>
          <a:bodyPr/>
          <a:lstStyle/>
          <a:p>
            <a:r>
              <a:t>1.授权机制用于控制不同用户对资源的访问权限，防止未经授权的访问和操作。</a:t>
            </a:r>
          </a:p>
          <a:p>
            <a:r>
              <a:t>2.常见的授权模型包括基于角色的访问控制（RBAC）、基于策略的访问控制（PBAC）等，可以根据实际需求选择合适的授权模型。</a:t>
            </a:r>
          </a:p>
          <a:p>
            <a:r>
              <a:t>3.授权机制需要严格管理，定期进行审计和检查，及时发现和处理潜在的安全风险。</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https://d.book118.com/186001042234010041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负载均衡简介</vt:lpstr>
      <vt:lpstr> 负载均衡简介</vt:lpstr>
      <vt:lpstr> 负载均衡简介</vt:lpstr>
      <vt:lpstr> 负载均衡简介</vt:lpstr>
      <vt:lpstr> 负载均衡安全性需求</vt:lpstr>
      <vt:lpstr> 负载均衡安全性需求</vt:lpstr>
      <vt:lpstr> 负载均衡安全性需求</vt:lpstr>
      <vt:lpstr> 负载均衡安全性需求</vt:lpstr>
      <vt:lpstr> 常见安全威胁与挑战</vt:lpstr>
      <vt:lpstr> 常见安全威胁与挑战</vt:lpstr>
      <vt:lpstr> 常见安全威胁与挑战</vt:lpstr>
      <vt:lpstr> 常见安全威胁与挑战</vt:lpstr>
      <vt:lpstr> 安全机制：认证与授权</vt:lpstr>
      <vt:lpstr> 安全机制：认证与授权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2024-09-09T00:40:31.921</cp:lastPrinted>
  <dcterms:created xsi:type="dcterms:W3CDTF">2024-09-08T16:40:31Z</dcterms:created>
  <dcterms:modified xsi:type="dcterms:W3CDTF">2024-09-08T16:40:34Z</dcterms:modified>
</cp:coreProperties>
</file>