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7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A8076-6503-4AC8-8569-BF57ED63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7DB2C-B105-4389-9BFF-CDF839FDE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C32EC-80F2-4659-81C6-FEC4C63A5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677C3-E74F-4DD8-BB96-068FF77B8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3417F6-EBCF-4869-8BE5-05623FF2C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99577B-0F2E-481D-B8BF-C3A66953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5763F-0574-43B2-9BBE-BDF311A4A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82541-A4EF-4FF2-9674-8569F607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C2634-2B6D-4C06-9ED4-21AEA39B3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D6CF5-8780-4F3E-8176-AAF72C7DD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5A650-F7E1-4812-B2DC-A01470B0C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894" r:id="rId2"/>
    <p:sldLayoutId id="2147493895" r:id="rId3"/>
    <p:sldLayoutId id="2147493896" r:id="rId4"/>
    <p:sldLayoutId id="2147493897" r:id="rId5"/>
    <p:sldLayoutId id="2147493898" r:id="rId6"/>
    <p:sldLayoutId id="2147493899" r:id="rId7"/>
    <p:sldLayoutId id="2147493900" r:id="rId8"/>
    <p:sldLayoutId id="2147493901" r:id="rId9"/>
    <p:sldLayoutId id="2147493902" r:id="rId10"/>
    <p:sldLayoutId id="214749390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31" Type="http://schemas.openxmlformats.org/officeDocument/2006/relationships/tags" Target="../tags/tag153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tags" Target="../tags/tag211.xml" /><Relationship Id="rId29" Type="http://schemas.openxmlformats.org/officeDocument/2006/relationships/tags" Target="../tags/tag212.xml" /><Relationship Id="rId3" Type="http://schemas.openxmlformats.org/officeDocument/2006/relationships/tags" Target="../tags/tag186.xml" /><Relationship Id="rId30" Type="http://schemas.openxmlformats.org/officeDocument/2006/relationships/tags" Target="../tags/tag213.xml" /><Relationship Id="rId31" Type="http://schemas.openxmlformats.org/officeDocument/2006/relationships/tags" Target="../tags/tag214.xml" /><Relationship Id="rId32" Type="http://schemas.openxmlformats.org/officeDocument/2006/relationships/tags" Target="../tags/tag215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23" Type="http://schemas.openxmlformats.org/officeDocument/2006/relationships/tags" Target="../tags/tag237.xml" /><Relationship Id="rId24" Type="http://schemas.openxmlformats.org/officeDocument/2006/relationships/tags" Target="../tags/tag238.xml" /><Relationship Id="rId25" Type="http://schemas.openxmlformats.org/officeDocument/2006/relationships/tags" Target="../tags/tag239.xml" /><Relationship Id="rId26" Type="http://schemas.openxmlformats.org/officeDocument/2006/relationships/tags" Target="../tags/tag240.xml" /><Relationship Id="rId27" Type="http://schemas.openxmlformats.org/officeDocument/2006/relationships/tags" Target="../tags/tag241.xml" /><Relationship Id="rId28" Type="http://schemas.openxmlformats.org/officeDocument/2006/relationships/tags" Target="../tags/tag242.xml" /><Relationship Id="rId29" Type="http://schemas.openxmlformats.org/officeDocument/2006/relationships/tags" Target="../tags/tag243.xml" /><Relationship Id="rId3" Type="http://schemas.openxmlformats.org/officeDocument/2006/relationships/tags" Target="../tags/tag217.xml" /><Relationship Id="rId30" Type="http://schemas.openxmlformats.org/officeDocument/2006/relationships/tags" Target="../tags/tag244.xml" /><Relationship Id="rId31" Type="http://schemas.openxmlformats.org/officeDocument/2006/relationships/tags" Target="../tags/tag245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18" Type="http://schemas.openxmlformats.org/officeDocument/2006/relationships/tags" Target="../tags/tag262.xml" /><Relationship Id="rId19" Type="http://schemas.openxmlformats.org/officeDocument/2006/relationships/tags" Target="../tags/tag263.xml" /><Relationship Id="rId2" Type="http://schemas.openxmlformats.org/officeDocument/2006/relationships/tags" Target="../tags/tag246.xml" /><Relationship Id="rId20" Type="http://schemas.openxmlformats.org/officeDocument/2006/relationships/tags" Target="../tags/tag264.xml" /><Relationship Id="rId21" Type="http://schemas.openxmlformats.org/officeDocument/2006/relationships/tags" Target="../tags/tag265.xml" /><Relationship Id="rId22" Type="http://schemas.openxmlformats.org/officeDocument/2006/relationships/tags" Target="../tags/tag266.xml" /><Relationship Id="rId23" Type="http://schemas.openxmlformats.org/officeDocument/2006/relationships/tags" Target="../tags/tag267.xml" /><Relationship Id="rId24" Type="http://schemas.openxmlformats.org/officeDocument/2006/relationships/tags" Target="../tags/tag268.xml" /><Relationship Id="rId25" Type="http://schemas.openxmlformats.org/officeDocument/2006/relationships/tags" Target="../tags/tag269.xml" /><Relationship Id="rId26" Type="http://schemas.openxmlformats.org/officeDocument/2006/relationships/tags" Target="../tags/tag270.xml" /><Relationship Id="rId27" Type="http://schemas.openxmlformats.org/officeDocument/2006/relationships/tags" Target="../tags/tag271.xml" /><Relationship Id="rId28" Type="http://schemas.openxmlformats.org/officeDocument/2006/relationships/tags" Target="../tags/tag272.xml" /><Relationship Id="rId29" Type="http://schemas.openxmlformats.org/officeDocument/2006/relationships/tags" Target="../tags/tag273.xml" /><Relationship Id="rId3" Type="http://schemas.openxmlformats.org/officeDocument/2006/relationships/tags" Target="../tags/tag247.xml" /><Relationship Id="rId30" Type="http://schemas.openxmlformats.org/officeDocument/2006/relationships/tags" Target="../tags/tag274.xml" /><Relationship Id="rId31" Type="http://schemas.openxmlformats.org/officeDocument/2006/relationships/tags" Target="../tags/tag275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342240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动物实验教学设计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实验动物选择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实验动物饲养管理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动物实验伦理与法规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动物实验操作技术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动物实验结果分析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实验动物选择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实验动物的种类</a:t>
            </a:r>
            <a:endParaRPr lang="zh-CN" altLang="en-US"/>
          </a:p>
        </p:txBody>
      </p:sp>
      <p:sp>
        <p:nvSpPr>
          <p:cNvPr id="104900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小鼠：最常见的实验动物，易于饲养和管理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兔子：常用于眼科、皮肤科等实验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豚鼠：常用于过敏性试验和免疫学研究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大鼠：体型较大，适合进行一些需要较大空间的实验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狗：常用于心血管、内分泌等实验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猴子：常用于神经科学、心理学等实验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实验动物的特点</a:t>
            </a:r>
            <a:endParaRPr lang="zh-CN" altLang="en-US"/>
          </a:p>
        </p:txBody>
      </p:sp>
      <p:sp>
        <p:nvSpPr>
          <p:cNvPr id="10491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易于观察和测量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易于饲养和管理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生理特性与人类相似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实验结果具有代表性和可靠性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实验动物的选择原则</a:t>
            </a:r>
            <a:endParaRPr lang="zh-CN" altLang="en-US"/>
          </a:p>
        </p:txBody>
      </p:sp>
      <p:sp>
        <p:nvSpPr>
          <p:cNvPr id="104918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实验目的：根据实验目的选择合适的动物模型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9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动物特性：考虑动物的生理、心理、行为等方面的特性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9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实验条件：根据实验条件选择易于饲养、繁殖和实验操作的动物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0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伦理考虑：遵循动物实验伦理原则，尽量减少动物的痛苦和伤害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2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实验动物饲养管理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饲养环境要求</a:t>
            </a:r>
            <a:endParaRPr lang="zh-CN" altLang="en-US"/>
          </a:p>
        </p:txBody>
      </p:sp>
      <p:sp>
        <p:nvSpPr>
          <p:cNvPr id="104931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温度：保持适宜的温度，避免过冷或过热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清洁：保持清洁卫生，避免细菌滋生和疾病传播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噪音：保持安静的环境，避免噪音干扰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湿度：保持适当的湿度，避免过于干燥或潮湿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光照：提供适当的光照，避免过强或过暗的光线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通风：保持良好的通风，避免空气污浊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饲养管理要点</a:t>
            </a:r>
            <a:endParaRPr lang="zh-CN" altLang="en-US"/>
          </a:p>
        </p:txBody>
      </p:sp>
      <p:sp>
        <p:nvSpPr>
          <p:cNvPr id="104940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环境控制：保持适宜的温度、湿度和通风条件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疾病预防：定期进行健康检查和疫苗接种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动物行为观察：注意动物的行为变化，及时发现问题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饲料管理：提供营养均衡的饲料，保证动物健康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记录管理：详细记录动物的饲养情况和健康状况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安全管理：确保动物实验过程中的安全，避免伤害和感染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实验动物营养需求</a:t>
            </a:r>
            <a:endParaRPr lang="zh-CN" altLang="en-US"/>
          </a:p>
        </p:txBody>
      </p:sp>
      <p:sp>
        <p:nvSpPr>
          <p:cNvPr id="104951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蛋白质：实验动物生长发育和维持生理功能的重要物质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碳水化合物：提供能量，参与细胞结构和功能的维持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维生素：参与多种生理功能，如代谢调节、免疫应答等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脂肪：提供能量和必需脂肪酸，参与细胞膜和激素的合成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矿物质：参与骨骼、牙齿、肌肉等组织的形成和功能维持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水分：调节体温，参与代谢反应，维持细胞和组织功能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61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动物实验操作技术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https://d.book118.com/186034224005010051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动物实验教学设计</vt:lpstr>
      <vt:lpstr>目录</vt:lpstr>
      <vt:lpstr>实验动物选择</vt:lpstr>
      <vt:lpstr>实验动物的种类</vt:lpstr>
      <vt:lpstr>实验动物的特点</vt:lpstr>
      <vt:lpstr>实验动物的选择原则</vt:lpstr>
      <vt:lpstr>实验动物饲养管理</vt:lpstr>
      <vt:lpstr>饲养环境要求</vt:lpstr>
      <vt:lpstr>饲养管理要点</vt:lpstr>
      <vt:lpstr>实验动物营养需求</vt:lpstr>
      <vt:lpstr>动物实验操作技术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2024-09-16T15:13:09.154</cp:lastPrinted>
  <dcterms:created xsi:type="dcterms:W3CDTF">2024-09-16T07:13:09Z</dcterms:created>
  <dcterms:modified xsi:type="dcterms:W3CDTF">2024-09-16T07:13:11Z</dcterms:modified>
</cp:coreProperties>
</file>