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2A0333-C1E8-41CE-A11D-366F4A676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A63395-C8CB-4935-9680-9590FDC853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42A462-F9BB-49AB-82C0-DA70CBF6F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7B19C76-E309-426A-A951-8BF4D73D2A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F2CDCA3-EDD0-4B72-8BB6-97F5E065FB9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AE7676-B4BF-4A4F-BB0A-710C4B5B448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AE516A-EB9E-457E-8E59-849BAB14C29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79582D-3196-4B02-BE81-DEBF117F23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FC6BB5-3BAD-4ACA-AEB4-7A16744130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014665-ABD8-4C84-AFB5-8A79DC1264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5F78E9-D9C3-445F-992A-BE69EE4C17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6035220024010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2023-12-29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并购会计处理购买法与权益结合法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购买法会计处理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权益结合法会计处理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购买法与权益结合法比较</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并购中特殊问题处理</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案例分析：某上市公司并购案例剖析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514" b="23514"/>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并购活动频繁</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实现资源优化配置</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推动产业升级</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随着经济全球化的发展，企业并购活动日益频繁，成为企业发展的重要手段。</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并购有助于企业实现资源优化配置，提高市场竞争力。</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并购可以促进产业结构调整和优化升级，推动经济高质量发展。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并购背景与意义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会计准则与规范</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国际会计准则对并购会计处理有详细规定，为企业提供了统一的会计处理标准。</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中国会计准则在借鉴国际会计准则的基础上，结合中国实际情况，制定了相应的并购会计处理规范。</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各国监管机构对企业并购活动及其会计处理有严格的监管要求，以确保并购活动的合规性和公平性。</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国际会计准则</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中国会计准则</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监管要求</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594" r="18594"/>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购买法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购买法将企业合并视为一家企业购买另一家或几家企业的行为。它要求对购买企业的资产负债表进行重新计价，按购买成本反映所取得的资产和承担的负债。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权益结合法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权益结合法将企业合并视为参与合并各方所有者权益的结合，在企业合并日就视同这些企业在以前就结合在一起了。它要求按并入企业资产的账面价值入账，不确认商誉。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二者比较</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购买法和权益结合法在处理合并事项时所采用的方法和原则不同，导致对企业财务状况、经营成果和现金流量的影响也不同。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购买法与权益结合法概述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购买法会计处理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购买法定义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适用范围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购买法定义及适用范围</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购买法是指通过转让资产、承担负债或发行股票等方式，一个企业（购买方）获得对另一个企业（被购买方）净资产和经营活动控制权的合并行为。</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购买法适用于非同一控制下的企业合并，即参与合并的各方在合并前后不受同一方或相同的多方最终控制的合并交易。</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资产确认</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负债确认</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净资产确认</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购买法下资产与负债确认</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购买方应当按照公允价值确认被购买方的各项负债，包括短期借款、长期借款、应付账款等。</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购买方应当确认被购买方在购买日的净资产，即资产减去负债后的余额。</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在购买法下，购买方应当按照公允价值确认被购买方的各项可辨认资产，包括固定资产、无形资产、长期股权投资等。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3485" y="1472184"/>
            <a:ext cx="4777740" cy="4726496"/>
            <a:chOff x="1213485" y="1472184"/>
            <a:chExt cx="4777740" cy="4726496"/>
          </a:xfrm>
        </p:grpSpPr>
        <p:sp>
          <p:nvSpPr>
            <p:cNvPr id="3" name="AutoShape 3"/>
            <p:cNvSpPr/>
            <p:nvPr/>
          </p:nvSpPr>
          <p:spPr>
            <a:xfrm>
              <a:off x="2551652" y="2834449"/>
              <a:ext cx="2090833" cy="20923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917507" y="1472184"/>
              <a:ext cx="1405890" cy="1216247"/>
            </a:xfrm>
            <a:custGeom>
              <a:rect l="l" t="t" r="r" b="b"/>
              <a:pathLst>
                <a:path w="1881326" h="1627641">
                  <a:moveTo>
                    <a:pt x="909737" y="0"/>
                  </a:moveTo>
                  <a:cubicBezTo>
                    <a:pt x="1446331" y="0"/>
                    <a:pt x="1881327" y="434996"/>
                    <a:pt x="1881327" y="971590"/>
                  </a:cubicBezTo>
                  <a:cubicBezTo>
                    <a:pt x="1881327" y="1225467"/>
                    <a:pt x="1783954" y="1456601"/>
                    <a:pt x="1622304" y="1627643"/>
                  </a:cubicBezTo>
                  <a:cubicBezTo>
                    <a:pt x="1407823" y="1531333"/>
                    <a:pt x="1169935" y="1478429"/>
                    <a:pt x="919691" y="1478429"/>
                  </a:cubicBezTo>
                  <a:cubicBezTo>
                    <a:pt x="752338" y="1478429"/>
                    <a:pt x="590510" y="1502090"/>
                    <a:pt x="437764" y="1547609"/>
                  </a:cubicBezTo>
                  <a:cubicBezTo>
                    <a:pt x="439086" y="1543067"/>
                    <a:pt x="439528" y="1538427"/>
                    <a:pt x="439938" y="1533777"/>
                  </a:cubicBezTo>
                  <a:cubicBezTo>
                    <a:pt x="472664" y="1162783"/>
                    <a:pt x="292347" y="822130"/>
                    <a:pt x="0" y="633018"/>
                  </a:cubicBezTo>
                  <a:cubicBezTo>
                    <a:pt x="136468" y="263166"/>
                    <a:pt x="492370" y="0"/>
                    <a:pt x="909737" y="0"/>
                  </a:cubicBezTo>
                  <a:close/>
                </a:path>
              </a:pathLst>
            </a:custGeom>
            <a:solidFill>
              <a:schemeClr val="accent3">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rot="21307011">
              <a:off x="4120229" y="1819846"/>
              <a:ext cx="1293019" cy="1451038"/>
            </a:xfrm>
            <a:custGeom>
              <a:rect l="l" t="t" r="r" b="b"/>
              <a:pathLst>
                <a:path w="1731010" h="1942870">
                  <a:moveTo>
                    <a:pt x="858760" y="5016"/>
                  </a:moveTo>
                  <a:cubicBezTo>
                    <a:pt x="1348690" y="54771"/>
                    <a:pt x="1731010" y="468533"/>
                    <a:pt x="1731010" y="971590"/>
                  </a:cubicBezTo>
                  <a:cubicBezTo>
                    <a:pt x="1731011" y="1506152"/>
                    <a:pt x="1299302" y="1939885"/>
                    <a:pt x="765509" y="1942872"/>
                  </a:cubicBezTo>
                  <a:cubicBezTo>
                    <a:pt x="615484" y="1581148"/>
                    <a:pt x="345116" y="1278803"/>
                    <a:pt x="0" y="1090065"/>
                  </a:cubicBezTo>
                  <a:cubicBezTo>
                    <a:pt x="173819" y="931818"/>
                    <a:pt x="290325" y="709981"/>
                    <a:pt x="311916" y="457252"/>
                  </a:cubicBezTo>
                  <a:cubicBezTo>
                    <a:pt x="321717" y="342547"/>
                    <a:pt x="311168" y="230797"/>
                    <a:pt x="282160" y="125858"/>
                  </a:cubicBezTo>
                  <a:cubicBezTo>
                    <a:pt x="422873" y="45524"/>
                    <a:pt x="585831" y="0"/>
                    <a:pt x="759421" y="0"/>
                  </a:cubicBezTo>
                  <a:cubicBezTo>
                    <a:pt x="792958" y="0"/>
                    <a:pt x="826098" y="1699"/>
                    <a:pt x="858760" y="5016"/>
                  </a:cubicBezTo>
                  <a:close/>
                </a:path>
              </a:pathLst>
            </a:custGeom>
            <a:solidFill>
              <a:schemeClr val="accent4">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0990394">
              <a:off x="4768977" y="2841974"/>
              <a:ext cx="1222248" cy="1417987"/>
            </a:xfrm>
            <a:custGeom>
              <a:rect l="l" t="t" r="r" b="b"/>
              <a:pathLst>
                <a:path w="1635030" h="1897952">
                  <a:moveTo>
                    <a:pt x="956588" y="0"/>
                  </a:moveTo>
                  <a:cubicBezTo>
                    <a:pt x="1349940" y="124139"/>
                    <a:pt x="1635030" y="491957"/>
                    <a:pt x="1635030" y="926362"/>
                  </a:cubicBezTo>
                  <a:cubicBezTo>
                    <a:pt x="1635030" y="1462956"/>
                    <a:pt x="1200034" y="1897952"/>
                    <a:pt x="663440" y="1897952"/>
                  </a:cubicBezTo>
                  <a:cubicBezTo>
                    <a:pt x="406603" y="1897952"/>
                    <a:pt x="173042" y="1798295"/>
                    <a:pt x="0" y="1634809"/>
                  </a:cubicBezTo>
                  <a:cubicBezTo>
                    <a:pt x="50748" y="1518368"/>
                    <a:pt x="88053" y="1394101"/>
                    <a:pt x="111401" y="1263820"/>
                  </a:cubicBezTo>
                  <a:cubicBezTo>
                    <a:pt x="162526" y="978537"/>
                    <a:pt x="140877" y="697051"/>
                    <a:pt x="58634" y="438772"/>
                  </a:cubicBezTo>
                  <a:cubicBezTo>
                    <a:pt x="428124" y="471037"/>
                    <a:pt x="767689" y="291430"/>
                    <a:pt x="956588" y="0"/>
                  </a:cubicBezTo>
                  <a:close/>
                </a:path>
              </a:pathLst>
            </a:custGeom>
            <a:solidFill>
              <a:schemeClr val="accent5">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7" name="Freeform 7"/>
            <p:cNvSpPr/>
            <p:nvPr/>
          </p:nvSpPr>
          <p:spPr>
            <a:xfrm rot="1800000">
              <a:off x="4544663" y="4080796"/>
              <a:ext cx="1246346" cy="1431512"/>
            </a:xfrm>
            <a:custGeom>
              <a:rect l="l" t="t" r="r" b="b"/>
              <a:pathLst>
                <a:path w="1668225" h="1917087">
                  <a:moveTo>
                    <a:pt x="63584" y="420981"/>
                  </a:moveTo>
                  <a:cubicBezTo>
                    <a:pt x="301175" y="436911"/>
                    <a:pt x="544391" y="362470"/>
                    <a:pt x="740979" y="196574"/>
                  </a:cubicBezTo>
                  <a:cubicBezTo>
                    <a:pt x="810270" y="138102"/>
                    <a:pt x="869335" y="72009"/>
                    <a:pt x="917157" y="0"/>
                  </a:cubicBezTo>
                  <a:cubicBezTo>
                    <a:pt x="1347622" y="99043"/>
                    <a:pt x="1668225" y="484830"/>
                    <a:pt x="1668225" y="945497"/>
                  </a:cubicBezTo>
                  <a:cubicBezTo>
                    <a:pt x="1668225" y="1482091"/>
                    <a:pt x="1233229" y="1917087"/>
                    <a:pt x="696635" y="1917087"/>
                  </a:cubicBezTo>
                  <a:cubicBezTo>
                    <a:pt x="423198" y="1917087"/>
                    <a:pt x="176143" y="1804131"/>
                    <a:pt x="0" y="1621933"/>
                  </a:cubicBezTo>
                  <a:cubicBezTo>
                    <a:pt x="162221" y="1248707"/>
                    <a:pt x="190159" y="822130"/>
                    <a:pt x="63584" y="420981"/>
                  </a:cubicBezTo>
                  <a:close/>
                </a:path>
              </a:pathLst>
            </a:custGeom>
            <a:solidFill>
              <a:schemeClr val="accent6">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Freeform 8"/>
            <p:cNvSpPr/>
            <p:nvPr/>
          </p:nvSpPr>
          <p:spPr>
            <a:xfrm rot="1503323">
              <a:off x="3420237" y="4872514"/>
              <a:ext cx="1451038" cy="1326166"/>
            </a:xfrm>
            <a:custGeom>
              <a:rect l="l" t="t" r="r" b="b"/>
              <a:pathLst>
                <a:path w="1943180" h="1775308">
                  <a:moveTo>
                    <a:pt x="904367" y="0"/>
                  </a:moveTo>
                  <a:cubicBezTo>
                    <a:pt x="1062994" y="197860"/>
                    <a:pt x="1299569" y="331902"/>
                    <a:pt x="1572225" y="355491"/>
                  </a:cubicBezTo>
                  <a:cubicBezTo>
                    <a:pt x="1659461" y="363038"/>
                    <a:pt x="1745001" y="358812"/>
                    <a:pt x="1827075" y="343010"/>
                  </a:cubicBezTo>
                  <a:cubicBezTo>
                    <a:pt x="1901182" y="480062"/>
                    <a:pt x="1943180" y="636986"/>
                    <a:pt x="1943180" y="803718"/>
                  </a:cubicBezTo>
                  <a:cubicBezTo>
                    <a:pt x="1943180" y="1340312"/>
                    <a:pt x="1508184" y="1775308"/>
                    <a:pt x="971590" y="1775308"/>
                  </a:cubicBezTo>
                  <a:cubicBezTo>
                    <a:pt x="434996" y="1775308"/>
                    <a:pt x="0" y="1340312"/>
                    <a:pt x="0" y="803718"/>
                  </a:cubicBezTo>
                  <a:lnTo>
                    <a:pt x="291" y="799869"/>
                  </a:lnTo>
                  <a:lnTo>
                    <a:pt x="109854" y="755236"/>
                  </a:lnTo>
                  <a:cubicBezTo>
                    <a:pt x="463499" y="589912"/>
                    <a:pt x="735380" y="320692"/>
                    <a:pt x="904367" y="0"/>
                  </a:cubicBezTo>
                  <a:close/>
                </a:path>
              </a:pathLst>
            </a:custGeom>
            <a:solidFill>
              <a:schemeClr val="accent1">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rot="1176661">
              <a:off x="2276189" y="4955381"/>
              <a:ext cx="1411986" cy="1234345"/>
            </a:xfrm>
            <a:custGeom>
              <a:rect l="l" t="t" r="r" b="b"/>
              <a:pathLst>
                <a:path w="1889392" h="1651744">
                  <a:moveTo>
                    <a:pt x="279665" y="0"/>
                  </a:moveTo>
                  <a:cubicBezTo>
                    <a:pt x="634044" y="154724"/>
                    <a:pt x="1040729" y="190238"/>
                    <a:pt x="1435837" y="76626"/>
                  </a:cubicBezTo>
                  <a:cubicBezTo>
                    <a:pt x="1435485" y="77872"/>
                    <a:pt x="1435361" y="79143"/>
                    <a:pt x="1435240" y="80413"/>
                  </a:cubicBezTo>
                  <a:cubicBezTo>
                    <a:pt x="1399091" y="459696"/>
                    <a:pt x="1586117" y="808797"/>
                    <a:pt x="1889394" y="996686"/>
                  </a:cubicBezTo>
                  <a:cubicBezTo>
                    <a:pt x="1758959" y="1378030"/>
                    <a:pt x="1397239" y="1651744"/>
                    <a:pt x="971590" y="1651744"/>
                  </a:cubicBezTo>
                  <a:cubicBezTo>
                    <a:pt x="434996" y="1651744"/>
                    <a:pt x="0" y="1216748"/>
                    <a:pt x="0" y="680154"/>
                  </a:cubicBezTo>
                  <a:cubicBezTo>
                    <a:pt x="0" y="414855"/>
                    <a:pt x="106332" y="174391"/>
                    <a:pt x="279665" y="0"/>
                  </a:cubicBezTo>
                  <a:close/>
                </a:path>
              </a:pathLst>
            </a:custGeom>
            <a:solidFill>
              <a:schemeClr val="accent2">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0" name="Freeform 10"/>
            <p:cNvSpPr/>
            <p:nvPr/>
          </p:nvSpPr>
          <p:spPr>
            <a:xfrm rot="909458">
              <a:off x="1392650" y="3964877"/>
              <a:ext cx="1341215" cy="1452563"/>
            </a:xfrm>
            <a:custGeom>
              <a:rect l="l" t="t" r="r" b="b"/>
              <a:pathLst>
                <a:path w="1796590" h="1943180">
                  <a:moveTo>
                    <a:pt x="682669" y="43681"/>
                  </a:moveTo>
                  <a:cubicBezTo>
                    <a:pt x="773939" y="15293"/>
                    <a:pt x="870979" y="0"/>
                    <a:pt x="971590" y="0"/>
                  </a:cubicBezTo>
                  <a:lnTo>
                    <a:pt x="982053" y="950"/>
                  </a:lnTo>
                  <a:cubicBezTo>
                    <a:pt x="1137146" y="405830"/>
                    <a:pt x="1432341" y="724421"/>
                    <a:pt x="1796590" y="913797"/>
                  </a:cubicBezTo>
                  <a:cubicBezTo>
                    <a:pt x="1609613" y="1073552"/>
                    <a:pt x="1484803" y="1305144"/>
                    <a:pt x="1464191" y="1569791"/>
                  </a:cubicBezTo>
                  <a:cubicBezTo>
                    <a:pt x="1458025" y="1648968"/>
                    <a:pt x="1461531" y="1726667"/>
                    <a:pt x="1474818" y="1801546"/>
                  </a:cubicBezTo>
                  <a:cubicBezTo>
                    <a:pt x="1328502" y="1891776"/>
                    <a:pt x="1156049" y="1943180"/>
                    <a:pt x="971590" y="1943180"/>
                  </a:cubicBezTo>
                  <a:cubicBezTo>
                    <a:pt x="434996" y="1943180"/>
                    <a:pt x="0" y="1508184"/>
                    <a:pt x="0" y="971590"/>
                  </a:cubicBezTo>
                  <a:cubicBezTo>
                    <a:pt x="0" y="535607"/>
                    <a:pt x="287165" y="166695"/>
                    <a:pt x="682669" y="43681"/>
                  </a:cubicBezTo>
                  <a:close/>
                </a:path>
              </a:pathLst>
            </a:custGeom>
            <a:solidFill>
              <a:schemeClr val="accent3">
                <a:lumMod val="60000"/>
                <a:lumOff val="40000"/>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Freeform 11"/>
            <p:cNvSpPr/>
            <p:nvPr/>
          </p:nvSpPr>
          <p:spPr>
            <a:xfrm rot="548672">
              <a:off x="1213485" y="2822353"/>
              <a:ext cx="1246346" cy="1413415"/>
            </a:xfrm>
            <a:custGeom>
              <a:rect l="l" t="t" r="r" b="b"/>
              <a:pathLst>
                <a:path w="1668162" h="1890659">
                  <a:moveTo>
                    <a:pt x="775781" y="19739"/>
                  </a:moveTo>
                  <a:cubicBezTo>
                    <a:pt x="839029" y="6797"/>
                    <a:pt x="904516" y="0"/>
                    <a:pt x="971590" y="0"/>
                  </a:cubicBezTo>
                  <a:cubicBezTo>
                    <a:pt x="1244994" y="0"/>
                    <a:pt x="1492023" y="112929"/>
                    <a:pt x="1668163" y="295086"/>
                  </a:cubicBezTo>
                  <a:cubicBezTo>
                    <a:pt x="1526732" y="598933"/>
                    <a:pt x="1471606" y="946877"/>
                    <a:pt x="1528881" y="1302684"/>
                  </a:cubicBezTo>
                  <a:cubicBezTo>
                    <a:pt x="1538399" y="1361813"/>
                    <a:pt x="1550796" y="1419761"/>
                    <a:pt x="1565918" y="1476406"/>
                  </a:cubicBezTo>
                  <a:cubicBezTo>
                    <a:pt x="1562561" y="1475471"/>
                    <a:pt x="1559135" y="1475092"/>
                    <a:pt x="1555703" y="1474731"/>
                  </a:cubicBezTo>
                  <a:cubicBezTo>
                    <a:pt x="1190050" y="1436214"/>
                    <a:pt x="850441" y="1605803"/>
                    <a:pt x="658517" y="1890659"/>
                  </a:cubicBezTo>
                  <a:cubicBezTo>
                    <a:pt x="275385" y="1761163"/>
                    <a:pt x="0" y="1398536"/>
                    <a:pt x="0" y="971590"/>
                  </a:cubicBezTo>
                  <a:cubicBezTo>
                    <a:pt x="0" y="502070"/>
                    <a:pt x="333044" y="110336"/>
                    <a:pt x="775781" y="19739"/>
                  </a:cubicBezTo>
                  <a:close/>
                </a:path>
              </a:pathLst>
            </a:custGeom>
            <a:solidFill>
              <a:schemeClr val="accent1">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rot="302462">
              <a:off x="1803559" y="1828895"/>
              <a:ext cx="1451038" cy="1317117"/>
            </a:xfrm>
            <a:custGeom>
              <a:rect l="l" t="t" r="r" b="b"/>
              <a:pathLst>
                <a:path w="1943180" h="1764064">
                  <a:moveTo>
                    <a:pt x="872251" y="5016"/>
                  </a:moveTo>
                  <a:cubicBezTo>
                    <a:pt x="904913" y="1699"/>
                    <a:pt x="938053" y="0"/>
                    <a:pt x="971590" y="0"/>
                  </a:cubicBezTo>
                  <a:cubicBezTo>
                    <a:pt x="1508184" y="0"/>
                    <a:pt x="1943180" y="434996"/>
                    <a:pt x="1943180" y="971590"/>
                  </a:cubicBezTo>
                  <a:lnTo>
                    <a:pt x="1942564" y="985441"/>
                  </a:lnTo>
                  <a:cubicBezTo>
                    <a:pt x="1557767" y="1132507"/>
                    <a:pt x="1243321" y="1412222"/>
                    <a:pt x="1048315" y="1764064"/>
                  </a:cubicBezTo>
                  <a:cubicBezTo>
                    <a:pt x="886896" y="1568582"/>
                    <a:pt x="648418" y="1438073"/>
                    <a:pt x="375495" y="1418492"/>
                  </a:cubicBezTo>
                  <a:cubicBezTo>
                    <a:pt x="287012" y="1412144"/>
                    <a:pt x="200448" y="1417854"/>
                    <a:pt x="117626" y="1435300"/>
                  </a:cubicBezTo>
                  <a:cubicBezTo>
                    <a:pt x="42605" y="1297505"/>
                    <a:pt x="0" y="1139523"/>
                    <a:pt x="0" y="971590"/>
                  </a:cubicBezTo>
                  <a:cubicBezTo>
                    <a:pt x="0" y="468533"/>
                    <a:pt x="382321" y="54771"/>
                    <a:pt x="872251" y="5016"/>
                  </a:cubicBezTo>
                  <a:close/>
                </a:path>
              </a:pathLst>
            </a:custGeom>
            <a:solidFill>
              <a:schemeClr val="accent2">
                <a:alpha val="100000"/>
              </a:schemeClr>
            </a:solidFill>
            <a:ln w="2857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3" name="Group 13"/>
          <p:cNvGrpSpPr/>
          <p:nvPr/>
        </p:nvGrpSpPr>
        <p:grpSpPr>
          <a:xfrm>
            <a:off x="3081052" y="3497485"/>
            <a:ext cx="925163" cy="787432"/>
            <a:chOff x="3081052" y="3497485"/>
            <a:chExt cx="925163" cy="787432"/>
          </a:xfrm>
        </p:grpSpPr>
        <p:sp>
          <p:nvSpPr>
            <p:cNvPr id="14" name="AutoShape 14"/>
            <p:cNvSpPr/>
            <p:nvPr/>
          </p:nvSpPr>
          <p:spPr>
            <a:xfrm>
              <a:off x="3418427" y="4150995"/>
              <a:ext cx="139065" cy="13392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697796" y="4150995"/>
              <a:ext cx="140303" cy="133922"/>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081052" y="3497485"/>
              <a:ext cx="925163" cy="604552"/>
            </a:xfrm>
            <a:custGeom>
              <a:rect l="l" t="t" r="r" b="b"/>
              <a:pathLst>
                <a:path w="390" h="265">
                  <a:moveTo>
                    <a:pt x="383" y="64"/>
                  </a:moveTo>
                  <a:cubicBezTo>
                    <a:pt x="377" y="57"/>
                    <a:pt x="364" y="57"/>
                    <a:pt x="364" y="57"/>
                  </a:cubicBezTo>
                  <a:cubicBezTo>
                    <a:pt x="105" y="57"/>
                    <a:pt x="105" y="57"/>
                    <a:pt x="105" y="57"/>
                  </a:cubicBezTo>
                  <a:cubicBezTo>
                    <a:pt x="102" y="44"/>
                    <a:pt x="102" y="44"/>
                    <a:pt x="102" y="44"/>
                  </a:cubicBezTo>
                  <a:cubicBezTo>
                    <a:pt x="102" y="44"/>
                    <a:pt x="96" y="0"/>
                    <a:pt x="61" y="0"/>
                  </a:cubicBezTo>
                  <a:cubicBezTo>
                    <a:pt x="26" y="0"/>
                    <a:pt x="0" y="0"/>
                    <a:pt x="0" y="0"/>
                  </a:cubicBezTo>
                  <a:cubicBezTo>
                    <a:pt x="14" y="28"/>
                    <a:pt x="14" y="28"/>
                    <a:pt x="14" y="28"/>
                  </a:cubicBezTo>
                  <a:cubicBezTo>
                    <a:pt x="62" y="28"/>
                    <a:pt x="62" y="28"/>
                    <a:pt x="62" y="28"/>
                  </a:cubicBezTo>
                  <a:cubicBezTo>
                    <a:pt x="62" y="28"/>
                    <a:pt x="73" y="25"/>
                    <a:pt x="75" y="44"/>
                  </a:cubicBezTo>
                  <a:cubicBezTo>
                    <a:pt x="116" y="242"/>
                    <a:pt x="116" y="242"/>
                    <a:pt x="116" y="242"/>
                  </a:cubicBezTo>
                  <a:cubicBezTo>
                    <a:pt x="116" y="242"/>
                    <a:pt x="123" y="265"/>
                    <a:pt x="163" y="265"/>
                  </a:cubicBezTo>
                  <a:cubicBezTo>
                    <a:pt x="163" y="265"/>
                    <a:pt x="304" y="265"/>
                    <a:pt x="327" y="265"/>
                  </a:cubicBezTo>
                  <a:cubicBezTo>
                    <a:pt x="350" y="265"/>
                    <a:pt x="352" y="239"/>
                    <a:pt x="352" y="239"/>
                  </a:cubicBezTo>
                  <a:cubicBezTo>
                    <a:pt x="166" y="239"/>
                    <a:pt x="166" y="239"/>
                    <a:pt x="166" y="239"/>
                  </a:cubicBezTo>
                  <a:cubicBezTo>
                    <a:pt x="166" y="239"/>
                    <a:pt x="142" y="241"/>
                    <a:pt x="138" y="213"/>
                  </a:cubicBezTo>
                  <a:cubicBezTo>
                    <a:pt x="130" y="172"/>
                    <a:pt x="130" y="172"/>
                    <a:pt x="130" y="172"/>
                  </a:cubicBezTo>
                  <a:cubicBezTo>
                    <a:pt x="362" y="172"/>
                    <a:pt x="362" y="172"/>
                    <a:pt x="362" y="172"/>
                  </a:cubicBezTo>
                  <a:cubicBezTo>
                    <a:pt x="362" y="172"/>
                    <a:pt x="362" y="172"/>
                    <a:pt x="362" y="172"/>
                  </a:cubicBezTo>
                  <a:cubicBezTo>
                    <a:pt x="372" y="171"/>
                    <a:pt x="381" y="163"/>
                    <a:pt x="382" y="153"/>
                  </a:cubicBezTo>
                  <a:cubicBezTo>
                    <a:pt x="390" y="81"/>
                    <a:pt x="390" y="81"/>
                    <a:pt x="390" y="81"/>
                  </a:cubicBezTo>
                  <a:cubicBezTo>
                    <a:pt x="390" y="74"/>
                    <a:pt x="390" y="70"/>
                    <a:pt x="383" y="64"/>
                  </a:cubicBezTo>
                  <a:close/>
                  <a:moveTo>
                    <a:pt x="356" y="143"/>
                  </a:moveTo>
                  <a:cubicBezTo>
                    <a:pt x="123" y="143"/>
                    <a:pt x="123" y="143"/>
                    <a:pt x="123" y="143"/>
                  </a:cubicBezTo>
                  <a:cubicBezTo>
                    <a:pt x="112" y="90"/>
                    <a:pt x="112" y="90"/>
                    <a:pt x="112" y="90"/>
                  </a:cubicBezTo>
                  <a:cubicBezTo>
                    <a:pt x="362" y="90"/>
                    <a:pt x="362" y="90"/>
                    <a:pt x="362" y="90"/>
                  </a:cubicBezTo>
                  <a:lnTo>
                    <a:pt x="356" y="1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购买法下商誉计量与减值测试</a:t>
              </a:r>
            </a:p>
          </p:txBody>
        </p:sp>
      </p:grpSp>
      <p:sp>
        <p:nvSpPr>
          <p:cNvPr id="39" name="TextBox 39"/>
          <p:cNvSpPr txBox="1"/>
          <p:nvPr/>
        </p:nvSpPr>
        <p:spPr>
          <a:xfrm>
            <a:off x="6578604" y="2159271"/>
            <a:ext cx="4872825" cy="3833239"/>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350">
                <a:solidFill>
                  <a:schemeClr val="dk1">
                    <a:alpha val="100000"/>
                  </a:schemeClr>
                </a:solidFill>
                <a:latin typeface="Microsoft Yahei"/>
                <a:ea typeface="Microsoft Yahei"/>
                <a:cs typeface="Microsoft Yahei"/>
              </a:rPr>
              <a:t>商誉计量：在购买法下，购买方支付的合并成本大于被购买方可辨认净资产公允价值的差额，应当确认为商誉。</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商誉减值测试：企业应当在每年年度终了进行商誉减值测试，对于因企业合并形成的商誉的账面价值，应当自购买日起按照合理的方法分摊至相关的资产组；难以分摊至相关的资产组的，应当将其分摊至相关的资产组组合。在将商誉的账面价值分摊至相关的资产组或者资产组组合时，应当按照各资产组或者资产组组合的公允价值占相关资产组或者资产组组合公允价值总额的比例进行分摊。公允价值难以可靠计量的，按各资产组或者资产组组合的账面价值占相关资产组或者资产组组合账面价值总额的比例进行分摊。</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权益结合法会计处理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权益结合法定义及适用范围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权益结合法是指在企业并购过程中，将并购双方的权益进行结合，形成一个新的经济实体，并共同承担风险和分享收益。</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适用范围</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该方法通常适用于同一控制下的企业合并，即参与合并的企业在合并前后均受同一方或相同的多方最终控制且该控制并非暂时性的。</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在权益结合法下，并购方在合并日应按照被合并方所有者权益在最终控制方合并财务报表中的账面价值份额作为长期股权投资的初始投资成本。长期股权投资初始投资成本与支付的现金、转让的非现金资产以及所承担债务账面价值之间的差额，应当调整资本公积；资本公积不足冲减的，调整留存收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资产确认</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合并方为企业合并发生的审计、法律服务、评估咨询等中介费用以及其他相关管理费用，应当于发生时计入当期损益。</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负债确认</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权益结合法下资产与负债确认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利润表编制原则：在权益结合法下，参与合并各方自合并当期期初至合并日所发生的收入、费用和利润应纳入合并利润表。</a:t>
            </a:r>
          </a:p>
          <a:p>
            <a:pPr marL="203200" lvl="0" indent="-203200">
              <a:lnSpc>
                <a:spcPct val="120000"/>
              </a:lnSpc>
              <a:buFont typeface="Arial"/>
              <a:buChar char="•"/>
            </a:pPr>
            <a:r>
              <a:rPr lang="en-US" sz="900">
                <a:solidFill>
                  <a:srgbClr val="000000">
                    <a:alpha val="100000"/>
                  </a:srgbClr>
                </a:solidFill>
                <a:latin typeface="Microsoft Yahei"/>
                <a:ea typeface="Microsoft Yahei"/>
                <a:cs typeface="Microsoft Yahei"/>
              </a:rPr>
              <a:t>利润表编制方法：合并方在编制合并日的合并利润表时，应包含合并方及被合并方自合并当期期初至合并日实现的净利润。双方在当期发生的交易，应当按照合并财务报表的有关原则进行抵销。为了帮助企业的会计信息使用者了解合并利润表中净利润的构成，发生同一控制下企业合并的当期，合并方在合并利润表中的“净利润”项下应单列“其中：被合并方在合并前实现的净利润”项目，反映因同一控制下企业合并规定的编表原则导致由于该项企业合并自被合并方带来的损益。</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权益结合法下利润表编制</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https://d.book118.com/186035220024010035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2024-09-04T18:23:03.013</cp:lastPrinted>
  <dcterms:created xsi:type="dcterms:W3CDTF">2024-09-04T10:23:03Z</dcterms:created>
  <dcterms:modified xsi:type="dcterms:W3CDTF">2024-09-04T10:23:05Z</dcterms:modified>
</cp:coreProperties>
</file>