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7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C2E4A8A5-2FE8-48FA-A5DB-370C6A9401D9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61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62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64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65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67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68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70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1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73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4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70B995-470F-4105-8635-93AF4E2287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41AB70-4D3B-4395-ABA4-C5A9743194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4BDE8B-14E3-490F-AB12-8B923A8A14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0AF81E-4AB2-44CF-87D6-E542D1F813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2B4C11-451C-4844-AAC4-35097977AA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0077565-1B3B-40CB-BED8-9B4AC9112D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BD48F65-07FF-4700-819D-DC4844EC6B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BDEC4A-9140-4B97-9A72-17C66E775E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21B8C1-BE87-40CD-BA88-7FE7D9F46D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FBE0C3-9845-417A-BABF-514D13821B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76FBE0-0CBE-4558-8F31-883C8B5201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4E659982-61C2-4039-BD8D-34E2E9C61C22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47608AAE-77BE-4BA4-9CE9-E3D1E11022AD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5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5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5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5.png" /><Relationship Id="rId3" Type="http://schemas.openxmlformats.org/officeDocument/2006/relationships/image" Target="../media/image5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6040052040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017360" y="559440"/>
            <a:ext cx="10156320" cy="17884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en-US" sz="6000" b="1" strike="noStrike" spc="299">
                <a:solidFill>
                  <a:srgbClr val="EB554D"/>
                </a:solidFill>
                <a:latin typeface="Arial"/>
                <a:ea typeface="微软雅黑"/>
              </a:rPr>
              <a:t>ptcd</a:t>
            </a:r>
            <a:r>
              <a:rPr lang="zh-CN" sz="6000" b="1" strike="noStrike" spc="299">
                <a:solidFill>
                  <a:srgbClr val="EB554D"/>
                </a:solidFill>
                <a:latin typeface="Arial"/>
                <a:ea typeface="微软雅黑"/>
              </a:rPr>
              <a:t>护理业务查房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3494880" y="3492360"/>
            <a:ext cx="767880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xxx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20xx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 rotWithShape="0">
          <a:gsLst>
            <a:gs pos="0">
              <a:srgbClr val="EB554D">
                <a:alpha val="34000"/>
              </a:srgbClr>
            </a:gs>
            <a:gs pos="100000">
              <a:srgbClr val="FCE8EA">
                <a:alpha val="44000"/>
              </a:srgbClr>
            </a:gs>
          </a:gsLst>
          <a:lin ang="540000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AutoShape 2"/>
          <p:cNvSpPr/>
          <p:nvPr/>
        </p:nvSpPr>
        <p:spPr>
          <a:xfrm>
            <a:off x="297360" y="810360"/>
            <a:ext cx="5297760" cy="5297760"/>
          </a:xfrm>
          <a:prstGeom prst="ellipse">
            <a:avLst/>
          </a:prstGeom>
          <a:solidFill>
            <a:srgbClr val="EB554D">
              <a:alpha val="25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6" name="AutoShape 3"/>
          <p:cNvSpPr/>
          <p:nvPr/>
        </p:nvSpPr>
        <p:spPr>
          <a:xfrm>
            <a:off x="938520" y="1451160"/>
            <a:ext cx="4016160" cy="401616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1848960" y="283716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概述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护理前准备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术后护理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护理效果评价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改进措施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TextBox 5"/>
          <p:cNvSpPr/>
          <p:nvPr/>
        </p:nvSpPr>
        <p:spPr>
          <a:xfrm>
            <a:off x="1302840" y="200376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rgbClr val="FFFFFF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" name="AutoShape 7"/>
          <p:cNvSpPr/>
          <p:nvPr/>
        </p:nvSpPr>
        <p:spPr>
          <a:xfrm>
            <a:off x="11307240" y="3322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1" name="AutoShape 8"/>
          <p:cNvSpPr/>
          <p:nvPr/>
        </p:nvSpPr>
        <p:spPr>
          <a:xfrm>
            <a:off x="11736360" y="3322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11346480" y="332280"/>
            <a:ext cx="435960" cy="860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11307240" y="5086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11736360" y="5086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11346480" y="508680"/>
            <a:ext cx="435960" cy="860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11307240" y="68472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1736360" y="68472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AutoShape 15"/>
          <p:cNvSpPr/>
          <p:nvPr/>
        </p:nvSpPr>
        <p:spPr>
          <a:xfrm>
            <a:off x="11346480" y="684720"/>
            <a:ext cx="435960" cy="860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PlaceHolder 1"/>
          <p:cNvSpPr>
            <a:spLocks noGrp="1"/>
          </p:cNvSpPr>
          <p:nvPr>
            <p:ph/>
          </p:nvPr>
        </p:nvSpPr>
        <p:spPr>
          <a:xfrm>
            <a:off x="3684240" y="250308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3600" b="1" strike="noStrike" spc="148">
                <a:solidFill>
                  <a:srgbClr val="EB554D"/>
                </a:solidFill>
                <a:latin typeface="Arial"/>
                <a:ea typeface="微软雅黑"/>
              </a:rPr>
              <a:t>01</a:t>
            </a:r>
            <a:endParaRPr lang="en-US" sz="3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90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53103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第一章 概述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EB554D">
              <a:alpha val="82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EB554D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EB554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EB554D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EB554D"/>
                </a:solidFill>
                <a:latin typeface="Arial"/>
                <a:ea typeface="微软雅黑"/>
              </a:rPr>
              <a:t>什么是</a:t>
            </a:r>
            <a:r>
              <a:rPr lang="en-US" sz="3600" b="1" strike="noStrike" spc="299">
                <a:solidFill>
                  <a:srgbClr val="EB554D"/>
                </a:solidFill>
                <a:latin typeface="Arial"/>
                <a:ea typeface="微软雅黑"/>
              </a:rPr>
              <a:t>ptcd</a:t>
            </a:r>
            <a:r>
              <a:rPr lang="zh-CN" sz="3600" b="1" strike="noStrike" spc="299">
                <a:solidFill>
                  <a:srgbClr val="EB554D"/>
                </a:solidFill>
                <a:latin typeface="Arial"/>
                <a:ea typeface="微软雅黑"/>
              </a:rPr>
              <a:t>护理业务查房？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PTCD</a:t>
            </a: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（经皮穿刺胆道引流术）是一种常见的治疗胆道疾病的介入性手术。护理业务查房是指护士对</a:t>
            </a: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PTCD</a:t>
            </a: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患者进行术后护理评估和管理的过程。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04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05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6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7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8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9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0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1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2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3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4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5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6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7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8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9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0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1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2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3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4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25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AutoShape 2"/>
          <p:cNvSpPr/>
          <p:nvPr/>
        </p:nvSpPr>
        <p:spPr>
          <a:xfrm>
            <a:off x="59292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EB554D">
              <a:alpha val="10000"/>
            </a:srgbClr>
          </a:solidFill>
          <a:ln w="19050">
            <a:solidFill>
              <a:srgbClr val="EB554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AutoShape 3"/>
          <p:cNvSpPr/>
          <p:nvPr/>
        </p:nvSpPr>
        <p:spPr>
          <a:xfrm>
            <a:off x="436788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EB554D">
              <a:alpha val="10000"/>
            </a:srgbClr>
          </a:solidFill>
          <a:ln w="19050">
            <a:solidFill>
              <a:srgbClr val="EB554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AutoShape 4"/>
          <p:cNvSpPr/>
          <p:nvPr/>
        </p:nvSpPr>
        <p:spPr>
          <a:xfrm>
            <a:off x="813384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EB554D">
              <a:alpha val="10000"/>
            </a:srgbClr>
          </a:solidFill>
          <a:ln w="19050">
            <a:solidFill>
              <a:srgbClr val="EB554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AutoShape 5"/>
          <p:cNvSpPr/>
          <p:nvPr/>
        </p:nvSpPr>
        <p:spPr>
          <a:xfrm rot="18900000" flipH="1" flipV="1">
            <a:off x="527472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AutoShape 8"/>
          <p:cNvSpPr/>
          <p:nvPr/>
        </p:nvSpPr>
        <p:spPr>
          <a:xfrm>
            <a:off x="581832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AutoShape 9"/>
          <p:cNvSpPr/>
          <p:nvPr/>
        </p:nvSpPr>
        <p:spPr>
          <a:xfrm rot="18900000" flipH="1" flipV="1">
            <a:off x="149976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AutoShape 12"/>
          <p:cNvSpPr/>
          <p:nvPr/>
        </p:nvSpPr>
        <p:spPr>
          <a:xfrm>
            <a:off x="204336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" name="AutoShape 13"/>
          <p:cNvSpPr/>
          <p:nvPr/>
        </p:nvSpPr>
        <p:spPr>
          <a:xfrm rot="18900000" flipH="1" flipV="1">
            <a:off x="904032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4" name="AutoShape 16"/>
          <p:cNvSpPr/>
          <p:nvPr/>
        </p:nvSpPr>
        <p:spPr>
          <a:xfrm>
            <a:off x="958392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5" name="Picture 17"/>
          <p:cNvSpPr/>
          <p:nvPr/>
        </p:nvSpPr>
        <p:spPr>
          <a:xfrm>
            <a:off x="1583280" y="1416600"/>
            <a:ext cx="1474920" cy="1474920"/>
          </a:xfrm>
          <a:prstGeom prst="ellipse">
            <a:avLst/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Picture 18"/>
          <p:cNvSpPr/>
          <p:nvPr/>
        </p:nvSpPr>
        <p:spPr>
          <a:xfrm>
            <a:off x="5358240" y="1416600"/>
            <a:ext cx="1474920" cy="1474920"/>
          </a:xfrm>
          <a:prstGeom prst="ellipse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Picture 19"/>
          <p:cNvSpPr/>
          <p:nvPr/>
        </p:nvSpPr>
        <p:spPr>
          <a:xfrm>
            <a:off x="9120960" y="1416600"/>
            <a:ext cx="1474920" cy="1474920"/>
          </a:xfrm>
          <a:prstGeom prst="ellipse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9" name="content.2.title"/>
          <p:cNvSpPr/>
          <p:nvPr/>
        </p:nvSpPr>
        <p:spPr>
          <a:xfrm>
            <a:off x="4494600" y="3555360"/>
            <a:ext cx="32148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感染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2.content"/>
          <p:cNvSpPr/>
          <p:nvPr/>
        </p:nvSpPr>
        <p:spPr>
          <a:xfrm>
            <a:off x="4600080" y="4031640"/>
            <a:ext cx="3042000" cy="1404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感染风险高，护理人员要注意预防和控制感染。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2" name="content.3.title"/>
          <p:cNvSpPr/>
          <p:nvPr/>
        </p:nvSpPr>
        <p:spPr>
          <a:xfrm>
            <a:off x="8301240" y="3517200"/>
            <a:ext cx="31910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胆漏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3.content"/>
          <p:cNvSpPr/>
          <p:nvPr/>
        </p:nvSpPr>
        <p:spPr>
          <a:xfrm>
            <a:off x="8301960" y="4000680"/>
            <a:ext cx="3122640" cy="1436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胆漏可能会导致严重后果，护理团队需密切监测患者症状。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PTCD</a:t>
            </a: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术后常见并发症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6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7" name="content.1.title"/>
          <p:cNvSpPr/>
          <p:nvPr/>
        </p:nvSpPr>
        <p:spPr>
          <a:xfrm>
            <a:off x="745560" y="3546000"/>
            <a:ext cx="31809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术后出血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1.content"/>
          <p:cNvSpPr/>
          <p:nvPr/>
        </p:nvSpPr>
        <p:spPr>
          <a:xfrm>
            <a:off x="850320" y="4005720"/>
            <a:ext cx="3076920" cy="1431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出血是术后常见的并发症之一，需要及时处理。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49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50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1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2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3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4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5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6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7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8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9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0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1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2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3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4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5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6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7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8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9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0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结尾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1" name="content"/>
          <p:cNvSpPr/>
          <p:nvPr/>
        </p:nvSpPr>
        <p:spPr>
          <a:xfrm>
            <a:off x="780480" y="1709280"/>
            <a:ext cx="5725440" cy="2480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以上是关于</a:t>
            </a:r>
            <a:r>
              <a:rPr lang="en-US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PTCD</a:t>
            </a:r>
            <a:r>
              <a:rPr lang="zh-CN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护理业务查房的概述和重点内容。护理人员在术后护理中扮演着重要角色，需要严谨细致地处理各种情况，保障患者安全和舒适。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72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73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4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5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6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7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8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9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0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1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2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3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4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5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6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7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8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9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0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1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2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93" name="Freeform 6"/>
          <p:cNvSpPr/>
          <p:nvPr/>
        </p:nvSpPr>
        <p:spPr>
          <a:xfrm>
            <a:off x="206100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4" name="Freeform 7"/>
          <p:cNvSpPr/>
          <p:nvPr/>
        </p:nvSpPr>
        <p:spPr>
          <a:xfrm>
            <a:off x="24411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5" name="Freeform 8"/>
          <p:cNvSpPr/>
          <p:nvPr/>
        </p:nvSpPr>
        <p:spPr>
          <a:xfrm>
            <a:off x="282168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6" name="Freeform 6"/>
          <p:cNvSpPr/>
          <p:nvPr/>
        </p:nvSpPr>
        <p:spPr>
          <a:xfrm>
            <a:off x="92484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7" name="Freeform 7"/>
          <p:cNvSpPr/>
          <p:nvPr/>
        </p:nvSpPr>
        <p:spPr>
          <a:xfrm>
            <a:off x="13053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8" name="Freeform 8"/>
          <p:cNvSpPr/>
          <p:nvPr/>
        </p:nvSpPr>
        <p:spPr>
          <a:xfrm>
            <a:off x="168552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9" name="Picture 2"/>
          <p:cNvSpPr/>
          <p:nvPr/>
        </p:nvSpPr>
        <p:spPr>
          <a:xfrm>
            <a:off x="6822720" y="3719160"/>
            <a:ext cx="2701440" cy="2698920"/>
          </a:xfrm>
          <a:prstGeom prst="diamond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Picture 3"/>
          <p:cNvSpPr/>
          <p:nvPr/>
        </p:nvSpPr>
        <p:spPr>
          <a:xfrm>
            <a:off x="7719120" y="1064880"/>
            <a:ext cx="3835800" cy="3832200"/>
          </a:xfrm>
          <a:prstGeom prst="diamond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1" name="PlaceHolder 1"/>
          <p:cNvSpPr>
            <a:spLocks noGrp="1"/>
          </p:cNvSpPr>
          <p:nvPr>
            <p:ph/>
          </p:nvPr>
        </p:nvSpPr>
        <p:spPr>
          <a:xfrm>
            <a:off x="3684240" y="250308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3600" b="1" strike="noStrike" spc="148">
                <a:solidFill>
                  <a:srgbClr val="EB554D"/>
                </a:solidFill>
                <a:latin typeface="Arial"/>
                <a:ea typeface="微软雅黑"/>
              </a:rPr>
              <a:t>02</a:t>
            </a:r>
            <a:endParaRPr lang="en-US" sz="3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02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53103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第二章 护理前准备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6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" name="AutoShape 2"/>
          <p:cNvSpPr/>
          <p:nvPr/>
        </p:nvSpPr>
        <p:spPr>
          <a:xfrm>
            <a:off x="9054360" y="2212200"/>
            <a:ext cx="2388600" cy="280332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5" name="AutoShape 2"/>
          <p:cNvSpPr/>
          <p:nvPr/>
        </p:nvSpPr>
        <p:spPr>
          <a:xfrm>
            <a:off x="6311880" y="2212200"/>
            <a:ext cx="2388600" cy="280332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6" name="AutoShape 2"/>
          <p:cNvSpPr/>
          <p:nvPr/>
        </p:nvSpPr>
        <p:spPr>
          <a:xfrm>
            <a:off x="3569400" y="2212200"/>
            <a:ext cx="2388600" cy="280332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7" name="AutoShape 2"/>
          <p:cNvSpPr/>
          <p:nvPr/>
        </p:nvSpPr>
        <p:spPr>
          <a:xfrm>
            <a:off x="729720" y="2164680"/>
            <a:ext cx="2388600" cy="28515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EB554D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8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9" name="content.2.title"/>
          <p:cNvSpPr/>
          <p:nvPr/>
        </p:nvSpPr>
        <p:spPr>
          <a:xfrm>
            <a:off x="3689640" y="155772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预防感染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content.2.content"/>
          <p:cNvSpPr/>
          <p:nvPr/>
        </p:nvSpPr>
        <p:spPr>
          <a:xfrm>
            <a:off x="3718080" y="2310120"/>
            <a:ext cx="2067120" cy="242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确保手术部位干燥整洁。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2" name="content.3.title"/>
          <p:cNvSpPr/>
          <p:nvPr/>
        </p:nvSpPr>
        <p:spPr>
          <a:xfrm>
            <a:off x="6460560" y="15577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content.3.content"/>
          <p:cNvSpPr/>
          <p:nvPr/>
        </p:nvSpPr>
        <p:spPr>
          <a:xfrm>
            <a:off x="6499080" y="2297520"/>
            <a:ext cx="2077920" cy="235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5" name="content.4.title"/>
          <p:cNvSpPr/>
          <p:nvPr/>
        </p:nvSpPr>
        <p:spPr>
          <a:xfrm>
            <a:off x="9177480" y="15577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content.4.content"/>
          <p:cNvSpPr/>
          <p:nvPr/>
        </p:nvSpPr>
        <p:spPr>
          <a:xfrm>
            <a:off x="9252720" y="2279520"/>
            <a:ext cx="1991160" cy="235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7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术前清洁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8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9" name="content.1.title"/>
          <p:cNvSpPr/>
          <p:nvPr/>
        </p:nvSpPr>
        <p:spPr>
          <a:xfrm>
            <a:off x="882000" y="1557720"/>
            <a:ext cx="22284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皮肤清洁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0" name="content.1.content"/>
          <p:cNvSpPr/>
          <p:nvPr/>
        </p:nvSpPr>
        <p:spPr>
          <a:xfrm>
            <a:off x="885960" y="2303280"/>
            <a:ext cx="2082960" cy="242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帮助患者做皮肤清洁。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21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22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3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4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5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6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7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8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9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0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1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2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3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4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5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6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7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8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9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0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1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242" name="Picture 5" descr="C:/Users/Administrator/Desktop/ppt模板/图片素材/插画/巴扎嘿素材 (2).jpg巴扎嘿素材 (2)"/>
          <p:cNvPicPr/>
          <p:nvPr/>
        </p:nvPicPr>
        <p:blipFill>
          <a:blip r:embed="rId2"/>
          <a:srcRect t="25611" b="25611"/>
          <a:stretch>
            <a:fillRect/>
          </a:stretch>
        </p:blipFill>
        <p:spPr>
          <a:xfrm>
            <a:off x="681840" y="4838760"/>
            <a:ext cx="2495160" cy="1217520"/>
          </a:xfrm>
          <a:prstGeom prst="rect">
            <a:avLst/>
          </a:prstGeom>
          <a:ln w="0">
            <a:noFill/>
          </a:ln>
        </p:spPr>
      </p:pic>
      <p:pic>
        <p:nvPicPr>
          <p:cNvPr id="243" name="Picture 5" descr="C:/Users/Administrator/Desktop/ppt模板/图片素材/插画/巴扎嘿素材 (3).jpg巴扎嘿素材 (3)"/>
          <p:cNvPicPr/>
          <p:nvPr/>
        </p:nvPicPr>
        <p:blipFill>
          <a:blip r:embed="rId3"/>
          <a:srcRect t="25278" b="25278"/>
          <a:stretch>
            <a:fillRect/>
          </a:stretch>
        </p:blipFill>
        <p:spPr>
          <a:xfrm>
            <a:off x="3541320" y="4838760"/>
            <a:ext cx="2461680" cy="1217520"/>
          </a:xfrm>
          <a:prstGeom prst="rect">
            <a:avLst/>
          </a:prstGeom>
          <a:ln w="0">
            <a:noFill/>
          </a:ln>
        </p:spPr>
      </p:pic>
      <p:pic>
        <p:nvPicPr>
          <p:cNvPr id="244" name="Picture 5" descr="C:/Users/Administrator/Desktop/ppt模板/图片素材/插画/巴扎嘿素材 (4).jpg巴扎嘿素材 (4)"/>
          <p:cNvPicPr/>
          <p:nvPr/>
        </p:nvPicPr>
        <p:blipFill>
          <a:blip r:embed="rId4"/>
          <a:srcRect t="24548" b="24548"/>
          <a:stretch>
            <a:fillRect/>
          </a:stretch>
        </p:blipFill>
        <p:spPr>
          <a:xfrm>
            <a:off x="6305400" y="4838760"/>
            <a:ext cx="2391120" cy="1217520"/>
          </a:xfrm>
          <a:prstGeom prst="rect">
            <a:avLst/>
          </a:prstGeom>
          <a:ln w="0">
            <a:noFill/>
          </a:ln>
        </p:spPr>
      </p:pic>
      <p:pic>
        <p:nvPicPr>
          <p:cNvPr id="245" name="Picture 5" descr="C:/Users/Administrator/Desktop/ppt模板/图片素材/插画/巴扎嘿素材 (5).jpg巴扎嘿素材 (5)"/>
          <p:cNvPicPr/>
          <p:nvPr/>
        </p:nvPicPr>
        <p:blipFill>
          <a:blip r:embed="rId5"/>
          <a:srcRect t="24803" b="24803"/>
          <a:stretch>
            <a:fillRect/>
          </a:stretch>
        </p:blipFill>
        <p:spPr>
          <a:xfrm>
            <a:off x="9044280" y="4838760"/>
            <a:ext cx="2415240" cy="1217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6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EB554D">
              <a:alpha val="82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7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8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9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0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1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EB554D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2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EB554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3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EB554D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5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EB554D"/>
                </a:solidFill>
                <a:latin typeface="Arial"/>
                <a:ea typeface="微软雅黑"/>
              </a:rPr>
              <a:t>术前心理护理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6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倾听患者情绪，提供心理支持和安慰。减轻患者紧张和焦虑情绪。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58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59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0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1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2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3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4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5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6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7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8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9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0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1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2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3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4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5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6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7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8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79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0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EB554D">
              <a:alpha val="82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1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2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3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4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5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EB554D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6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EB554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7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EB554D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89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EB554D"/>
                </a:solidFill>
                <a:latin typeface="Arial"/>
                <a:ea typeface="微软雅黑"/>
              </a:rPr>
              <a:t>手术后处理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0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鼓励患者多喝水，帮助尿液排出。观察患者术后情况，及时处理问题。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92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93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4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5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6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7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8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9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0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1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2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3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4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5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6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7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8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9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0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1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2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13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4" name="PlaceHolder 1"/>
          <p:cNvSpPr>
            <a:spLocks noGrp="1"/>
          </p:cNvSpPr>
          <p:nvPr>
            <p:ph/>
          </p:nvPr>
        </p:nvSpPr>
        <p:spPr>
          <a:xfrm>
            <a:off x="3684240" y="250308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3600" b="1" strike="noStrike" spc="148">
                <a:solidFill>
                  <a:srgbClr val="EB554D"/>
                </a:solidFill>
                <a:latin typeface="Arial"/>
                <a:ea typeface="微软雅黑"/>
              </a:rPr>
              <a:t>03</a:t>
            </a:r>
            <a:endParaRPr lang="en-US" sz="3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15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53103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3</a:t>
            </a: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章 术后护理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1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7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EB554D">
              <a:alpha val="82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8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9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20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21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22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EB554D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23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EB554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24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EB554D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2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26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EB554D"/>
                </a:solidFill>
                <a:latin typeface="Arial"/>
                <a:ea typeface="微软雅黑"/>
              </a:rPr>
              <a:t>术后监测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7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术后监测是术后护理中至关重要的一环。护士需要密切观察患者的生命体征如血压、心率等情况，并定期检查手术部位是否有异常现象。及时记录患者的病情变化，有助于发现问题并采取相应措施。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329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330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1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2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3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4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5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6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7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8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9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0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1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2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3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4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5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6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7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8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9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50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1" name="AutoShape 3"/>
          <p:cNvSpPr/>
          <p:nvPr/>
        </p:nvSpPr>
        <p:spPr>
          <a:xfrm>
            <a:off x="3853440" y="1681560"/>
            <a:ext cx="3657240" cy="1989360"/>
          </a:xfrm>
          <a:prstGeom prst="rect">
            <a:avLst/>
          </a:prstGeom>
          <a:solidFill>
            <a:schemeClr val="accent6">
              <a:alpha val="5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2" name="AutoShape 4"/>
          <p:cNvSpPr/>
          <p:nvPr/>
        </p:nvSpPr>
        <p:spPr>
          <a:xfrm>
            <a:off x="3853440" y="1301040"/>
            <a:ext cx="3657240" cy="718920"/>
          </a:xfrm>
          <a:prstGeom prst="roundRect">
            <a:avLst>
              <a:gd name="adj" fmla="val 16667"/>
            </a:avLst>
          </a:prstGeom>
          <a:solidFill>
            <a:schemeClr val="accent6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3" name="AutoShape 7"/>
          <p:cNvSpPr/>
          <p:nvPr/>
        </p:nvSpPr>
        <p:spPr>
          <a:xfrm>
            <a:off x="7873200" y="1681560"/>
            <a:ext cx="3657240" cy="1989360"/>
          </a:xfrm>
          <a:prstGeom prst="rect">
            <a:avLst/>
          </a:prstGeom>
          <a:solidFill>
            <a:schemeClr val="accent6">
              <a:alpha val="5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4" name="AutoShape 8"/>
          <p:cNvSpPr/>
          <p:nvPr/>
        </p:nvSpPr>
        <p:spPr>
          <a:xfrm>
            <a:off x="7873200" y="1301040"/>
            <a:ext cx="3657240" cy="718920"/>
          </a:xfrm>
          <a:prstGeom prst="roundRect">
            <a:avLst>
              <a:gd name="adj" fmla="val 16667"/>
            </a:avLst>
          </a:prstGeom>
          <a:solidFill>
            <a:schemeClr val="accent6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5" name="AutoShape 10"/>
          <p:cNvSpPr/>
          <p:nvPr/>
        </p:nvSpPr>
        <p:spPr>
          <a:xfrm>
            <a:off x="3853440" y="4213080"/>
            <a:ext cx="3657240" cy="1989360"/>
          </a:xfrm>
          <a:prstGeom prst="rect">
            <a:avLst/>
          </a:prstGeom>
          <a:solidFill>
            <a:schemeClr val="accent6">
              <a:alpha val="5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6" name="AutoShape 11"/>
          <p:cNvSpPr/>
          <p:nvPr/>
        </p:nvSpPr>
        <p:spPr>
          <a:xfrm>
            <a:off x="3853440" y="3895200"/>
            <a:ext cx="3657240" cy="718920"/>
          </a:xfrm>
          <a:prstGeom prst="roundRect">
            <a:avLst>
              <a:gd name="adj" fmla="val 16667"/>
            </a:avLst>
          </a:prstGeom>
          <a:solidFill>
            <a:schemeClr val="accent6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7" name="AutoShape 13"/>
          <p:cNvSpPr/>
          <p:nvPr/>
        </p:nvSpPr>
        <p:spPr>
          <a:xfrm>
            <a:off x="7873200" y="4213080"/>
            <a:ext cx="3657240" cy="1989360"/>
          </a:xfrm>
          <a:prstGeom prst="rect">
            <a:avLst/>
          </a:prstGeom>
          <a:solidFill>
            <a:schemeClr val="accent6">
              <a:alpha val="5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8" name="AutoShape 14"/>
          <p:cNvSpPr/>
          <p:nvPr/>
        </p:nvSpPr>
        <p:spPr>
          <a:xfrm>
            <a:off x="7873200" y="3895200"/>
            <a:ext cx="3657240" cy="718920"/>
          </a:xfrm>
          <a:prstGeom prst="roundRect">
            <a:avLst>
              <a:gd name="adj" fmla="val 16667"/>
            </a:avLst>
          </a:prstGeom>
          <a:solidFill>
            <a:schemeClr val="accent6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9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60" name="content.2.title"/>
          <p:cNvSpPr/>
          <p:nvPr/>
        </p:nvSpPr>
        <p:spPr>
          <a:xfrm>
            <a:off x="8046720" y="1557720"/>
            <a:ext cx="3370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疼痛管理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1" name="content.2.content"/>
          <p:cNvSpPr/>
          <p:nvPr/>
        </p:nvSpPr>
        <p:spPr>
          <a:xfrm>
            <a:off x="7984440" y="2090880"/>
            <a:ext cx="3433680" cy="144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定时评估疼痛程度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及时调整镇痛方案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2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63" name="content.3.title"/>
          <p:cNvSpPr/>
          <p:nvPr/>
        </p:nvSpPr>
        <p:spPr>
          <a:xfrm>
            <a:off x="3992400" y="4109040"/>
            <a:ext cx="3337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饮食护理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4" name="content.3.content"/>
          <p:cNvSpPr/>
          <p:nvPr/>
        </p:nvSpPr>
        <p:spPr>
          <a:xfrm>
            <a:off x="3991680" y="4732560"/>
            <a:ext cx="3338640" cy="1361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低脂低盐饮食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注意胃肠道反应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5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66" name="content.4.title"/>
          <p:cNvSpPr/>
          <p:nvPr/>
        </p:nvSpPr>
        <p:spPr>
          <a:xfrm>
            <a:off x="8118360" y="4109040"/>
            <a:ext cx="3220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并发症处理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7" name="content.4.content"/>
          <p:cNvSpPr/>
          <p:nvPr/>
        </p:nvSpPr>
        <p:spPr>
          <a:xfrm>
            <a:off x="8046720" y="4669920"/>
            <a:ext cx="3371400" cy="142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出血处理方法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感染预防措施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8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术后护理要点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69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70" name="content.1.title"/>
          <p:cNvSpPr/>
          <p:nvPr/>
        </p:nvSpPr>
        <p:spPr>
          <a:xfrm>
            <a:off x="3991680" y="1557720"/>
            <a:ext cx="33386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生命体征监测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1" name="content.1.content"/>
          <p:cNvSpPr/>
          <p:nvPr/>
        </p:nvSpPr>
        <p:spPr>
          <a:xfrm>
            <a:off x="3991680" y="2090880"/>
            <a:ext cx="3338640" cy="144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血压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心率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呼吸频率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72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73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4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5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6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7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8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9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0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1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2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3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4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5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6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7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8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9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90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91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92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93" name="Picture 4"/>
          <p:cNvSpPr/>
          <p:nvPr/>
        </p:nvSpPr>
        <p:spPr>
          <a:xfrm>
            <a:off x="139680" y="1806480"/>
            <a:ext cx="3119400" cy="415944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https://d.book118.com/186040052040010103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ptcd护理业务查房</vt:lpstr>
      <vt:lpstr>目录</vt:lpstr>
      <vt:lpstr>第一章 概述</vt:lpstr>
      <vt:lpstr> </vt:lpstr>
      <vt:lpstr>PTCD术后常见并发症</vt:lpstr>
      <vt:lpstr>结尾</vt:lpstr>
      <vt:lpstr>第二章 护理前准备</vt:lpstr>
      <vt:lpstr>术前清洁</vt:lpstr>
      <vt:lpstr> </vt:lpstr>
      <vt:lpstr> </vt:lpstr>
      <vt:lpstr>第3章 术后护理</vt:lpstr>
      <vt:lpstr> </vt:lpstr>
      <vt:lpstr>术后护理要点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2024-09-28T09:46:30.576</cp:lastPrinted>
  <dcterms:created xsi:type="dcterms:W3CDTF">2024-09-28T01:46:30Z</dcterms:created>
  <dcterms:modified xsi:type="dcterms:W3CDTF">2024-09-28T01:46:32Z</dcterms:modified>
</cp:coreProperties>
</file>