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7" r:id="rId47"/>
  </p:sldIdLst>
  <p:sldSz cx="9473184" cy="7104888"/>
  <p:notesSz cx="6858000" cy="9144000"/>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tags" Target="tags/tag1.xml" /><Relationship Id="rId49" Type="http://schemas.openxmlformats.org/officeDocument/2006/relationships/presProps" Target="presProps.xml" /><Relationship Id="rId5" Type="http://schemas.openxmlformats.org/officeDocument/2006/relationships/slide" Target="slides/slide2.xml" /><Relationship Id="rId50" Type="http://schemas.openxmlformats.org/officeDocument/2006/relationships/viewProps" Target="viewProps.xml" /><Relationship Id="rId51" Type="http://schemas.openxmlformats.org/officeDocument/2006/relationships/theme" Target="theme/theme1.xml" /><Relationship Id="rId52"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p:txBody>
      </p:sp>
      <p:sp>
        <p:nvSpPr>
          <p:cNvPr id="3" name="DateTime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2E6CAB-3FCA-4FF9-875D-DDABC7FD01F8}" type="datetimeFigureOut">
              <a:t>2022/1/20</a:t>
            </a:fld>
          </a:p>
        </p:txBody>
      </p:sp>
      <p:sp>
        <p:nvSpPr>
          <p:cNvPr id="4" name="SlideImage 3"/>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Notes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sz="1200"/>
            </a:defPPr>
          </a:lstStyle>
          <a:p>
            <a:r>
              <a:rPr smtClean="0"/>
              <a:t>First Level</a:t>
            </a:r>
          </a:p>
          <a:p>
            <a:pPr lvl="1"/>
            <a:r>
              <a:rPr smtClean="0"/>
              <a:t>Second Level</a:t>
            </a:r>
          </a:p>
          <a:p>
            <a:pPr lvl="2"/>
            <a:r>
              <a:rPr smtClean="0"/>
              <a:t>Third level</a:t>
            </a:r>
          </a:p>
          <a:p>
            <a:pPr lvl="3"/>
            <a:r>
              <a:rPr smtClean="0"/>
              <a:t>Fourth level</a:t>
            </a:r>
          </a:p>
          <a:p>
            <a:pPr lvl="4"/>
            <a:r>
              <a:rPr smtClean="0"/>
              <a:t>Fifth level</a:t>
            </a:r>
          </a:p>
        </p:txBody>
      </p:sp>
      <p:sp>
        <p:nvSpPr>
          <p:cNvPr id="6" name="Foo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p:txBody>
      </p:sp>
      <p:sp>
        <p:nvSpPr>
          <p:cNvPr id="7" name="SlideNumb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C1DD8C-C6DC-43A5-8A28-1AAA03423B02}" type="slidenum">
              <a:rPr smtClean="0"/>
              <a:t>‹#›</a:t>
            </a:fld>
          </a:p>
        </p:txBody>
      </p:sp>
    </p:spTree>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8.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28.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29.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_rels/notesSlide30.xml.rels>&#65279;<?xml version="1.0" encoding="utf-8" standalone="yes"?><Relationships xmlns="http://schemas.openxmlformats.org/package/2006/relationships"><Relationship Id="rId1" Type="http://schemas.openxmlformats.org/officeDocument/2006/relationships/slide" Target="../slides/slide35.xml" /><Relationship Id="rId2" Type="http://schemas.openxmlformats.org/officeDocument/2006/relationships/notesMaster" Target="../notesMasters/notesMaster1.xml" /></Relationships>
</file>

<file path=ppt/notesSlides/_rels/notesSlide31.xml.rels>&#65279;<?xml version="1.0" encoding="utf-8" standalone="yes"?><Relationships xmlns="http://schemas.openxmlformats.org/package/2006/relationships"><Relationship Id="rId1" Type="http://schemas.openxmlformats.org/officeDocument/2006/relationships/slide" Target="../slides/slide37.xml" /><Relationship Id="rId2" Type="http://schemas.openxmlformats.org/officeDocument/2006/relationships/notesMaster" Target="../notesMasters/notesMaster1.xml" /></Relationships>
</file>

<file path=ppt/notesSlides/_rels/notesSlide32.xml.rels>&#65279;<?xml version="1.0" encoding="utf-8" standalone="yes"?><Relationships xmlns="http://schemas.openxmlformats.org/package/2006/relationships"><Relationship Id="rId1" Type="http://schemas.openxmlformats.org/officeDocument/2006/relationships/slide" Target="../slides/slide38.xml" /><Relationship Id="rId2" Type="http://schemas.openxmlformats.org/officeDocument/2006/relationships/notesMaster" Target="../notesMasters/notesMaster1.xml" /></Relationships>
</file>

<file path=ppt/notesSlides/_rels/notesSlide33.xml.rels>&#65279;<?xml version="1.0" encoding="utf-8" standalone="yes"?><Relationships xmlns="http://schemas.openxmlformats.org/package/2006/relationships"><Relationship Id="rId1" Type="http://schemas.openxmlformats.org/officeDocument/2006/relationships/slide" Target="../slides/slide39.xml" /><Relationship Id="rId2" Type="http://schemas.openxmlformats.org/officeDocument/2006/relationships/notesMaster" Target="../notesMasters/notesMaster1.xml" /></Relationships>
</file>

<file path=ppt/notesSlides/_rels/notesSlide34.xml.rels>&#65279;<?xml version="1.0" encoding="utf-8" standalone="yes"?><Relationships xmlns="http://schemas.openxmlformats.org/package/2006/relationships"><Relationship Id="rId1" Type="http://schemas.openxmlformats.org/officeDocument/2006/relationships/slide" Target="../slides/slide40.xml" /><Relationship Id="rId2" Type="http://schemas.openxmlformats.org/officeDocument/2006/relationships/notesMaster" Target="../notesMasters/notesMaster1.xml" /></Relationships>
</file>

<file path=ppt/notesSlides/_rels/notesSlide35.xml.rels>&#65279;<?xml version="1.0" encoding="utf-8" standalone="yes"?><Relationships xmlns="http://schemas.openxmlformats.org/package/2006/relationships"><Relationship Id="rId1" Type="http://schemas.openxmlformats.org/officeDocument/2006/relationships/slide" Target="../slides/slide41.xml" /><Relationship Id="rId2" Type="http://schemas.openxmlformats.org/officeDocument/2006/relationships/notesMaster" Target="../notesMasters/notesMaster1.xml" /></Relationships>
</file>

<file path=ppt/notesSlides/_rels/notesSlide36.xml.rels>&#65279;<?xml version="1.0" encoding="utf-8" standalone="yes"?><Relationships xmlns="http://schemas.openxmlformats.org/package/2006/relationships"><Relationship Id="rId1" Type="http://schemas.openxmlformats.org/officeDocument/2006/relationships/slide" Target="../slides/slide4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词语：科学</a:t>
            </a:r>
          </a:p>
          <a:p>
            <a:r>
              <a:t>
拼音：kēxué</a:t>
            </a:r>
          </a:p>
          <a:p>
            <a:r>
              <a:t>
解释：科举之学。宋陈亮《送叔祖主筠州高要簿序》：“自科学之兴，世之为士者往往困於一日之程文，甚至於老死而或不遇。”反映自然、社会、思维等的客观规律的分科知识体系。毛泽东《在中国共产党全国代表会议上的讲话》：“人们必须通过对现象的分析和研究，才能了解到事物的本质，因此需要有科学。”公刘《太阳的家乡》：“这种悲惨的情况，不是我一个人的力量所能改变的，根本问题是要办教育，叫人们接受科学。”特指自然科学。曹禺《北京人》第二幕：“白吃，白喝，白住，研究科学，研究美术，研究文学，研究他们每个人所喜欢的，为中国，为人类谋幸福。”合乎科学的；合理的。丁玲《莎菲女士的日记》：“我不相信恋爱是如此的理智，如此的科学。”柯岩《奇异的书简·船长》：“多么精细，多么科学！完全是科学家的逻辑！”</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词语：时间</a:t>
            </a:r>
          </a:p>
          <a:p>
            <a:r>
              <a:t>
拼音：shíjiān</a:t>
            </a:r>
          </a:p>
          <a:p>
            <a:r>
              <a:t>
解释：犹眼下，一时。金董解元《西厢记诸宫调》卷一：“时间尚在白衣，目下风云未遂。”凌景埏校注：“时间，指目下，目前。”元秦简夫《剪发待宾》第一折：“虽则时间受窘，久后必然发跡。”《水浒传》第七回：“原来是本官高太尉的衙内，不认得荆妇，时间无礼。”犹立即，马上。《西游记》第四回：“如若不依，时间就打上灵霄宝殿，教他龙牀定坐不成。”对空间而言，由过去、现在、将来构成的连续不断的系统。瞿秋白《饿乡纪程》二：“不知道自己的转变在空间时间中生出什么价值。”艾青《给太阳》诗：“你是时间的锻冶工，美好的生活的镀金匠。”有起点和终点的一段时间。曹禺《北京人》第一幕：“他生长在北平的书香门第，下棋、赋诗、作画，很自然地在他的生活里占了很多的时间。”秦牧《＜语林采英＞后记》：“腾出时间写这么一本小书，就可以督促自己进行学习。”指时间里的某一点。冰心《我们太太的客厅》：“时间是一个最理想的北平的春天下午，温煦而光明。”丁玲《一九三○年春上海》二：“没有一定的，时间和地点都没有一定。”</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t>词语：学生</a:t>
            </a:r>
          </a:p>
          <a:p>
            <a:r>
              <a:t>
拼音：xué sheng</a:t>
            </a:r>
          </a:p>
          <a:p>
            <a:r>
              <a:t>
解释：学习养生之道。《庄子·达生》：“田开之见周威公，威公曰：‘吾闻祝肾学生，吾子与祝肾游，亦何闻焉？’”陆德明释文引司马彪曰：“学养生之道也。”在校学习的人。《后汉书·灵帝纪》：“﹝光和元年﹞始置鸿都门学生。”李贤注：“鸿都，门名也。於内置学，时其中诸生……至千人焉。”唐韩愈《请复国子监生徒状》：“国子舘学生三百人。”吴玉章《从甲午战争前后到辛亥革命前后的回忆》一：“大致是书院刚成立不久，学生们即爱议论时政，臧否人物。”借指向人家学习某种知识或经验、技能等的人。毛泽东《论人民民主专政》：“帝国主义的侵略打破了中国人学西方的迷梦。很奇怪，为什么先生老是侵略学生呢？”晚辈。宋王闢之《渑水燕谈录·名臣》：“宰相王溥父祚，少为太原掾属。宿州防御使既老，溥劝其退居洛阳，居常怏怏，及溥为相，客或候祚，溥常朝服侍立，客不安席，求去。祚曰：‘学生劳贤者起避耶？’”明田艺蘅《留青日札·学生》：“陈省华对客，子尧叟等列侍，客不安，省华曰：‘学生列侍，常也。’”明清读书人或官场中自称的谦词。《金瓶梅词话》第七四回：“西门庆道：‘也是淮上一个人送学生的。’”清孔尚任《桃花扇·媚座》：“个个是学生提拔，如今皆成大僚了。”《说岳全传》第十回：“学生祖上，原系世代武职，故遗下此剑，今学生已三代改习文学，此剑并无甚用。”方言。指男孩子。</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词语：第一</a:t>
            </a:r>
          </a:p>
          <a:p>
            <a:r>
              <a:t>
拼音：dìyī</a:t>
            </a:r>
          </a:p>
          <a:p>
            <a:r>
              <a:t>
解释：等第次序居首位或首位的。《史记·吕太后本纪》：“太傅产、丞相平等言，武信侯吕禄上侯，位次第一，请立为赵王。”宋苏轼《与梁左藏会饮傅国博家》诗：“将军破贼自草檄，论诗説剑俱第一。”《醒世恒言·杜子春三入长安》：“﹝杜子春﹞急鬆鬆跟着老者径到西廊下第一间房内，开了壁橱，取出银子。”毛泽东《在中国共产党第七届中央委员会第二次全体会议上的报告》：“夺取全国胜利，这只是万里长征走完了第一步。”形容程度最深；最重要。北魏贾思勰《齐民要术·养羊》：“常以正月、二月预收乾牛羊矢，煎乳第一好：草既灰汁，柴又喜焦；乾粪火软，无此二患。”明李贽《复士龙悲二母吟书》：“幸公虚心以听，务以翰峰先生为念，翰峰在日，与公第一相爱，如僕旁人耳，僕知公必念之极矣。”鲁迅《且介亭杂文·忆韦素园君》：“他是楼下的一块石材，园中的一撮泥土，在中国第一要他多。”</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词语：沉浮</a:t>
            </a:r>
          </a:p>
          <a:p>
            <a:r>
              <a:t>
拼音：chénfú</a:t>
            </a:r>
          </a:p>
          <a:p>
            <a:r>
              <a:t>
解释：比喻盛衰消长。</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词语：注意</a:t>
            </a:r>
          </a:p>
          <a:p>
            <a:r>
              <a:t>
拼音：zhù yì</a:t>
            </a:r>
          </a:p>
          <a:p>
            <a:r>
              <a:t>
解释：留意。谓把心神集中在某一方面。《史记·田敬仲完世家论》：“《易》之为术，幽明远矣，非通人达才孰能注意焉。”五代王定保《唐摭言·海叙不遇》：“盘中卼臲不自定，四座亲宾注意看。”明宋濂《＜太古正音＞序》：“时天子方注意郊社宗庙之祀。”杨沫《青春之歌》第一部第四章：“这样的人在农村里是少见的，道静不由得对他注意起来。”重视；关注。《史记·郦生陆贾列传》：“天下安，注意相；天下危，注意将。”唐白居易《与希朝诏》：“自首领已下，卿宜等第给付，其部落家口等远经跋涉，宜稍安存，以劝归心，用副注意。”明沉德符《野获编·吏部二·考察留用》：“留臺省当謫者数人，其所注意则仅钱给事，及御史张似渠等三四人而已。”</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词语：实验</a:t>
            </a:r>
          </a:p>
          <a:p>
            <a:r>
              <a:t>
拼音：shíyàn</a:t>
            </a:r>
          </a:p>
          <a:p>
            <a:r>
              <a:t>
解释：实际的效验。汉王充《论衡·遭虎》：“等类众多，行事比肩，略举较著，以定实验也。”《扫迷帚》第二一回：“自今以往，事事悉凭实验，一切纸糊的老虎，都尽被人戳破，不值一文。”鲁迅《且介亭杂文二集·“题未定”草一》：“极平常的豫想，也往往会给实验打破。”实际的经验。北齐颜之推《颜氏家训·归心》：“昔在江南，不信有千人氊帐；及来河北，不信有二万斛船：皆实验也。”为了检验某种科学理论或假设而进行某种操作或从事某种活动。梁启超《泰西学术思想变迁之大势》第一章：“甲派主实验，乙派主推理，丙派执其中庸，所以有异同者在於此。”胡适《实验主义》六：“有时候，一种假设的意思，不容易证明，因为这种假设的证明所需要的情形平常不容易遇着，必须特地造出这种情形，方才可以试验那种假设的是非。凡科学上的证明，大概都是这一种，我们叫做‘实验’。”郭沫若《苏联纪行·八月二日》：“他耐心地作着种种的交配实验，结果是成功了。”引申指实验的工作。如：做实验；化学实验。</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词语：沉浮</a:t>
            </a:r>
          </a:p>
          <a:p>
            <a:r>
              <a:t>
拼音：chénfú</a:t>
            </a:r>
          </a:p>
          <a:p>
            <a:r>
              <a:t>
解释：比喻盛衰消长。</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词语：浮力</a:t>
            </a:r>
          </a:p>
          <a:p>
            <a:r>
              <a:t>
拼音：fúlì</a:t>
            </a:r>
          </a:p>
          <a:p>
            <a:r>
              <a:t>
解释：物体在流体(液体或气体)中由于上下表面所处的深度不同而受到的向上托的力量。其大小等于被物体所排开的流体的重量。徐迟《哥德巴赫猜想·石油头》：“浮力小了，井下岩屑它带不出来。岩屑积多了，钻头更不容易下到底下去。”</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词语：理解</a:t>
            </a:r>
          </a:p>
          <a:p>
            <a:r>
              <a:t>
拼音：lǐjiě</a:t>
            </a:r>
          </a:p>
          <a:p>
            <a:r>
              <a:t>
解释：顺着脉理或条理进行剖析。宋苏轼《众妙堂记》：“庖丁之理解，郢人之鼻斲，信矣。”元刘将孙《登仕郎赣州路同知宁都州事萧公行状》：“纷紜蜂舞，未易缕析而理解者。”从道理上了解。《宋史·儒林传三·林光朝》：“﹝光朝﹞未尝著书，惟口授学者，使之心通理解。”指了解，认识。清百一居士《壶天录》卷上：“六合之内，固无奇不有，而此则尤难理解者矣。”毛泽东《实践论》：“感觉到了的东西，我们不能立刻理解它，只有理解了的东西才更深刻地感觉它。”说理分析。清陈康祺《郎潜纪闻》卷六：“生员於考试经古场，童生於府县覆试场，添《性理论》一篇，命题在濂、洛、关、闽书中，理解明晰，拔置前列。”见解。许地山《补破衣的老妇人》：“他凑合多少地方的好意思，等用得着时，就把它们编连起来，成为一种新的理解。”钱锺书《围城》七：“他很喜欢汪太太，因为她有容貌，有理解，此地只她一个女人跟自己属于同一社会。”</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词语：作用</a:t>
            </a:r>
          </a:p>
          <a:p>
            <a:r>
              <a:t>
拼音：zuòyòng</a:t>
            </a:r>
          </a:p>
          <a:p>
            <a:r>
              <a:t>
解释：作为，行为。《魏书·孙绍传》：“治乖人理，虽合必离；作用失机，虽成必败。”《好逑传》第二回：“老先生英雄作用，固不可测。”努力。唐白居易《赠杨使君》诗：“时命到来须作用，功名未立莫思量。”谓着意加工刻画。唐皎然《诗式·李少卿并古诗十九首》：“《十九首》辞精义炳，婉而成章，始见作用之功。”清冯班《钝吟杂录·正俗》：“李都尉诗皆直叙无作用，尤为古朴。”指用心、用意。清王筠《菉友肊说》：“比较《左传》‘投诸四夷，以御魑魅’，尤见圣人作用。”如：他这话是有作用的。指施行法术。《水浒传》第五四回：“便把剑在马上望空作用，口中也念念有词。”清蒲松龄《聊斋志异·陆判》：“作用毕，视榻上亦无血迹。”指法术。元郑德辉《智勇定齐》第三折：“作用稀，兵法奇。一会儿遯起天山，师乘地水。”对事物产生影响。郭沫若《屈原简述二》：“而他的影响在中国文学史中一直作用了两千多年。”孙犁《秀露集·文学和生活的路》：“我们的作家，要忠诚于我们的时代，忠诚于我们的人民，这样求得作品的艺术性，反过来作用于时代。”指产生的影响、效果。如：有副作用；并无积极作用。</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词语：沉浮</a:t>
            </a:r>
          </a:p>
          <a:p>
            <a:r>
              <a:t>
拼音：chénfú</a:t>
            </a:r>
          </a:p>
          <a:p>
            <a:r>
              <a:t>
解释：比喻盛衰消长。</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词语：教学</a:t>
            </a:r>
          </a:p>
          <a:p>
            <a:r>
              <a:t>
拼音：jiāo xué</a:t>
            </a:r>
          </a:p>
          <a:p>
            <a:r>
              <a:t>
解释：指教育。《礼记·学记》：“玉不琢，不成器；人不学，不知道。是故，古之王者，建国君民，教学为先。”《后汉书·章帝纪》：“十一月壬戌，詔曰：‘盖三代导人，教学为本。’”《南史·崔祖思传》：“自古开物成务，必以教学为先。”教师把知识、技能传授给学生的过程。《孔子家语·七十二弟子解》：“颜由，颜回父，字季路。孔子始教学於闕里而受学，少孔子六岁。”《东观汉记·邓禹传》：“﹝邓禹﹞篤於经书，教学子孙。”清李斗《扬州画舫录·城西录》：“室三楹，庭三楹，曰‘一字斋’，即徐学庵教学处。”李广田《＜散文三十篇＞序》：“二十年来，我一直从事教学工作，也一直以写作为副业。”教书。《初刻拍案惊奇》卷十二：“此间有一个教学的先生，姓阮，叫阮太始。”赵树理《金字》：“在乡村集镇上教小学，教学以外的杂事很多：赛神唱戏写通知，写神庙对联，村里人有了红白大事写请柬、谢帖、庚帖（婚约）、灵牌。”</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词语：灵活</a:t>
            </a:r>
          </a:p>
          <a:p>
            <a:r>
              <a:t>
拼音：línɡ huó</a:t>
            </a:r>
          </a:p>
          <a:p>
            <a:r>
              <a:t>
解释：敏捷；不呆板。《三侠五义》第九八回：“正是侠客的行藏，一味的巧妙灵活；决不是卤莽灭裂、好勇鬭狠那一番的行为。”杨沫《青春之歌》第一部第四章：“﹝他﹞眼睛虽然不大，却亮亮的显着灵活和聪慧。”周而复《上海的早晨》第一部七：“她比他矮不到半个头光景，身子灵活。”善于应变；不拘泥。清王夫之《薑斋诗话》卷二：“对偶语出於《诗》、赋，然西汉、盛唐，皆以意为主，灵活不滞。”毛泽东《青年团的工作要照顾青年的特点》：“原则性要灵活执行。”柯岩《奇异的书简·船长》：“多么精细，多么科学！完全是科学家的逻辑！然而又多么灵活，多么有办法，简直像个出色的外交家。”</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17</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词语：单元</a:t>
            </a:r>
          </a:p>
          <a:p>
            <a:r>
              <a:t>
拼音：dānyuán</a:t>
            </a:r>
          </a:p>
          <a:p>
            <a:r>
              <a:t>
解释：相对独立自成系统的单位。徐迟《我们工地的农场》：“再多就不必要，一万亩地一个单元正好！”艾芜《谈短篇小说》：“研究的程序，总是以一个工人及其有关系的人作为一个研究单元，完毕之后又进行第二个单元，以至许多单元。”如：教材或房屋中的一个单元。</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18</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词语：物质</a:t>
            </a:r>
          </a:p>
          <a:p>
            <a:r>
              <a:t>
拼音：wùzhì</a:t>
            </a:r>
          </a:p>
          <a:p>
            <a:r>
              <a:t>
解释：物的形体。金刁白《物质》诗：“物质方圆定，营营止自疲。”独立存在于人的意识之外的客观实在。艾青《＜艾青诗选＞自序》：“‘观念’是抽象的，结成‘粒粒真珠’，就成了明亮的、可以把握得住的物质了。”沈从文《王谢子弟》：“若前者近于物质的，后者就可以说是纯粹精神的。”特指金钱、生活资料等。巴金《寒夜》十八：“没有！不论是精神上，物质上，我没有得到一点满足。”杨沫《青春之歌》第一部第五章：“假如为了贪图物质享受，我早就去做姨太太少奶奶，也就不这样颠沛流离了。可是，那叫什么生活！没有灵魂的行尸走肉！”</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19</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词语：科学</a:t>
            </a:r>
          </a:p>
          <a:p>
            <a:r>
              <a:t>
拼音：kēxué</a:t>
            </a:r>
          </a:p>
          <a:p>
            <a:r>
              <a:t>
解释：科举之学。宋陈亮《送叔祖主筠州高要簿序》：“自科学之兴，世之为士者往往困於一日之程文，甚至於老死而或不遇。”反映自然、社会、思维等的客观规律的分科知识体系。毛泽东《在中国共产党全国代表会议上的讲话》：“人们必须通过对现象的分析和研究，才能了解到事物的本质，因此需要有科学。”公刘《太阳的家乡》：“这种悲惨的情况，不是我一个人的力量所能改变的，根本问题是要办教育，叫人们接受科学。”特指自然科学。曹禺《北京人》第二幕：“白吃，白喝，白住，研究科学，研究美术，研究文学，研究他们每个人所喜欢的，为中国，为人类谋幸福。”合乎科学的；合理的。丁玲《莎菲女士的日记》：“我不相信恋爱是如此的理智，如此的科学。”柯岩《奇异的书简·船长》：“多么精细，多么科学！完全是科学家的逻辑！”</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20</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词语：方法</a:t>
            </a:r>
          </a:p>
          <a:p>
            <a:r>
              <a:t>
拼音：fāngfǎ</a:t>
            </a:r>
          </a:p>
          <a:p>
            <a:r>
              <a:t>
解释：测定方形之法。《墨子·天志中》：“中吾矩者谓之方，不中吾矩者谓之不方，是以方与不方，皆可得而知之。此其故何？则方法明也。”办法；门径。《百喻经·口诵乘船法而不解用喻》：“此长者子善诵入海捉船方法：若入海水漩洑洄流磯激之处，当如是捉，如是正，如是住。”唐韩愈《送韩侍御归所治序》：“﹝韩重华﹞使耕其傍便近地……又为之奔走经营，相原隰之宜，指授方法，故连二岁大熟。”《朱子语类》卷一一七：“伯丰有才气，为学精苦，守官治事，皆有方法。”冰心《南归》：“﹝我﹞除了将一切交给上天之外，没有别的办法了。”方术，法术。唐张籍《书怀》诗：“别从仙客求方法，时到僧家问苦空。”亦指技术；技巧。《英烈传》第七回：“﹝剑﹞有八尺餘长，长兄舞得如花轮儿一般，空中只见寳剑不见人，这方法从那里学来？”清张云锦《桂枝香》词：“作羹方法留佳话，但空传当壚宋嫂。”法则。《＜艾青诗选＞自序》：“形象思维的方法，是诗、也是一切文学创作的基本方法。”巴金《探索集·探索之三》：“我的探索和一般文学家的探索不同，我从来没有思考过创作方法、表现手法和技巧等等的问题。”</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21</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词语：主要</a:t>
            </a:r>
          </a:p>
          <a:p>
            <a:r>
              <a:t>
拼音：zhǔyào</a:t>
            </a:r>
          </a:p>
          <a:p>
            <a:r>
              <a:t>
解释：把握事物的关键。宋曾巩《请令长贰自举属官札子》：“分别淑慝，以执中主要，信行其赏罚。”指事物中关系最大，起决定作用的。吴晗《古代的农书－－＜齐民要术＞》：“明徐光启的《农政全书》和清朝的《授时通考》都引用了这书的主要部分。”刘宾雁《在桥梁工地上》：“不管缺点怎么多，成绩还是主要的。”</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22</a:t>
            </a:fld>
            <a:endParaRPr 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词语：研究</a:t>
            </a:r>
          </a:p>
          <a:p>
            <a:r>
              <a:t>
拼音：yánjiū</a:t>
            </a:r>
          </a:p>
          <a:p>
            <a:r>
              <a:t>
解释：钻研；探索。南朝宋刘义庆《世说新语·文学》：“殷仲堪精覈玄论，人谓莫不研究。”唐李山甫《古石砚》诗：“波浪因文起，尘埃为废侵。凭君更研究，何啻直千金。”《元史·铁木儿塔识传》：“鉄木儿塔识天性忠亮，学术正大，伊洛诸儒之书，深所研究。”清刘大櫆《潄润楼记》：“日有餘暇，则又自取六艺而研究之。”曹禺《北京人》第一幕：“袁先生并不是个可怕的怪物！他是研究人类学的学者。”商讨；考虑。明唐顺之《与洪方洲郎中书》：“近来讲学，多是游谈，至於为己工夫入细处，则其説颇长……何日得与兄一研究之？”老舍《茶馆》第二幕：“崔先生叫，你快去！咱们的事，有工夫再细研究！”仔细询问。南朝梁陶弘景《冥通记》卷一：“师既惋慨此事，追恨不早研究。亟令人委曲科检诸篋藴，庶覩遗记，而永无一札。”清蒲松龄《聊斋志异·褚生》：“既起，见褚生在旁，惚惚若梦。屏人而研究之。”清和邦额《夜谭随录·阿稚》：“彼时未便研究，汝其密询之，勿作胡卢提，致人闷闷。”特指审讯。《元典章·刑部五·检验》：“官司多方缉捉，犯人得获，研究明白，依例处断。”</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23</a:t>
            </a:fld>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词语：体积</a:t>
            </a:r>
          </a:p>
          <a:p>
            <a:r>
              <a:t>
拼音：tǐjī</a:t>
            </a:r>
          </a:p>
          <a:p>
            <a:r>
              <a:t>
解释：物体所占空间的大小。亦指占一定空间的物体。严辰《塔》诗：“那砖石所砌的体积，有一天会倒塌。”</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24</a:t>
            </a:fld>
            <a:endParaRPr 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词语：液体</a:t>
            </a:r>
          </a:p>
          <a:p>
            <a:r>
              <a:t>
拼音：yètǐ</a:t>
            </a:r>
          </a:p>
          <a:p>
            <a:r>
              <a:t>
解释：有一定体积无一定形状可以流动的物质。性质介于气体和固体之间。在常温下，水、酒、水银等都是液体。</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26</a:t>
            </a:fld>
            <a:endParaRPr 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词语：清楚</a:t>
            </a:r>
          </a:p>
          <a:p>
            <a:r>
              <a:t>
拼音：qīng chu</a:t>
            </a:r>
          </a:p>
          <a:p>
            <a:r>
              <a:t>
解释：清晰；明白；有条理。后蜀何光远《鉴戒录·蜀门讽》：“蒋貽恭本江淮人，无媚世之諂，有咏人之才。全蜀士流，莫不畏惧。初见则言词清楚，不称是非，后来则脣吻张皇，便分丑美。”《儒林外史》第四五回：“等我把这件事料理清楚了，来接大哥。”夏丏尊叶圣陶《文心》五：“大文，先把你的案头整理清楚。”浩然《艳阳天》第十一章：“马连福说：‘分麦子的事儿不是早就说清楚了，你们怎么一个劲地穷嘀咕！’”清朗。宋罗烨《醉翁谈录·烟花品藻》：“不随红紫争妍媚，清楚精神自一家。”清峻严整。宋林逋《台城寺水亭》诗：“清楚曾经晋，荒唐直到隋。”明汤显祖《紫箫记·心香》：“善才姐，你做了仙娥，消瘦甚的？俺説道院清楚，胜却人间多少。”整理。《英烈传》第六回：“只见这些和尚走来埋怨説：‘你把这些柴乱堆乱塞，到要我们替你清楚，你独自在此耍子。’”犹齐楚。清洁整齐。《清平山堂话本·五戒禅师私红莲记》：“虽然女子，却只打扮如男子，衣服、鞋袜，头上头髮，前齐眉，后齐项，一似个小头陀，且是生得清楚，在房内茶饭针线。”《警世通言·玉堂春落难逢夫》：“公子看那女子，人物清楚，比门前站的，更胜几分。”了解。吉学霈《洛阳桥上》：“当然啦，我清楚咱们的干部不会打人，也不会骂人。”</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27</a:t>
            </a:fld>
            <a:endParaRPr 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0000" lnSpcReduction="10000"/>
          </a:bodyPr>
          <a:lstStyle/>
          <a:p>
            <a:r>
              <a:t>词语：运动</a:t>
            </a:r>
          </a:p>
          <a:p>
            <a:r>
              <a:t>
拼音：yùndòng</a:t>
            </a:r>
          </a:p>
          <a:p>
            <a:r>
              <a:t>
解释：运行移动。汉董仲舒《雨雹对》：“运动抑扬，更相动薄。”宋曾巩《谢熙宁八年历日表》：“窃以治历於中，所以察天时之运动；班正於外，所以一王度之推行。”《封神演义》第四六回：“运动乾坤颠倒理，转移日月互为明。”孙中山《民权主义》第六讲：“那机器能够发生十万匹马力，来运动轮船，这便是机械本体的力量。”犹行动。汉陆贾《新语·慎微》：“若汤武之君，伊吕之臣，因天时而行罚，顺阴阳而运动。”《梁书·侯景传》：“臣虽才谢古人，实颇更事，抚民率众，自幼及长，少来运动，多无遗策。”鲁迅《故事新编·起死》：“还是莫管闲事罢，快到楚国去干你自家的运动。”运转；转动。《隋书·天文志上》：“梁华林重云殿前所置铜仪……其运动得东西转，以象天行。”清李斗《扬州画舫录·草河录上》：“至今木鹤尚存，惟首能运动，以定时刻。”孙中山《民生主义》第一讲：“近来外国利用瀑布和河滩的水力来运动发电机，发生很大的电力。”谓人或动物活动。《太平广记》卷二二六引唐颜师古《大业拾遗记·水饰图经》：“木人长二尺许，衣以綺罗，装以金碧，及作杂禽兽鱼鸟，皆能运动如生，随曲水而行。”《三国演义》第七五回：“原来箭头有药，毒已入骨，右臂青肿，不能运动。”张天翼《移行·包氏父子四》：“他想把脚呀手的都运动个畅快。”为达到某种目的而奔走活动。《朱子语类》卷一一五：“又如人作商，亦须先安排许多财本，方可运动；若财本不赡，则运动未得。”《二十年目睹之怪现状》第五五回：“﹝苟鷽楼﹞后来又运动了官场，包收什么捐，尽情剥削。”丁玲《梦珂》一：“终日斗鸡走马，直到看看快把祖遗的三百多亩田花完了，没奈何只好去运动做官。”挥动；舞动。《英烈传》第三十回：“刘基便登将臺，把五方旗号，按方运动，发出了三声号炮，击了三通鼓，诸将都臺下听令。”蒋光慈《我是一个无产者》诗：“手能运动飞舞的笔龙，口能做狮虎般的呼吼。”茅盾《子夜》七：“他机械地运动着他的刀叉。”犹施展。《西游记》第三二回：“只看你腾那乖巧，运动神机，仔细保你师父；假若怠慢了些儿，西天路莫想去得。”《古今小说·张道陵七试赵昇》：“鬼帅空施伎俩，魔王枉逞英雄，谁知大道有神通，一片精神运动。”发动；动员。陈少白《兴中会革命史要》：“其时台湾割给日本未久，日本政府恐中国人运动台湾人反对他，所以检查中国人进口，非常苛刻。”蔡元培《贫儿院与贫儿教育的关系》：“现在还没有这种组织，运动别人，别人也不肯信。”鲁迅《集外集·＜奔流＞编校后记》：“说到那一封信，我的运动达夫先生一并译出，实在也不只一次了。”指体育活动。冰心《超人·离家的一年》：“他运动过度，玩足球伤了踝骨，卧了几天，心里很不好过。”秦牧《长街灯语·生命在于运动》：“让我们大家都来记住这句话：生命在于运动。”《新华月报》1952年第7期：“发展体育运动，增强人民体质。”10.军事用语。移动前进。刘白羽《平明小札·启明星》：“炮兵不敢再发射，不知我们的人运动到哪里了。”茹志鹃《百合花》：“我们十多副担架挤在一个小巷子里，准备往前运动。”孙绍钧《“向我开炮”》：“两个排敌人，从二号、四号目标，分四路向我运动上来，请开炮！”11.指政治、文化、生产等方面有组织、有目的而规模声势较大的群众性活动。梁启超《清代学术概论》一：“凡时代思潮，无不由‘继续的群众运动’而成。”贾植芳《更下》：“他也不是正牌军人，起先和我在北平一齐干过学生运动的。”柳青《创业史》第一部第十一章：“增福兄弟！自从运动一来，你兄弟忙得日夜不着家边。”孙犁《秀露集·克明＜荷灯记＞序》：“背着这个黑锅，经过一九六六年以来的运动，其遭遇的艰辛，是可以想象的。”12.哲学范畴。物质的存在形式及其固有属性。它包括宇宙间所发生的一切变化和过程，从简单的位置变动到复杂的人类思维。毛泽东《矛盾论》二：“矛盾是简单的运动形式（例如机械性的运动）的基础，更是复杂的运动形式的基础。”艾思奇《辩证唯物主义历史唯物主义》第二章二：“辩证唯物主义认为，运动是物质的不可分离的根本属性，物质的任何一种形态都处于运动中，运动是物质存在最根本的形式。”巴金《沉落》：“好像一切的运动已经停止，这个世界已陷入静止的状态，它的末日就快来了。”</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28</a:t>
            </a:fld>
            <a:endParaRPr 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10000"/>
          </a:bodyPr>
          <a:lstStyle/>
          <a:p>
            <a:r>
              <a:t>词语：游戏</a:t>
            </a:r>
          </a:p>
          <a:p>
            <a:r>
              <a:t>
拼音：yóuxì</a:t>
            </a:r>
          </a:p>
          <a:p>
            <a:r>
              <a:t>
解释：游乐嬉戏；玩耍。《韩非子·难三》：“管仲之所谓‘言室满室，言堂满堂’者，非特谓游戏饮食之言也，必谓大物也。”《晋书·王沉传》：“将吏子弟，优闲家门，若不教之，必至游戏，伤毁风俗矣。”宋苏轼《策别·安万民五》：“开元、天宝之际，天下岂不大治？惟其民安於太平之乐，酣豢於游戏酒食之间，其刚心勇气，消耗钝眊，痿蹶而不復振。”《古今小说·陈希夷四辞朝命》：“一日，在水边游戏，遇一妇人，身穿青色之衣，自称毛女，将陈摶抱去山中，饮以琼浆。”王统照《春雨之夜·雪后》：“小孩子正盼着天明，好继续游戏。”谓绰有馀力而不经意为之。宋京镗《＜能改斋漫录＞序》：“吏部吴公曾虎臣，以胸中万卷之书，游戏笔端，裒为此集。”明张三光《蒋石原先生传》：“江南挟才秀特，数千言立就。尝游戏武试，取魁如寄，弃去。”清查慎行《高斯亿为余画竹以诗报之》：“高生善书久絶伦，餘技兼为竹写真。自言亦用狂草法，颇觉游戏能通神。”犹戏谑。清王士禛《香祖笔记》卷十二：“袁淑《山公九锡文》，沉约《修竹弹甘蕉文》，韩愈《毛颖传》之类，偶然游戏，后来作者遂多。”清蒲松龄《聊斋志异·黄九郎》：“九郎无如何，赬颜復坐。挑灯共语，温若处子，而词涉游戏，便含羞，面向壁。”指不郑重、不严肃。郭沫若《＜卓文君＞后记》：“卓文君的私奔相如……有许多的文人虽然也把它当成风流韵事，时常在文笔间卖弄风骚，但每每以游戏出之。”文娱活动的一种。分智力游戏(如拼七巧板、猜灯谜、玩魔方)、活动性游戏(如捉迷藏、抛手绢、跳橡皮筋)等几种。如：在公园的草坪上，幼儿园的孩子们正在愉快地做游戏。亦作“游戯”。1.遨游；游逛。《古诗十九首·青青陵上柏》：“驱车策駑马，游戯宛与洛。”三国魏曹植《善哉行》：“淮南八公，要道不烦，参驾六龙，游戏云端。”晋葛洪《抱朴子·论仙》：“假令游戏或经人间，匿真隐异，外同凡庸，比肩接武，孰有能觉乎？”唐韦应物《送洛阳韩丞东游》诗：“徘徊洛阳中，游戯清川潯。”金卫承庆《感兴》诗：“安得脱尘寰，游戏万物表。”清孔尚任《桃花扇·投辕》：“那里，那里！只不过游戯江湖，图餔啜耳。”清施闰章《新都戍》诗：“腰间横大箭，游戯走平原。”引申为博览，留心。宋苏辙《再祭亡兄端明文》：“幼学无师，先君是从，游戏图书，寤寐其中。”游乐嬉戏；玩耍。《韩非子·难三》：“管仲之所谓‘言室满室，言堂满堂’者，非所谓饮食游戏之言也，必谓大物也。”《史记·佞幸列传》：“文帝时时如邓通家游戏。”《隋书·孝义传·薛濬》：“濬初为童儿时，与宗中诸儿游戏於涧滨。”明高启《送证上人住持道场》诗：“人间万念俱已忘，独好游戯谈文章。”《白雪遗音·马头调·醉打山门》：“鲁智深游戯在山门外，一阵好伤怀。”指娱乐活动。晋葛洪《抱朴子·勗学》：“息畋猎博弈之游戏，矫昼寝坐睡之懈怠。”宋司马光《投壶新格》：“夫投壶细事，游戏之类，而圣人取之以为礼，用诸乡党，用诸邦国。”《武王伐纣平话》卷下：“尚答曰：‘君非专意举贤，出猎游戏亦不是坚心求贤，而乘乐而至。’”戏弄；开玩笑。《玉娇梨》第二十回：“白公道：‘我学生也不姓皇甫，苏兄所説的白太玄，就是学生。’苏友白听了，不胜惊喜道：‘原来就是老先生游戏，晚生真梦梦矣！’”清黄轩祖《游梁琐记·易内奇案》：“赤绳误繫，鸳谱错註，顾造物游戏，必以一死了之。”</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29</a:t>
            </a:fld>
            <a:endParaRPr 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词语：金属</a:t>
            </a:r>
          </a:p>
          <a:p>
            <a:r>
              <a:t>
拼音：jīnshǔ</a:t>
            </a:r>
          </a:p>
          <a:p>
            <a:r>
              <a:t>
解释：具有光泽、延展性、容易导电、传热等性质的物质，除汞外，在常温下都是固体，如金、银、铜、铁、锰、锌等。</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30</a:t>
            </a:fld>
            <a:endParaRPr 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词语：前提</a:t>
            </a:r>
          </a:p>
          <a:p>
            <a:r>
              <a:t>
拼音：qiántí</a:t>
            </a:r>
          </a:p>
          <a:p>
            <a:r>
              <a:t>
解释：逻辑学名词。在推理上可以推出另一个判断的判断，如三段论中的大前提，小前提。犹言先决条件。黄远庸《最近之政局》：“故此种交涉，仅可谓为要求开议之前提，尚不得谓为正式开议。”邹韬奋《事业管理与职业修养·爱护干部与维持纪律》：“在我们这个集团里，一切须以有益于我们团体事业为前提。”</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31</a:t>
            </a:fld>
            <a:endParaRPr 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词语：感觉</a:t>
            </a:r>
          </a:p>
          <a:p>
            <a:r>
              <a:t>
拼音：gǎnjué</a:t>
            </a:r>
          </a:p>
          <a:p>
            <a:r>
              <a:t>
解释：接触事物所产生的知觉。毛泽东《中国人民站起来了》：“我们有一个共同的感觉，这就是我们的工作将写在人类的历史上，它将表明，占人类总数四分之一的中国人民从此站立起来了。”王统照《春雨之夜·一栏之隔》：“方出巷口，立刻使我的感觉落入了另一个境界。”觉得，认为。杨朔《雪花飘在满洲》：“你感觉他的行动奇怪么？”魏巍《谁是最可爱的人》：“我们的战士，我感觉他们是最可爱的人。”</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33</a:t>
            </a:fld>
            <a:endParaRPr 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词语：导热</a:t>
            </a:r>
          </a:p>
          <a:p>
            <a:r>
              <a:t>
拼音：dǎorè</a:t>
            </a:r>
          </a:p>
          <a:p>
            <a:r>
              <a:t>
解释：让热能从温度高的部分传到温度低的部分。各种物质的导热能力不同，金属的导热能力最强。</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34</a:t>
            </a:fld>
            <a:endParaRPr 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5000" lnSpcReduction="20000"/>
          </a:bodyPr>
          <a:lstStyle/>
          <a:p>
            <a:r>
              <a:t>词语：比较</a:t>
            </a:r>
          </a:p>
          <a:p>
            <a:r>
              <a:t>
拼音：bǐjiào</a:t>
            </a:r>
          </a:p>
          <a:p>
            <a:r>
              <a:t>
解释：根据一定标准，在两种或两种以上有某种联系的事物间，辨别高下、异同。北齐颜之推《颜氏家训·省事》：“不顾羞慙，比较材能，斟量功伐。”《朱子语类》卷十九：“先看一段，次看二段，将两段比较，孰得孰失，孰是孰非。”明唐顺之《答江五坡提学书》：“比较同异，叅量古今。”鲁迅《准风月谈·喝茶》：“我们试将享清福、抱秋心的雅人，和破衣粗食的粗人一比较，就明白究竟是谁活得下去。”指比试较量武艺。宋司马光《乞罢保甲札子》：“若见充弓手人有勇力武艺衰退，许他人指名比较，若胜於旧者，即令充替。”《西游记》第三三回：“若不是我大王敬重你这行人，就和比较起来。”蒲州梆子《归宗图》第一场：“今逢三、六、九，与众将校场比较弓马，中军听令！”比照。清冯桂芬《请减苏松太浮粮疏》：“为苏松太三属岁徵浮额积弊太深，请比较近年完数，酌中定额。”旧时官府征收钱粮、缉拿人犯等，立有期限，至期不能完成，须受责罚，然后再限日完成，称做“比较”。元无名氏《货郎旦》第四折：“禀爷，这两箇名下，欺侵窝脱银一百多两，带累小的们比较，不知替他打了多少。”《醒世恒言·陆五汉硬留合色鞋》：“三日一比较，强得利无可奈何，只得将田产变卖上库。”明归有光《遗王都御史书》：“乡民离农亩，日在官府听候比较，昼夜捶楚，流血成沟。”《醒世姻缘传》第三二回：“这样人也没得吃的年成，把那钱粮按了分数，定了期限，三四十板打了比较。”比。用以比较性状、程度的差别。宋司马光《二十六日作真率会别用韵》：“座中七叟推年纪，比较前人少几多。”毛泽东《＜农村调查＞的序言和跋》：“开调查会……这是比较什么大学还要高明的学校。”表示具有一定程度。毛泽东《论人民民主专政》：“错误和挫折教训了我们，使我们比较地聪明起来了。”魏巍《东方》第五部第十五章：“这时敌我双方的炮火都比较岑寂。”</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35</a:t>
            </a:fld>
            <a:endParaRPr 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词语：保藏</a:t>
            </a:r>
          </a:p>
          <a:p>
            <a:r>
              <a:t>
拼音：bǎocáng</a:t>
            </a:r>
          </a:p>
          <a:p>
            <a:r>
              <a:t>
解释：使藏伏、隐蔽而得到保护。《汉书·五行志中之上》：“入地则孕毓根核，保藏蛰虫，避盛阴之害；出地则养长华实，发扬隐伏，宣盛阳之德。”《南史·薛安都传》：“任榛大抵在任城界，积世逋叛所聚，棘榛深密，难为用师，故能久自保藏，屡为人患。”保存收藏。丁玲《莎菲女士的日记·三月二十四号》：“假使他能把我紧紧的拥抱着，让我吻遍他全身，然后他把我丢下海去，丢下火去，我都会快乐的闭着眼等待那可以永久保藏我那爱情的死的来到。”如：他把保藏多年的古画献给了国家。</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37</a:t>
            </a:fld>
            <a:endParaRPr 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词语：时间</a:t>
            </a:r>
          </a:p>
          <a:p>
            <a:r>
              <a:t>
拼音：shíjiān</a:t>
            </a:r>
          </a:p>
          <a:p>
            <a:r>
              <a:t>
解释：犹眼下，一时。金董解元《西厢记诸宫调》卷一：“时间尚在白衣，目下风云未遂。”凌景埏校注：“时间，指目下，目前。”元秦简夫《剪发待宾》第一折：“虽则时间受窘，久后必然发跡。”《水浒传》第七回：“原来是本官高太尉的衙内，不认得荆妇，时间无礼。”犹立即，马上。《西游记》第四回：“如若不依，时间就打上灵霄宝殿，教他龙牀定坐不成。”对空间而言，由过去、现在、将来构成的连续不断的系统。瞿秋白《饿乡纪程》二：“不知道自己的转变在空间时间中生出什么价值。”艾青《给太阳》诗：“你是时间的锻冶工，美好的生活的镀金匠。”有起点和终点的一段时间。曹禺《北京人》第一幕：“他生长在北平的书香门第，下棋、赋诗、作画，很自然地在他的生活里占了很多的时间。”秦牧《＜语林采英＞后记》：“腾出时间写这么一本小书，就可以督促自己进行学习。”指时间里的某一点。冰心《我们太太的客厅》：“时间是一个最理想的北平的春天下午，温煦而光明。”丁玲《一九三○年春上海》二：“没有一定的，时间和地点都没有一定。”</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38</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词语：进行</a:t>
            </a:r>
          </a:p>
          <a:p>
            <a:r>
              <a:t>
拼音：jìnxíng</a:t>
            </a:r>
          </a:p>
          <a:p>
            <a:r>
              <a:t>
解释：向前行走。《墨子·经说下》：“傴宇不可偏举，字也。进行者，先敷近，后敷远。”孙诒让间诂：“傴区、偏徧，并声同字通。字当作宇。敷犹布也。”唐韦瓘《周秦行纪》：“夜月始出，忽闻有异香气，因趋进行，不知远近。”沙汀《航线》：“鼓动着钢铁的脉搏，喷着气，船朝前进行。”从事；实行。《孟子·梁惠王上》“吾惛，不能进於是矣”汉赵岐注：“王言我情思惛乱，不能进行此仁政。”明宋濂《孚中禅师信公塔铭》：“谓左右曰：‘吾将归矣。汝等当以荷法自期，励精进行可也。’”毛泽东《关心群众生活，注意工作方法》：“因为革命战争是群众的战争，只有动员群众才能进行战争，只有依靠群众才能进行战争。”指病情扩展。黄既《关向应同志在病中》六：“他的左肺由于脓胸，已经完全萎缩，右肺的病，进行很快，将近一半也已经坏了。”《花城》1981年第6期：“她消瘦下去，像癌症病人一样进行性地、恶病质地消瘦下去。”</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39</a:t>
            </a:fld>
            <a:endParaRPr 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t>词语：技术</a:t>
            </a:r>
          </a:p>
          <a:p>
            <a:r>
              <a:t>
拼音：jìshù</a:t>
            </a:r>
          </a:p>
          <a:p>
            <a:r>
              <a:t>
解释：技艺；法术。《史记·货殖列传》：“医方诸食技术之人，焦神极能，为重糈也。”宋陆游《老学庵笔记》卷三：“忽有一道人，亦美风表，多技术……张若水介之来謁。”清侯方域《再与贾三兄书》：“盖足下之性好新异，喜技术，作之不必果成，成之不必果用，然凡可以尝试为之者，莫不为之。”知识技能和操作技巧。周而复《上海的早晨》第一部七：“张学海是沪江纱厂保全部的青年工人，思想进步，对机器特别有兴趣，有空就钻研技术。”李準《李双双小传》六：“两个人见面，双双总要说他们猪场的新鲜事。比如一个猪下了十个猪娃呀，人工授精的新技术呀。”指文学艺术的创作技巧。胡适《读＜楚辞＞》：“《卜居》、《渔父》为有主名的著作，见解与技术都可代表一个《楚辞》进步已高的时期。”《＜刘半农诗选＞自序》：“而这两位先生的学问技术，却不妨一样的高明，一样的可敬。”张天翼《速写三篇·“新生”》：“只要画得人家看得懂就行，即使技术很幼稚也不要紧。”</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40</a:t>
            </a:fld>
            <a:endParaRPr 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10000"/>
          </a:bodyPr>
          <a:lstStyle/>
          <a:p>
            <a:r>
              <a:t>词语：容易</a:t>
            </a:r>
          </a:p>
          <a:p>
            <a:r>
              <a:t>
拼音：róngyì</a:t>
            </a:r>
          </a:p>
          <a:p>
            <a:r>
              <a:t>
解释：做起来不费事。《汉书·杨恽传》：“郎中丘常谓惲曰：‘闻君侯讼韩冯翊，当得活乎？’惲曰：‘事何容易！脛脛者未必全也。’”北齐颜之推《颜氏家训·勉学》：“校定书籍，亦何容易，自扬雄、刘向方称此职耳。观天下书未徧，不得妄下雌黄。”唐元稹《酬李相公并启》：“况贵贱之隔，不啻於车笠之相悬，而相公投貺珍重，又岂唯一揖之容易哉？”《朱子语类》卷六五：“节节推去，固容易见。”《古今小说·史弘肇龙虎君臣会》：“王婆道：‘覆夫人，要热闹容易，夫人放买市，这经纪人都来赶趁，街上便热闹。’”清王夫之《薑斋诗话》卷二：“曹子建铺排整饰，立阶级以赚人昇堂，用以致诸趋赴之客，容易成名，伸纸挥毫，雷同一律。”朱自清《背影》：“可是他穿过铁道，要爬上那边月台，就不容易了。”轻率；草率；轻易。《敦煌变文集·妙法莲华经讲经文》：“转精勤，莫容易，夜靖（静）三更思妙理。”《朱子语类》卷十一：“看前人文字，未得其意，便容易立説，殊害事。”宋程垓《菩萨蛮》词之七：“夜来花底鶯饶舌，把人心事分明説，许大好姻缘，只成容易传。”《三国演义》第八七回：“孔明曰：‘南蛮之地，离国甚远，人多不习王化，收伏甚难，吾当亲去征之。可刚可柔，别有斟酌，非可容易托人。’”《儒林外史》第二一回：“久已闻得有位牛布衣住在甘露庵，容易不肯会人，相交的都是贵官长者。”犹言轻慢放肆。《旧唐书·韩愈传》：“宪宗谓宰臣曰：‘……愈为人臣，不当言人主事佛乃年促也。我以是恶其容易。’”宋张齐贤《洛阳搢绅旧闻记·向中令徙令》：“我本谓庸儒敢箕踞傲睨若是，遂容易辱駡，欲拳殴之。”宋张耒《明道杂志》：“士人有双渐者，性滑稽，尝为县令，因入村治事。夏暑憩一僧寺中，方入门，主僧半酣矣，因前曰：‘长官可同饮三盃否？’渐怒其容易，叱去。”疏忽；糊涂。唐欧阳炯《木兰花》诗：“儿家夫婿心容易，身又不来书不寄。”宋曹组《扑蝴蝶》词：“幸容易！有人争奈，只知名与利？”谓某种事物发展变化的进程快。宋司马光《又寄聂之美》诗：“心目悠悠逐去鸿，别来容易四秋风。”宋陆游《宴西楼》诗：“万里因循成久客，一年容易又秋风。”王统照《搅天风雪梦牢骚》：“景武夹了一筷子的肉，听话便抬起头看了在座的人一眼道：‘人生有肉便当吃！一辈子容易的很，谁还能带些去？’”指发生某种变化的可能性大。清阮元《为王文简公书立墓道碑》：“翰林风月谁能似，齐鲁声华近若何。多恐此碑容易泐，未如诗卷不消磨。”《二十年目睹之怪现状》第一回：“繁华到极，便容易沦於虚浮。”曹禺《雷雨》第二幕：“鲁奶奶，我也知道四凤是个明白的孩子，不过有了这种不幸的情形，我的意思是非常容易叫人发生误会的。”</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41</a:t>
            </a:fld>
            <a:endParaRPr 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t>词语：学生</a:t>
            </a:r>
          </a:p>
          <a:p>
            <a:r>
              <a:t>
拼音：xué sheng</a:t>
            </a:r>
          </a:p>
          <a:p>
            <a:r>
              <a:t>
解释：学习养生之道。《庄子·达生》：“田开之见周威公，威公曰：‘吾闻祝肾学生，吾子与祝肾游，亦何闻焉？’”陆德明释文引司马彪曰：“学养生之道也。”在校学习的人。《后汉书·灵帝纪》：“﹝光和元年﹞始置鸿都门学生。”李贤注：“鸿都，门名也。於内置学，时其中诸生……至千人焉。”唐韩愈《请复国子监生徒状》：“国子舘学生三百人。”吴玉章《从甲午战争前后到辛亥革命前后的回忆》一：“大致是书院刚成立不久，学生们即爱议论时政，臧否人物。”借指向人家学习某种知识或经验、技能等的人。毛泽东《论人民民主专政》：“帝国主义的侵略打破了中国人学西方的迷梦。很奇怪，为什么先生老是侵略学生呢？”晚辈。宋王闢之《渑水燕谈录·名臣》：“宰相王溥父祚，少为太原掾属。宿州防御使既老，溥劝其退居洛阳，居常怏怏，及溥为相，客或候祚，溥常朝服侍立，客不安席，求去。祚曰：‘学生劳贤者起避耶？’”明田艺蘅《留青日札·学生》：“陈省华对客，子尧叟等列侍，客不安，省华曰：‘学生列侍，常也。’”明清读书人或官场中自称的谦词。《金瓶梅词话》第七四回：“西门庆道：‘也是淮上一个人送学生的。’”清孔尚任《桃花扇·媚座》：“个个是学生提拔，如今皆成大僚了。”《说岳全传》第十回：“学生祖上，原系世代武职，故遗下此剑，今学生已三代改习文学，此剑并无甚用。”方言。指男孩子。</a:t>
            </a:r>
          </a:p>
          <a:p>
            <a:r>
              <a:t>
</a:t>
            </a:r>
          </a:p>
        </p:txBody>
      </p:sp>
      <p:sp>
        <p:nvSpPr>
          <p:cNvPr id="4" name="Slide Number Placeholder 3"/>
          <p:cNvSpPr>
            <a:spLocks noGrp="1"/>
          </p:cNvSpPr>
          <p:nvPr>
            <p:ph type="sldNum" sz="quarter" idx="10"/>
          </p:nvPr>
        </p:nvSpPr>
        <p:spPr/>
        <p:txBody>
          <a:bodyPr/>
          <a:lstStyle/>
          <a:p>
            <a:fld id="{6101C5E1-D8E9-464D-A93E-CE21651935A7}" type="slidenum">
              <a:rPr lang="en-US" smtClean="0"/>
              <a:t>42</a:t>
            </a:fld>
            <a:endParaRPr 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5B9442-0701-4359-AF06-F4529070C5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D063BA-977E-4CDB-8E19-D7BD90F852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507BE06-BF4B-4239-8F9A-E0E26FBE7C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3380541-43B4-444D-845F-173C0C7CBC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887F41-408B-4FB9-9B82-4E5BD6ABEB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3DA3AA0-973C-4D0F-8308-34B5BD5DE3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00C554-99A7-4261-9A31-DD6C7731E6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F452C6-53BB-4E1A-856E-36285D95AF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CB7229-044B-4E04-8167-137C407C0C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DED16D-C4E3-4A41-9AC4-26EA67E298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1EFCC7-616B-4D59-AE9B-256112F97E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标题幻灯片">
    <p:bg>
      <p:bgPr>
        <a:blipFill rotWithShape="0">
          <a:blip r:embed="rId1"/>
          <a:stretch>
            <a:fillRect/>
          </a:stretch>
        </a:blipFill>
      </p:bgPr>
    </p:bg>
    <p:spTree>
      <p:nvGrpSpPr>
        <p:cNvPr id="1" name=""/>
        <p:cNvGrpSpPr/>
        <p:nvPr/>
      </p:nvGrpSpPr>
      <p:grpSpPr/>
      <p:sp>
        <p:nvSpPr>
          <p:cNvPr id="4101" name="Rectangle 5"/>
          <p:cNvSpPr>
            <a:spLocks noGrp="1" noChangeArrowheads="1"/>
          </p:cNvSpPr>
          <p:nvPr>
            <p:ph type="ctrTitle" sz="quarter"/>
          </p:nvPr>
        </p:nvSpPr>
        <p:spPr>
          <a:xfrm>
            <a:off x="1340390" y="789432"/>
            <a:ext cx="8052206" cy="1184148"/>
          </a:xfrm>
        </p:spPr>
        <p:txBody>
          <a:bodyPr anchor="b"/>
          <a:lstStyle>
            <a:lvl1pPr>
              <a:defRPr/>
            </a:lvl1pPr>
          </a:lstStyle>
          <a:p>
            <a:pPr fontAlgn="base"/>
            <a:r>
              <a:rPr lang="zh-CN" altLang="en-US" strike="noStrike" noProof="1"/>
              <a:t>单击此处编辑母版标题样式</a:t>
            </a:r>
            <a:endParaRPr lang="zh-CN" altLang="en-US" strike="noStrike" noProof="1"/>
          </a:p>
        </p:txBody>
      </p:sp>
      <p:sp>
        <p:nvSpPr>
          <p:cNvPr id="4102" name="Rectangle 6"/>
          <p:cNvSpPr>
            <a:spLocks noGrp="1" noChangeArrowheads="1"/>
          </p:cNvSpPr>
          <p:nvPr>
            <p:ph type="subTitle" sz="quarter" idx="1"/>
          </p:nvPr>
        </p:nvSpPr>
        <p:spPr>
          <a:xfrm>
            <a:off x="710489" y="3552444"/>
            <a:ext cx="6631229" cy="1815694"/>
          </a:xfrm>
        </p:spPr>
        <p:txBody>
          <a:bodyPr lIns="92075" tIns="46038" rIns="92075" bIns="46038" anchor="ctr"/>
          <a:lstStyle>
            <a:lvl1pPr marL="0" indent="0" algn="ctr">
              <a:buFont typeface="Wingdings" pitchFamily="2" charset="2"/>
              <a:buNone/>
              <a:defRPr/>
            </a:lvl1pPr>
          </a:lstStyle>
          <a:p>
            <a:pPr fontAlgn="base"/>
            <a:r>
              <a:rPr lang="zh-CN" altLang="en-US" strike="noStrike" noProof="1"/>
              <a:t>单击此处编辑母版副标题样式</a:t>
            </a:r>
            <a:endParaRPr lang="zh-CN" altLang="en-US" strike="noStrike" noProof="1"/>
          </a:p>
        </p:txBody>
      </p:sp>
      <p:sp>
        <p:nvSpPr>
          <p:cNvPr id="2052" name="Rectangle 7"/>
          <p:cNvSpPr>
            <a:spLocks noGrp="1" noChangeArrowheads="1"/>
          </p:cNvSpPr>
          <p:nvPr>
            <p:ph type="dt" sz="quarter"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2053" name="Rectangle 8"/>
          <p:cNvSpPr>
            <a:spLocks noGrp="1" noChangeArrowheads="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2054" name="Rectangle 9"/>
          <p:cNvSpPr>
            <a:spLocks noGrp="1" noChangeArrowheads="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5A21167E-8111-4C70-9681-B14BBE5B729B}" type="slidenum">
              <a:rPr lang="en-US" altLang="zh-CN" sz="1450" b="0">
                <a:solidFill>
                  <a:schemeClr val="tx1"/>
                </a:solidFill>
              </a:rPr>
              <a:t>*</a:t>
            </a:fld>
            <a:endParaRPr lang="en-US" altLang="zh-CN" sz="1450" b="0">
              <a:solidFill>
                <a:schemeClr val="tx1"/>
              </a:solidFill>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blipFill rotWithShape="0">
          <a:blip r:embed="rId1"/>
          <a:stretch>
            <a:fillRect/>
          </a:stretch>
        </a:blipFill>
      </p:bgPr>
    </p:bg>
    <p:spTree>
      <p:nvGrpSpPr>
        <p:cNvPr id="1" name=""/>
        <p:cNvGrpSpPr/>
        <p:nvPr/>
      </p:nvGrpSpPr>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p:txBody>
          <a:body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3076" name="日期占位符 3"/>
          <p:cNvSpPr>
            <a:spLocks noGrp="1"/>
          </p:cNvSpPr>
          <p:nvPr>
            <p:ph type="dt" sz="half"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3077" name="页脚占位符 4"/>
          <p:cNvSpPr>
            <a:spLocks noGrp="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3078" name="灯片编号占位符 5"/>
          <p:cNvSpPr>
            <a:spLocks noGrp="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0A395A7F-3D62-47D2-9022-31411337202A}" type="slidenum">
              <a:rPr lang="en-US" altLang="zh-CN" sz="1450" b="0">
                <a:solidFill>
                  <a:schemeClr val="tx1"/>
                </a:solidFill>
              </a:rPr>
              <a:t>*</a:t>
            </a:fld>
            <a:endParaRPr lang="en-US" altLang="zh-CN" sz="1450" b="0">
              <a:solidFill>
                <a:schemeClr val="tx1"/>
              </a:solidFill>
            </a:endParaRPr>
          </a:p>
        </p:txBody>
      </p:sp>
    </p:spTree>
  </p:cSld>
  <p:clrMapOvr>
    <a:overrideClrMapping bg1="dk2" tx1="lt1" bg2="dk1" tx2="lt2" accent1="accent1" accent2="accent2" accent3="accent3" accent4="accent4" accent5="accent5" accent6="accent6" hlink="hlink" folHlink="folHlink"/>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cSld name="节标题">
    <p:bg>
      <p:bgPr>
        <a:blipFill rotWithShape="0">
          <a:blip r:embed="rId1"/>
          <a:stretch>
            <a:fillRect/>
          </a:stretch>
        </a:blipFill>
      </p:bgPr>
    </p:bg>
    <p:spTree>
      <p:nvGrpSpPr>
        <p:cNvPr id="1" name=""/>
        <p:cNvGrpSpPr/>
        <p:nvPr/>
      </p:nvGrpSpPr>
      <p:grpSpPr/>
      <p:sp>
        <p:nvSpPr>
          <p:cNvPr id="2" name="标题 1"/>
          <p:cNvSpPr>
            <a:spLocks noGrp="1"/>
          </p:cNvSpPr>
          <p:nvPr>
            <p:ph type="title"/>
          </p:nvPr>
        </p:nvSpPr>
        <p:spPr>
          <a:xfrm>
            <a:off x="748316" y="4565548"/>
            <a:ext cx="8052206" cy="1411110"/>
          </a:xfrm>
        </p:spPr>
        <p:txBody>
          <a:bodyPr anchor="t"/>
          <a:lstStyle>
            <a:lvl1pPr algn="l">
              <a:defRPr sz="4144" b="1" cap="all"/>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748316" y="3011355"/>
            <a:ext cx="8052206" cy="1554194"/>
          </a:xfrm>
        </p:spPr>
        <p:txBody>
          <a:bodyPr anchor="b"/>
          <a:lstStyle>
            <a:lvl1pPr marL="0" indent="0">
              <a:buNone/>
              <a:defRPr sz="2072"/>
            </a:lvl1pPr>
            <a:lvl2pPr marL="473659" indent="0">
              <a:buNone/>
              <a:defRPr sz="1865"/>
            </a:lvl2pPr>
            <a:lvl3pPr marL="947318" indent="0">
              <a:buNone/>
              <a:defRPr sz="1658"/>
            </a:lvl3pPr>
            <a:lvl4pPr marL="1420978" indent="0">
              <a:buNone/>
              <a:defRPr sz="1450"/>
            </a:lvl4pPr>
            <a:lvl5pPr marL="1894637" indent="0">
              <a:buNone/>
              <a:defRPr sz="1450"/>
            </a:lvl5pPr>
            <a:lvl6pPr marL="2368296" indent="0">
              <a:buNone/>
              <a:defRPr sz="1450"/>
            </a:lvl6pPr>
            <a:lvl7pPr marL="2841955" indent="0">
              <a:buNone/>
              <a:defRPr sz="1450"/>
            </a:lvl7pPr>
            <a:lvl8pPr marL="3315614" indent="0">
              <a:buNone/>
              <a:defRPr sz="1450"/>
            </a:lvl8pPr>
            <a:lvl9pPr marL="3789274" indent="0">
              <a:buNone/>
              <a:defRPr sz="1450"/>
            </a:lvl9pPr>
          </a:lstStyle>
          <a:p>
            <a:pPr lvl="0" fontAlgn="base"/>
            <a:r>
              <a:rPr lang="zh-CN" altLang="en-US" strike="noStrike" noProof="1" smtClean="0"/>
              <a:t>单击此处编辑母版文本样式</a:t>
            </a:r>
            <a:endParaRPr lang="zh-CN" altLang="en-US" strike="noStrike" noProof="1" smtClean="0"/>
          </a:p>
        </p:txBody>
      </p:sp>
      <p:sp>
        <p:nvSpPr>
          <p:cNvPr id="4100" name="日期占位符 3"/>
          <p:cNvSpPr>
            <a:spLocks noGrp="1"/>
          </p:cNvSpPr>
          <p:nvPr>
            <p:ph type="dt" sz="half"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4101" name="页脚占位符 4"/>
          <p:cNvSpPr>
            <a:spLocks noGrp="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4102" name="灯片编号占位符 5"/>
          <p:cNvSpPr>
            <a:spLocks noGrp="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3B2AF377-E5B8-449A-B9ED-4C3C53B50C13}" type="slidenum">
              <a:rPr lang="en-US" altLang="zh-CN" sz="1450" b="0">
                <a:solidFill>
                  <a:schemeClr val="tx1"/>
                </a:solidFill>
              </a:rPr>
              <a:t>*</a:t>
            </a:fld>
            <a:endParaRPr lang="en-US" altLang="zh-CN" sz="1450" b="0">
              <a:solidFill>
                <a:schemeClr val="tx1"/>
              </a:solidFill>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bg>
      <p:bgPr>
        <a:blipFill rotWithShape="0">
          <a:blip r:embed="rId1"/>
          <a:stretch>
            <a:fillRect/>
          </a:stretch>
        </a:blipFill>
      </p:bgPr>
    </p:bg>
    <p:spTree>
      <p:nvGrpSpPr>
        <p:cNvPr id="1" name=""/>
        <p:cNvGrpSpPr/>
        <p:nvPr/>
      </p:nvGrpSpPr>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sz="half" idx="1"/>
          </p:nvPr>
        </p:nvSpPr>
        <p:spPr>
          <a:xfrm>
            <a:off x="710489" y="2052523"/>
            <a:ext cx="3947160" cy="4262933"/>
          </a:xfrm>
        </p:spPr>
        <p:txBody>
          <a:bodyPr/>
          <a:lstStyle>
            <a:lvl1pPr>
              <a:defRPr sz="2901"/>
            </a:lvl1pPr>
            <a:lvl2pPr>
              <a:defRPr sz="2486"/>
            </a:lvl2pPr>
            <a:lvl3pPr>
              <a:defRPr sz="2072"/>
            </a:lvl3pPr>
            <a:lvl4pPr>
              <a:defRPr sz="1865"/>
            </a:lvl4pPr>
            <a:lvl5pPr>
              <a:defRPr sz="1865"/>
            </a:lvl5pPr>
            <a:lvl6pPr>
              <a:defRPr sz="1865"/>
            </a:lvl6pPr>
            <a:lvl7pPr>
              <a:defRPr sz="1865"/>
            </a:lvl7pPr>
            <a:lvl8pPr>
              <a:defRPr sz="1865"/>
            </a:lvl8pPr>
            <a:lvl9pPr>
              <a:defRPr sz="1865"/>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内容占位符 3"/>
          <p:cNvSpPr>
            <a:spLocks noGrp="1"/>
          </p:cNvSpPr>
          <p:nvPr>
            <p:ph sz="half" idx="2"/>
          </p:nvPr>
        </p:nvSpPr>
        <p:spPr>
          <a:xfrm>
            <a:off x="4815536" y="2052523"/>
            <a:ext cx="3947160" cy="4262933"/>
          </a:xfrm>
        </p:spPr>
        <p:txBody>
          <a:bodyPr/>
          <a:lstStyle>
            <a:lvl1pPr>
              <a:defRPr sz="2901"/>
            </a:lvl1pPr>
            <a:lvl2pPr>
              <a:defRPr sz="2486"/>
            </a:lvl2pPr>
            <a:lvl3pPr>
              <a:defRPr sz="2072"/>
            </a:lvl3pPr>
            <a:lvl4pPr>
              <a:defRPr sz="1865"/>
            </a:lvl4pPr>
            <a:lvl5pPr>
              <a:defRPr sz="1865"/>
            </a:lvl5pPr>
            <a:lvl6pPr>
              <a:defRPr sz="1865"/>
            </a:lvl6pPr>
            <a:lvl7pPr>
              <a:defRPr sz="1865"/>
            </a:lvl7pPr>
            <a:lvl8pPr>
              <a:defRPr sz="1865"/>
            </a:lvl8pPr>
            <a:lvl9pPr>
              <a:defRPr sz="1865"/>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124" name="日期占位符 4"/>
          <p:cNvSpPr>
            <a:spLocks noGrp="1"/>
          </p:cNvSpPr>
          <p:nvPr>
            <p:ph type="dt" sz="half"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5125" name="页脚占位符 5"/>
          <p:cNvSpPr>
            <a:spLocks noGrp="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5126" name="灯片编号占位符 6"/>
          <p:cNvSpPr>
            <a:spLocks noGrp="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230A933C-D2C1-4E07-8E3A-6A361CBE490F}" type="slidenum">
              <a:rPr lang="en-US" altLang="zh-CN" sz="1450" b="0">
                <a:solidFill>
                  <a:schemeClr val="tx1"/>
                </a:solidFill>
              </a:rPr>
              <a:t>*</a:t>
            </a:fld>
            <a:endParaRPr lang="en-US" altLang="zh-CN" sz="1450" b="0">
              <a:solidFill>
                <a:schemeClr val="tx1"/>
              </a:solidFill>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bg>
      <p:bgPr>
        <a:blipFill rotWithShape="0">
          <a:blip r:embed="rId1"/>
          <a:stretch>
            <a:fillRect/>
          </a:stretch>
        </a:blipFill>
      </p:bgPr>
    </p:bg>
    <p:spTree>
      <p:nvGrpSpPr>
        <p:cNvPr id="1" name=""/>
        <p:cNvGrpSpPr/>
        <p:nvPr/>
      </p:nvGrpSpPr>
      <p:grpSpPr/>
      <p:sp>
        <p:nvSpPr>
          <p:cNvPr id="2" name="标题 1"/>
          <p:cNvSpPr>
            <a:spLocks noGrp="1"/>
          </p:cNvSpPr>
          <p:nvPr>
            <p:ph type="title"/>
          </p:nvPr>
        </p:nvSpPr>
        <p:spPr>
          <a:xfrm>
            <a:off x="473659" y="284525"/>
            <a:ext cx="8525866" cy="1184148"/>
          </a:xfrm>
        </p:spPr>
        <p:txBody>
          <a:bodyPr/>
          <a:lstStyle>
            <a:lvl1pPr>
              <a:defRPr/>
            </a:lvl1pPr>
          </a:lstStyle>
          <a:p>
            <a:pPr fontAlgn="base"/>
            <a:r>
              <a:rPr lang="zh-CN" altLang="en-US" strike="noStrike" noProof="1" smtClean="0"/>
              <a:t>单击此处编辑母版标题样式</a:t>
            </a:r>
            <a:endParaRPr lang="zh-CN" altLang="en-US" strike="noStrike" noProof="1"/>
          </a:p>
        </p:txBody>
      </p:sp>
      <p:sp>
        <p:nvSpPr>
          <p:cNvPr id="3" name="文本占位符 2"/>
          <p:cNvSpPr>
            <a:spLocks noGrp="1"/>
          </p:cNvSpPr>
          <p:nvPr>
            <p:ph type="body" idx="1"/>
          </p:nvPr>
        </p:nvSpPr>
        <p:spPr>
          <a:xfrm>
            <a:off x="473659" y="1590377"/>
            <a:ext cx="4185635" cy="662793"/>
          </a:xfrm>
        </p:spPr>
        <p:txBody>
          <a:bodyPr anchor="b"/>
          <a:lstStyle>
            <a:lvl1pPr marL="0" indent="0">
              <a:buNone/>
              <a:defRPr sz="2486" b="1"/>
            </a:lvl1pPr>
            <a:lvl2pPr marL="473659" indent="0">
              <a:buNone/>
              <a:defRPr sz="2072" b="1"/>
            </a:lvl2pPr>
            <a:lvl3pPr marL="947318" indent="0">
              <a:buNone/>
              <a:defRPr sz="1865" b="1"/>
            </a:lvl3pPr>
            <a:lvl4pPr marL="1420978" indent="0">
              <a:buNone/>
              <a:defRPr sz="1658" b="1"/>
            </a:lvl4pPr>
            <a:lvl5pPr marL="1894637" indent="0">
              <a:buNone/>
              <a:defRPr sz="1658" b="1"/>
            </a:lvl5pPr>
            <a:lvl6pPr marL="2368296" indent="0">
              <a:buNone/>
              <a:defRPr sz="1658" b="1"/>
            </a:lvl6pPr>
            <a:lvl7pPr marL="2841955" indent="0">
              <a:buNone/>
              <a:defRPr sz="1658" b="1"/>
            </a:lvl7pPr>
            <a:lvl8pPr marL="3315614" indent="0">
              <a:buNone/>
              <a:defRPr sz="1658" b="1"/>
            </a:lvl8pPr>
            <a:lvl9pPr marL="3789274" indent="0">
              <a:buNone/>
              <a:defRPr sz="1658" b="1"/>
            </a:lvl9pPr>
          </a:lstStyle>
          <a:p>
            <a:pPr lvl="0" fontAlgn="base"/>
            <a:r>
              <a:rPr lang="zh-CN" altLang="en-US" strike="noStrike" noProof="1" smtClean="0"/>
              <a:t>单击此处编辑母版文本样式</a:t>
            </a:r>
            <a:endParaRPr lang="zh-CN" altLang="en-US" strike="noStrike" noProof="1" smtClean="0"/>
          </a:p>
        </p:txBody>
      </p:sp>
      <p:sp>
        <p:nvSpPr>
          <p:cNvPr id="4" name="内容占位符 3"/>
          <p:cNvSpPr>
            <a:spLocks noGrp="1"/>
          </p:cNvSpPr>
          <p:nvPr>
            <p:ph sz="half" idx="2"/>
          </p:nvPr>
        </p:nvSpPr>
        <p:spPr>
          <a:xfrm>
            <a:off x="473659" y="2253170"/>
            <a:ext cx="4185635" cy="4093534"/>
          </a:xfrm>
        </p:spPr>
        <p:txBody>
          <a:bodyPr/>
          <a:lstStyle>
            <a:lvl1pPr>
              <a:defRPr sz="2486"/>
            </a:lvl1pPr>
            <a:lvl2pPr>
              <a:defRPr sz="2072"/>
            </a:lvl2pPr>
            <a:lvl3pPr>
              <a:defRPr sz="1865"/>
            </a:lvl3pPr>
            <a:lvl4pPr>
              <a:defRPr sz="1658"/>
            </a:lvl4pPr>
            <a:lvl5pPr>
              <a:defRPr sz="1658"/>
            </a:lvl5pPr>
            <a:lvl6pPr>
              <a:defRPr sz="1658"/>
            </a:lvl6pPr>
            <a:lvl7pPr>
              <a:defRPr sz="1658"/>
            </a:lvl7pPr>
            <a:lvl8pPr>
              <a:defRPr sz="1658"/>
            </a:lvl8pPr>
            <a:lvl9pPr>
              <a:defRPr sz="1658"/>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5" name="文本占位符 4"/>
          <p:cNvSpPr>
            <a:spLocks noGrp="1"/>
          </p:cNvSpPr>
          <p:nvPr>
            <p:ph type="body" sz="quarter" idx="3"/>
          </p:nvPr>
        </p:nvSpPr>
        <p:spPr>
          <a:xfrm>
            <a:off x="4812246" y="1590377"/>
            <a:ext cx="4187279" cy="662793"/>
          </a:xfrm>
        </p:spPr>
        <p:txBody>
          <a:bodyPr anchor="b"/>
          <a:lstStyle>
            <a:lvl1pPr marL="0" indent="0">
              <a:buNone/>
              <a:defRPr sz="2486" b="1"/>
            </a:lvl1pPr>
            <a:lvl2pPr marL="473659" indent="0">
              <a:buNone/>
              <a:defRPr sz="2072" b="1"/>
            </a:lvl2pPr>
            <a:lvl3pPr marL="947318" indent="0">
              <a:buNone/>
              <a:defRPr sz="1865" b="1"/>
            </a:lvl3pPr>
            <a:lvl4pPr marL="1420978" indent="0">
              <a:buNone/>
              <a:defRPr sz="1658" b="1"/>
            </a:lvl4pPr>
            <a:lvl5pPr marL="1894637" indent="0">
              <a:buNone/>
              <a:defRPr sz="1658" b="1"/>
            </a:lvl5pPr>
            <a:lvl6pPr marL="2368296" indent="0">
              <a:buNone/>
              <a:defRPr sz="1658" b="1"/>
            </a:lvl6pPr>
            <a:lvl7pPr marL="2841955" indent="0">
              <a:buNone/>
              <a:defRPr sz="1658" b="1"/>
            </a:lvl7pPr>
            <a:lvl8pPr marL="3315614" indent="0">
              <a:buNone/>
              <a:defRPr sz="1658" b="1"/>
            </a:lvl8pPr>
            <a:lvl9pPr marL="3789274" indent="0">
              <a:buNone/>
              <a:defRPr sz="1658" b="1"/>
            </a:lvl9pPr>
          </a:lstStyle>
          <a:p>
            <a:pPr lvl="0" fontAlgn="base"/>
            <a:r>
              <a:rPr lang="zh-CN" altLang="en-US" strike="noStrike" noProof="1" smtClean="0"/>
              <a:t>单击此处编辑母版文本样式</a:t>
            </a:r>
            <a:endParaRPr lang="zh-CN" altLang="en-US" strike="noStrike" noProof="1" smtClean="0"/>
          </a:p>
        </p:txBody>
      </p:sp>
      <p:sp>
        <p:nvSpPr>
          <p:cNvPr id="6" name="内容占位符 5"/>
          <p:cNvSpPr>
            <a:spLocks noGrp="1"/>
          </p:cNvSpPr>
          <p:nvPr>
            <p:ph sz="quarter" idx="4"/>
          </p:nvPr>
        </p:nvSpPr>
        <p:spPr>
          <a:xfrm>
            <a:off x="4812246" y="2253170"/>
            <a:ext cx="4187279" cy="4093534"/>
          </a:xfrm>
        </p:spPr>
        <p:txBody>
          <a:bodyPr/>
          <a:lstStyle>
            <a:lvl1pPr>
              <a:defRPr sz="2486"/>
            </a:lvl1pPr>
            <a:lvl2pPr>
              <a:defRPr sz="2072"/>
            </a:lvl2pPr>
            <a:lvl3pPr>
              <a:defRPr sz="1865"/>
            </a:lvl3pPr>
            <a:lvl4pPr>
              <a:defRPr sz="1658"/>
            </a:lvl4pPr>
            <a:lvl5pPr>
              <a:defRPr sz="1658"/>
            </a:lvl5pPr>
            <a:lvl6pPr>
              <a:defRPr sz="1658"/>
            </a:lvl6pPr>
            <a:lvl7pPr>
              <a:defRPr sz="1658"/>
            </a:lvl7pPr>
            <a:lvl8pPr>
              <a:defRPr sz="1658"/>
            </a:lvl8pPr>
            <a:lvl9pPr>
              <a:defRPr sz="1658"/>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6148" name="日期占位符 6"/>
          <p:cNvSpPr>
            <a:spLocks noGrp="1"/>
          </p:cNvSpPr>
          <p:nvPr>
            <p:ph type="dt" sz="half"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6149" name="页脚占位符 7"/>
          <p:cNvSpPr>
            <a:spLocks noGrp="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6150" name="灯片编号占位符 8"/>
          <p:cNvSpPr>
            <a:spLocks noGrp="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6B9E75B6-16BA-481D-855C-CBD8ABA7B314}" type="slidenum">
              <a:rPr lang="en-US" altLang="zh-CN" sz="1450" b="0">
                <a:solidFill>
                  <a:schemeClr val="tx1"/>
                </a:solidFill>
              </a:rPr>
              <a:t>*</a:t>
            </a:fld>
            <a:endParaRPr lang="en-US" altLang="zh-CN" sz="1450" b="0">
              <a:solidFill>
                <a:schemeClr val="tx1"/>
              </a:solidFill>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cSld name="仅标题">
    <p:bg>
      <p:bgPr>
        <a:blipFill rotWithShape="0">
          <a:blip r:embed="rId1"/>
          <a:stretch>
            <a:fillRect/>
          </a:stretch>
        </a:blipFill>
      </p:bgPr>
    </p:bg>
    <p:spTree>
      <p:nvGrpSpPr>
        <p:cNvPr id="1" name=""/>
        <p:cNvGrpSpPr/>
        <p:nvPr/>
      </p:nvGrpSpPr>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7172" name="日期占位符 2"/>
          <p:cNvSpPr>
            <a:spLocks noGrp="1"/>
          </p:cNvSpPr>
          <p:nvPr>
            <p:ph type="dt" sz="half"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7173" name="页脚占位符 3"/>
          <p:cNvSpPr>
            <a:spLocks noGrp="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7174" name="灯片编号占位符 4"/>
          <p:cNvSpPr>
            <a:spLocks noGrp="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6754D73C-C65C-4D73-AB14-41EA16D9F006}" type="slidenum">
              <a:rPr lang="en-US" altLang="zh-CN" sz="1450" b="0">
                <a:solidFill>
                  <a:schemeClr val="tx1"/>
                </a:solidFill>
              </a:rPr>
              <a:t>*</a:t>
            </a:fld>
            <a:endParaRPr lang="en-US" altLang="zh-CN" sz="1450" b="0">
              <a:solidFill>
                <a:schemeClr val="tx1"/>
              </a:solidFill>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blipFill rotWithShape="0">
          <a:blip r:embed="rId1"/>
          <a:stretch>
            <a:fillRect/>
          </a:stretch>
        </a:blipFill>
      </p:bgPr>
    </p:bg>
    <p:spTree>
      <p:nvGrpSpPr>
        <p:cNvPr id="1" name=""/>
        <p:cNvGrpSpPr/>
        <p:nvPr/>
      </p:nvGrpSpPr>
      <p:grpSpPr/>
      <p:sp>
        <p:nvSpPr>
          <p:cNvPr id="8196" name="日期占位符 1"/>
          <p:cNvSpPr>
            <a:spLocks noGrp="1"/>
          </p:cNvSpPr>
          <p:nvPr>
            <p:ph type="dt" sz="half"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8197" name="页脚占位符 2"/>
          <p:cNvSpPr>
            <a:spLocks noGrp="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8198" name="灯片编号占位符 3"/>
          <p:cNvSpPr>
            <a:spLocks noGrp="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43F48131-FDF5-46D1-B1BC-4402D3DD4BC6}" type="slidenum">
              <a:rPr lang="en-US" altLang="zh-CN" sz="1450" b="0">
                <a:solidFill>
                  <a:schemeClr val="tx1"/>
                </a:solidFill>
              </a:rPr>
              <a:t>*</a:t>
            </a:fld>
            <a:endParaRPr lang="en-US" altLang="zh-CN" sz="1450" b="0">
              <a:solidFill>
                <a:schemeClr val="tx1"/>
              </a:solidFill>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cSld name="内容与标题">
    <p:bg>
      <p:bgPr>
        <a:blipFill rotWithShape="0">
          <a:blip r:embed="rId1"/>
          <a:stretch>
            <a:fillRect/>
          </a:stretch>
        </a:blipFill>
      </p:bgPr>
    </p:bg>
    <p:spTree>
      <p:nvGrpSpPr>
        <p:cNvPr id="1" name=""/>
        <p:cNvGrpSpPr/>
        <p:nvPr/>
      </p:nvGrpSpPr>
      <p:grpSpPr/>
      <p:sp>
        <p:nvSpPr>
          <p:cNvPr id="2" name="标题 1"/>
          <p:cNvSpPr>
            <a:spLocks noGrp="1"/>
          </p:cNvSpPr>
          <p:nvPr>
            <p:ph type="title"/>
          </p:nvPr>
        </p:nvSpPr>
        <p:spPr>
          <a:xfrm>
            <a:off x="473659" y="282880"/>
            <a:ext cx="3116612" cy="1203884"/>
          </a:xfrm>
        </p:spPr>
        <p:txBody>
          <a:bodyPr anchor="b"/>
          <a:lstStyle>
            <a:lvl1pPr algn="l">
              <a:defRPr sz="2072" b="1"/>
            </a:lvl1pPr>
          </a:lstStyle>
          <a:p>
            <a:pPr fontAlgn="base"/>
            <a:r>
              <a:rPr lang="zh-CN" altLang="en-US" strike="noStrike" noProof="1" smtClean="0"/>
              <a:t>单击此处编辑母版标题样式</a:t>
            </a:r>
            <a:endParaRPr lang="zh-CN" altLang="en-US" strike="noStrike" noProof="1"/>
          </a:p>
        </p:txBody>
      </p:sp>
      <p:sp>
        <p:nvSpPr>
          <p:cNvPr id="3" name="内容占位符 2"/>
          <p:cNvSpPr>
            <a:spLocks noGrp="1"/>
          </p:cNvSpPr>
          <p:nvPr>
            <p:ph idx="1"/>
          </p:nvPr>
        </p:nvSpPr>
        <p:spPr>
          <a:xfrm>
            <a:off x="3703752" y="282880"/>
            <a:ext cx="5295773" cy="6063825"/>
          </a:xfrm>
        </p:spPr>
        <p:txBody>
          <a:bodyPr/>
          <a:lstStyle>
            <a:lvl1pPr>
              <a:defRPr sz="3315"/>
            </a:lvl1pPr>
            <a:lvl2pPr>
              <a:defRPr sz="2901"/>
            </a:lvl2pPr>
            <a:lvl3pPr>
              <a:defRPr sz="2486"/>
            </a:lvl3pPr>
            <a:lvl4pPr>
              <a:defRPr sz="2072"/>
            </a:lvl4pPr>
            <a:lvl5pPr>
              <a:defRPr sz="2072"/>
            </a:lvl5pPr>
            <a:lvl6pPr>
              <a:defRPr sz="2072"/>
            </a:lvl6pPr>
            <a:lvl7pPr>
              <a:defRPr sz="2072"/>
            </a:lvl7pPr>
            <a:lvl8pPr>
              <a:defRPr sz="2072"/>
            </a:lvl8pPr>
            <a:lvl9pPr>
              <a:defRPr sz="2072"/>
            </a:lvl9pPr>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4" name="文本占位符 3"/>
          <p:cNvSpPr>
            <a:spLocks noGrp="1"/>
          </p:cNvSpPr>
          <p:nvPr>
            <p:ph type="body" sz="half" idx="2"/>
          </p:nvPr>
        </p:nvSpPr>
        <p:spPr>
          <a:xfrm>
            <a:off x="473659" y="1486763"/>
            <a:ext cx="3116612" cy="4859941"/>
          </a:xfrm>
        </p:spPr>
        <p:txBody>
          <a:bodyPr/>
          <a:lstStyle>
            <a:lvl1pPr marL="0" indent="0">
              <a:buNone/>
              <a:defRPr sz="1450"/>
            </a:lvl1pPr>
            <a:lvl2pPr marL="473659" indent="0">
              <a:buNone/>
              <a:defRPr sz="1243"/>
            </a:lvl2pPr>
            <a:lvl3pPr marL="947318" indent="0">
              <a:buNone/>
              <a:defRPr sz="1036"/>
            </a:lvl3pPr>
            <a:lvl4pPr marL="1420978" indent="0">
              <a:buNone/>
              <a:defRPr sz="932"/>
            </a:lvl4pPr>
            <a:lvl5pPr marL="1894637" indent="0">
              <a:buNone/>
              <a:defRPr sz="932"/>
            </a:lvl5pPr>
            <a:lvl6pPr marL="2368296" indent="0">
              <a:buNone/>
              <a:defRPr sz="932"/>
            </a:lvl6pPr>
            <a:lvl7pPr marL="2841955" indent="0">
              <a:buNone/>
              <a:defRPr sz="932"/>
            </a:lvl7pPr>
            <a:lvl8pPr marL="3315614" indent="0">
              <a:buNone/>
              <a:defRPr sz="932"/>
            </a:lvl8pPr>
            <a:lvl9pPr marL="3789274" indent="0">
              <a:buNone/>
              <a:defRPr sz="932"/>
            </a:lvl9pPr>
          </a:lstStyle>
          <a:p>
            <a:pPr lvl="0" fontAlgn="base"/>
            <a:r>
              <a:rPr lang="zh-CN" altLang="en-US" strike="noStrike" noProof="1" smtClean="0"/>
              <a:t>单击此处编辑母版文本样式</a:t>
            </a:r>
            <a:endParaRPr lang="zh-CN" altLang="en-US" strike="noStrike" noProof="1" smtClean="0"/>
          </a:p>
        </p:txBody>
      </p:sp>
      <p:sp>
        <p:nvSpPr>
          <p:cNvPr id="9220" name="日期占位符 4"/>
          <p:cNvSpPr>
            <a:spLocks noGrp="1"/>
          </p:cNvSpPr>
          <p:nvPr>
            <p:ph type="dt" sz="half"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9221" name="页脚占位符 5"/>
          <p:cNvSpPr>
            <a:spLocks noGrp="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9222" name="灯片编号占位符 6"/>
          <p:cNvSpPr>
            <a:spLocks noGrp="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8D03E60B-86BD-45B6-BFC0-1FD8666D7EAB}" type="slidenum">
              <a:rPr lang="en-US" altLang="zh-CN" sz="1450" b="0">
                <a:solidFill>
                  <a:schemeClr val="tx1"/>
                </a:solidFill>
              </a:rPr>
              <a:t>*</a:t>
            </a:fld>
            <a:endParaRPr lang="en-US" altLang="zh-CN" sz="1450" b="0">
              <a:solidFill>
                <a:schemeClr val="tx1"/>
              </a:solidFill>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cSld name="图片与标题">
    <p:bg>
      <p:bgPr>
        <a:blipFill rotWithShape="0">
          <a:blip r:embed="rId1"/>
          <a:stretch>
            <a:fillRect/>
          </a:stretch>
        </a:blipFill>
      </p:bgPr>
    </p:bg>
    <p:spTree>
      <p:nvGrpSpPr>
        <p:cNvPr id="1" name=""/>
        <p:cNvGrpSpPr/>
        <p:nvPr/>
      </p:nvGrpSpPr>
      <p:grpSpPr/>
      <p:sp>
        <p:nvSpPr>
          <p:cNvPr id="2" name="标题 1"/>
          <p:cNvSpPr>
            <a:spLocks noGrp="1"/>
          </p:cNvSpPr>
          <p:nvPr>
            <p:ph type="title"/>
          </p:nvPr>
        </p:nvSpPr>
        <p:spPr>
          <a:xfrm>
            <a:off x="1856811" y="4973422"/>
            <a:ext cx="5683910" cy="587141"/>
          </a:xfrm>
        </p:spPr>
        <p:txBody>
          <a:bodyPr anchor="b"/>
          <a:lstStyle>
            <a:lvl1pPr algn="l">
              <a:defRPr sz="2072" b="1"/>
            </a:lvl1pPr>
          </a:lstStyle>
          <a:p>
            <a:pPr fontAlgn="base"/>
            <a:r>
              <a:rPr lang="zh-CN" altLang="en-US" strike="noStrike" noProof="1" smtClean="0"/>
              <a:t>单击此处编辑母版标题样式</a:t>
            </a:r>
            <a:endParaRPr lang="zh-CN" altLang="en-US" strike="noStrike" noProof="1"/>
          </a:p>
        </p:txBody>
      </p:sp>
      <p:sp>
        <p:nvSpPr>
          <p:cNvPr id="3" name="图片占位符 2"/>
          <p:cNvSpPr>
            <a:spLocks noGrp="1"/>
          </p:cNvSpPr>
          <p:nvPr>
            <p:ph type="pic" idx="1"/>
          </p:nvPr>
        </p:nvSpPr>
        <p:spPr>
          <a:xfrm>
            <a:off x="1856811" y="634835"/>
            <a:ext cx="5683910" cy="4262933"/>
          </a:xfrm>
        </p:spPr>
        <p:txBody>
          <a:bodyPr vert="horz" wrap="square" lIns="91440" tIns="45720" rIns="91440" bIns="45720" numCol="1" anchor="t" anchorCtr="0" compatLnSpc="1"/>
          <a:lstStyle>
            <a:lvl1pPr marL="0" indent="0">
              <a:buNone/>
              <a:defRPr sz="3315"/>
            </a:lvl1pPr>
            <a:lvl2pPr marL="473659" indent="0">
              <a:buNone/>
              <a:defRPr sz="2901"/>
            </a:lvl2pPr>
            <a:lvl3pPr marL="947318" indent="0">
              <a:buNone/>
              <a:defRPr sz="2486"/>
            </a:lvl3pPr>
            <a:lvl4pPr marL="1420978" indent="0">
              <a:buNone/>
              <a:defRPr sz="2072"/>
            </a:lvl4pPr>
            <a:lvl5pPr marL="1894637" indent="0">
              <a:buNone/>
              <a:defRPr sz="2072"/>
            </a:lvl5pPr>
            <a:lvl6pPr marL="2368296" indent="0">
              <a:buNone/>
              <a:defRPr sz="2072"/>
            </a:lvl6pPr>
            <a:lvl7pPr marL="2841955" indent="0">
              <a:buNone/>
              <a:defRPr sz="2072"/>
            </a:lvl7pPr>
            <a:lvl8pPr marL="3315614" indent="0">
              <a:buNone/>
              <a:defRPr sz="2072"/>
            </a:lvl8pPr>
            <a:lvl9pPr marL="3789274" indent="0">
              <a:buNone/>
              <a:defRPr sz="2072"/>
            </a:lvl9pPr>
          </a:lstStyle>
          <a:p>
            <a:pPr marL="0" marR="0" lvl="0" indent="0" algn="l" defTabSz="947318" rtl="0" eaLnBrk="0" fontAlgn="base" latinLnBrk="0" hangingPunct="0">
              <a:lnSpc>
                <a:spcPct val="100000"/>
              </a:lnSpc>
              <a:spcBef>
                <a:spcPct val="20000"/>
              </a:spcBef>
              <a:spcAft>
                <a:spcPct val="0"/>
              </a:spcAft>
              <a:buClr>
                <a:schemeClr val="accent2"/>
              </a:buClr>
              <a:buSzPct val="80000"/>
              <a:buFont typeface="Wingdings" pitchFamily="2" charset="2"/>
              <a:buNone/>
              <a:defRPr/>
            </a:pPr>
            <a:endParaRPr kumimoji="1" lang="zh-CN" altLang="en-US" sz="3315" b="0" i="0" u="none" strike="noStrike" kern="0" cap="none" spc="0" normalizeH="0" baseline="0" noProof="0" smtClean="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856811" y="5560562"/>
            <a:ext cx="5683910" cy="833837"/>
          </a:xfrm>
        </p:spPr>
        <p:txBody>
          <a:bodyPr/>
          <a:lstStyle>
            <a:lvl1pPr marL="0" indent="0">
              <a:buNone/>
              <a:defRPr sz="1450"/>
            </a:lvl1pPr>
            <a:lvl2pPr marL="473659" indent="0">
              <a:buNone/>
              <a:defRPr sz="1243"/>
            </a:lvl2pPr>
            <a:lvl3pPr marL="947318" indent="0">
              <a:buNone/>
              <a:defRPr sz="1036"/>
            </a:lvl3pPr>
            <a:lvl4pPr marL="1420978" indent="0">
              <a:buNone/>
              <a:defRPr sz="932"/>
            </a:lvl4pPr>
            <a:lvl5pPr marL="1894637" indent="0">
              <a:buNone/>
              <a:defRPr sz="932"/>
            </a:lvl5pPr>
            <a:lvl6pPr marL="2368296" indent="0">
              <a:buNone/>
              <a:defRPr sz="932"/>
            </a:lvl6pPr>
            <a:lvl7pPr marL="2841955" indent="0">
              <a:buNone/>
              <a:defRPr sz="932"/>
            </a:lvl7pPr>
            <a:lvl8pPr marL="3315614" indent="0">
              <a:buNone/>
              <a:defRPr sz="932"/>
            </a:lvl8pPr>
            <a:lvl9pPr marL="3789274" indent="0">
              <a:buNone/>
              <a:defRPr sz="932"/>
            </a:lvl9pPr>
          </a:lstStyle>
          <a:p>
            <a:pPr lvl="0" fontAlgn="base"/>
            <a:r>
              <a:rPr lang="zh-CN" altLang="en-US" strike="noStrike" noProof="1" smtClean="0"/>
              <a:t>单击此处编辑母版文本样式</a:t>
            </a:r>
            <a:endParaRPr lang="zh-CN" altLang="en-US" strike="noStrike" noProof="1" smtClean="0"/>
          </a:p>
        </p:txBody>
      </p:sp>
      <p:sp>
        <p:nvSpPr>
          <p:cNvPr id="10244" name="日期占位符 4"/>
          <p:cNvSpPr>
            <a:spLocks noGrp="1"/>
          </p:cNvSpPr>
          <p:nvPr>
            <p:ph type="dt" sz="half"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10245" name="页脚占位符 5"/>
          <p:cNvSpPr>
            <a:spLocks noGrp="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10246" name="灯片编号占位符 6"/>
          <p:cNvSpPr>
            <a:spLocks noGrp="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DF3F6259-A49E-4EA0-A89C-AB59BB5DB439}" type="slidenum">
              <a:rPr lang="en-US" altLang="zh-CN" sz="1450" b="0">
                <a:solidFill>
                  <a:schemeClr val="tx1"/>
                </a:solidFill>
              </a:rPr>
              <a:t>*</a:t>
            </a:fld>
            <a:endParaRPr lang="en-US" altLang="zh-CN" sz="1450" b="0">
              <a:solidFill>
                <a:schemeClr val="tx1"/>
              </a:solidFill>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cSld name="标题和竖排文字">
    <p:bg>
      <p:bgPr>
        <a:blipFill rotWithShape="0">
          <a:blip r:embed="rId1"/>
          <a:stretch>
            <a:fillRect/>
          </a:stretch>
        </a:blipFill>
      </p:bgPr>
    </p:bg>
    <p:spTree>
      <p:nvGrpSpPr>
        <p:cNvPr id="1" name=""/>
        <p:cNvGrpSpPr/>
        <p:nvPr/>
      </p:nvGrpSpPr>
      <p:grpSpPr/>
      <p:sp>
        <p:nvSpPr>
          <p:cNvPr id="2" name="标题 1"/>
          <p:cNvSpPr>
            <a:spLocks noGrp="1"/>
          </p:cNvSpPr>
          <p:nvPr>
            <p:ph type="title"/>
          </p:nvPr>
        </p:nvSpPr>
        <p:spPr/>
        <p:txBody>
          <a:bodyPr/>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11268" name="日期占位符 3"/>
          <p:cNvSpPr>
            <a:spLocks noGrp="1"/>
          </p:cNvSpPr>
          <p:nvPr>
            <p:ph type="dt" sz="half"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11269" name="页脚占位符 4"/>
          <p:cNvSpPr>
            <a:spLocks noGrp="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11270" name="灯片编号占位符 5"/>
          <p:cNvSpPr>
            <a:spLocks noGrp="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6E8FFFC4-5405-4F1F-AA72-239E911DA999}" type="slidenum">
              <a:rPr lang="en-US" altLang="zh-CN" sz="1450" b="0">
                <a:solidFill>
                  <a:schemeClr val="tx1"/>
                </a:solidFill>
              </a:rPr>
              <a:t>*</a:t>
            </a:fld>
            <a:endParaRPr lang="en-US" altLang="zh-CN" sz="1450" b="0">
              <a:solidFill>
                <a:schemeClr val="tx1"/>
              </a:solidFill>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cSld name="垂直排列标题与文本">
    <p:bg>
      <p:bgPr>
        <a:blipFill rotWithShape="0">
          <a:blip r:embed="rId1"/>
          <a:stretch>
            <a:fillRect/>
          </a:stretch>
        </a:blipFill>
      </p:bgPr>
    </p:bg>
    <p:spTree>
      <p:nvGrpSpPr>
        <p:cNvPr id="1" name=""/>
        <p:cNvGrpSpPr/>
        <p:nvPr/>
      </p:nvGrpSpPr>
      <p:grpSpPr/>
      <p:sp>
        <p:nvSpPr>
          <p:cNvPr id="2" name="竖排标题 1"/>
          <p:cNvSpPr>
            <a:spLocks noGrp="1"/>
          </p:cNvSpPr>
          <p:nvPr>
            <p:ph type="title" orient="vert"/>
          </p:nvPr>
        </p:nvSpPr>
        <p:spPr>
          <a:xfrm>
            <a:off x="6749644" y="631546"/>
            <a:ext cx="2013052" cy="5683910"/>
          </a:xfrm>
        </p:spPr>
        <p:txBody>
          <a:bodyPr vert="eaVert"/>
          <a:lstStyle/>
          <a:p>
            <a:pPr fontAlgn="base"/>
            <a:r>
              <a:rPr lang="zh-CN" altLang="en-US" strike="noStrike" noProof="1" smtClean="0"/>
              <a:t>单击此处编辑母版标题样式</a:t>
            </a:r>
            <a:endParaRPr lang="zh-CN" altLang="en-US" strike="noStrike" noProof="1"/>
          </a:p>
        </p:txBody>
      </p:sp>
      <p:sp>
        <p:nvSpPr>
          <p:cNvPr id="3" name="竖排文字占位符 2"/>
          <p:cNvSpPr>
            <a:spLocks noGrp="1"/>
          </p:cNvSpPr>
          <p:nvPr>
            <p:ph type="body" orient="vert" idx="1"/>
          </p:nvPr>
        </p:nvSpPr>
        <p:spPr>
          <a:xfrm>
            <a:off x="710489" y="631546"/>
            <a:ext cx="5881269" cy="5683910"/>
          </a:xfrm>
        </p:spPr>
        <p:txBody>
          <a:bodyPr vert="eaVert"/>
          <a:lstStyle/>
          <a:p>
            <a:pPr lvl="0" fontAlgn="base"/>
            <a:r>
              <a:rPr lang="zh-CN" altLang="en-US" strike="noStrike" noProof="1" smtClean="0"/>
              <a:t>单击此处编辑母版文本样式</a:t>
            </a:r>
            <a:endParaRPr lang="zh-CN" altLang="en-US" strike="noStrike" noProof="1" smtClean="0"/>
          </a:p>
          <a:p>
            <a:pPr lvl="1" fontAlgn="base"/>
            <a:r>
              <a:rPr lang="zh-CN" altLang="en-US" strike="noStrike" noProof="1" smtClean="0"/>
              <a:t>第二级</a:t>
            </a:r>
            <a:endParaRPr lang="zh-CN" altLang="en-US" strike="noStrike" noProof="1" smtClean="0"/>
          </a:p>
          <a:p>
            <a:pPr lvl="2" fontAlgn="base"/>
            <a:r>
              <a:rPr lang="zh-CN" altLang="en-US" strike="noStrike" noProof="1" smtClean="0"/>
              <a:t>第三级</a:t>
            </a:r>
            <a:endParaRPr lang="zh-CN" altLang="en-US" strike="noStrike" noProof="1" smtClean="0"/>
          </a:p>
          <a:p>
            <a:pPr lvl="3" fontAlgn="base"/>
            <a:r>
              <a:rPr lang="zh-CN" altLang="en-US" strike="noStrike" noProof="1" smtClean="0"/>
              <a:t>第四级</a:t>
            </a:r>
            <a:endParaRPr lang="zh-CN" altLang="en-US" strike="noStrike" noProof="1" smtClean="0"/>
          </a:p>
          <a:p>
            <a:pPr lvl="4" fontAlgn="base"/>
            <a:r>
              <a:rPr lang="zh-CN" altLang="en-US" strike="noStrike" noProof="1" smtClean="0"/>
              <a:t>第五级</a:t>
            </a:r>
            <a:endParaRPr lang="zh-CN" altLang="en-US" strike="noStrike" noProof="1"/>
          </a:p>
        </p:txBody>
      </p:sp>
      <p:sp>
        <p:nvSpPr>
          <p:cNvPr id="12292" name="日期占位符 3"/>
          <p:cNvSpPr>
            <a:spLocks noGrp="1"/>
          </p:cNvSpPr>
          <p:nvPr>
            <p:ph type="dt" sz="half" idx="10"/>
          </p:nvPr>
        </p:nvSpPr>
        <p:spPr bwMode="auto">
          <a:xfrm>
            <a:off x="6858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endParaRPr lang="en-US" altLang="zh-CN" sz="1450" b="0">
              <a:solidFill>
                <a:schemeClr val="tx1"/>
              </a:solidFill>
            </a:endParaRPr>
          </a:p>
        </p:txBody>
      </p:sp>
      <p:sp>
        <p:nvSpPr>
          <p:cNvPr id="12293" name="页脚占位符 4"/>
          <p:cNvSpPr>
            <a:spLocks noGrp="1"/>
          </p:cNvSpPr>
          <p:nvPr>
            <p:ph type="ftr" sz="quarter" idx="11"/>
          </p:nvPr>
        </p:nvSpPr>
        <p:spPr bwMode="auto">
          <a:xfrm>
            <a:off x="3124200" y="6248400"/>
            <a:ext cx="28956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ctr"/>
            <a:endParaRPr lang="en-US" altLang="zh-CN" sz="1450" b="0">
              <a:solidFill>
                <a:schemeClr val="tx1"/>
              </a:solidFill>
            </a:endParaRPr>
          </a:p>
        </p:txBody>
      </p:sp>
      <p:sp>
        <p:nvSpPr>
          <p:cNvPr id="12294" name="灯片编号占位符 5"/>
          <p:cNvSpPr>
            <a:spLocks noGrp="1"/>
          </p:cNvSpPr>
          <p:nvPr>
            <p:ph type="sldNum" sz="quarter" idx="12"/>
          </p:nvPr>
        </p:nvSpPr>
        <p:spPr bwMode="auto">
          <a:xfrm>
            <a:off x="6553200" y="6248400"/>
            <a:ext cx="1905000" cy="457200"/>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1pPr>
            <a:lvl2pPr marL="473659"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2pPr>
            <a:lvl3pPr marL="94731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3pPr>
            <a:lvl4pPr marL="1420978"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4pPr>
            <a:lvl5pPr marL="1894637" indent="0" algn="l" defTabSz="947318" rtl="0" eaLnBrk="1" fontAlgn="base" hangingPunct="1">
              <a:lnSpc>
                <a:spcPct val="100000"/>
              </a:lnSpc>
              <a:spcBef>
                <a:spcPct val="0"/>
              </a:spcBef>
              <a:spcAft>
                <a:spcPct val="0"/>
              </a:spcAft>
              <a:buClrTx/>
              <a:buSzTx/>
              <a:buFontTx/>
              <a:buNone/>
              <a:defRPr lang="zh-CN" altLang="en-US" sz="3730" b="1" i="0" u="none" baseline="0">
                <a:solidFill>
                  <a:schemeClr val="hlink"/>
                </a:solidFill>
                <a:latin typeface="Times New Roman" pitchFamily="18" charset="0"/>
                <a:ea typeface="宋体" pitchFamily="2" charset="-122"/>
              </a:defRPr>
            </a:lvl5pPr>
          </a:lstStyle>
          <a:p>
            <a:pPr lvl="0" algn="r"/>
            <a:fld id="{7F7038CE-E521-44C7-BA2C-DF7133670FAC}" type="slidenum">
              <a:rPr lang="en-US" altLang="zh-CN" sz="1450" b="0">
                <a:solidFill>
                  <a:schemeClr val="tx1"/>
                </a:solidFill>
              </a:rPr>
              <a:t>*</a:t>
            </a:fld>
            <a:endParaRPr lang="en-US" altLang="zh-CN" sz="1450" b="0">
              <a:solidFill>
                <a:schemeClr val="tx1"/>
              </a:solidFill>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2"/>
          <a:stretch>
            <a:fillRect/>
          </a:stretch>
        </a:blipFill>
      </p:bgPr>
    </p:bg>
    <p:spTree>
      <p:nvGrpSpPr>
        <p:cNvPr id="1" name=""/>
        <p:cNvGrpSpPr/>
        <p:nvPr/>
      </p:nvGrpSpPr>
      <p:grpSpPr/>
      <p:sp>
        <p:nvSpPr>
          <p:cNvPr id="1026" name="Rectangle 1029"/>
          <p:cNvSpPr>
            <a:spLocks noGrp="1" noChangeArrowheads="1"/>
          </p:cNvSpPr>
          <p:nvPr>
            <p:ph type="title" idx="4294967295"/>
          </p:nvPr>
        </p:nvSpPr>
        <p:spPr bwMode="auto">
          <a:xfrm>
            <a:off x="710489" y="631546"/>
            <a:ext cx="8052206" cy="1184148"/>
          </a:xfrm>
          <a:prstGeom prst="rect">
            <a:avLst/>
          </a:prstGeom>
          <a:noFill/>
          <a:ln w="9525">
            <a:noFill/>
            <a:miter lim="800000"/>
          </a:ln>
          <a:effectLst/>
        </p:spPr>
        <p:txBody>
          <a:bodyPr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lvl="0"/>
            <a:r>
              <a:t>单击此处编辑母版标题样式</a:t>
            </a:r>
          </a:p>
        </p:txBody>
      </p:sp>
      <p:sp>
        <p:nvSpPr>
          <p:cNvPr id="1027" name="Rectangle 1030"/>
          <p:cNvSpPr>
            <a:spLocks noGrp="1" noChangeArrowheads="1"/>
          </p:cNvSpPr>
          <p:nvPr>
            <p:ph type="dt" sz="half" idx="1"/>
          </p:nvPr>
        </p:nvSpPr>
        <p:spPr bwMode="auto">
          <a:xfrm>
            <a:off x="710489" y="6473343"/>
            <a:ext cx="1973580" cy="473659"/>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latinLnBrk="0" hangingPunct="1">
              <a:lnSpc>
                <a:spcPct val="100000"/>
              </a:lnSpc>
              <a:spcBef>
                <a:spcPct val="0"/>
              </a:spcBef>
              <a:spcAft>
                <a:spcPct val="0"/>
              </a:spcAft>
              <a:buClrTx/>
              <a:buSzTx/>
              <a:buFontTx/>
              <a:buNone/>
              <a:defRPr kumimoji="0" lang="zh-CN" altLang="en-US" sz="1450" b="0" i="0" u="none" kern="1200" baseline="0">
                <a:solidFill>
                  <a:schemeClr val="tx1"/>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ltLang="zh-CN" sz="1450" b="0">
              <a:solidFill>
                <a:schemeClr val="tx1"/>
              </a:solidFill>
            </a:endParaRPr>
          </a:p>
        </p:txBody>
      </p:sp>
      <p:sp>
        <p:nvSpPr>
          <p:cNvPr id="1028" name="Rectangle 1031"/>
          <p:cNvSpPr>
            <a:spLocks noGrp="1" noChangeArrowheads="1"/>
          </p:cNvSpPr>
          <p:nvPr>
            <p:ph type="ftr" sz="quarter" idx="2"/>
          </p:nvPr>
        </p:nvSpPr>
        <p:spPr bwMode="auto">
          <a:xfrm>
            <a:off x="3236671" y="6473343"/>
            <a:ext cx="2999842" cy="473659"/>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l" defTabSz="947318" rtl="0" eaLnBrk="1" fontAlgn="base" latinLnBrk="0" hangingPunct="1">
              <a:lnSpc>
                <a:spcPct val="100000"/>
              </a:lnSpc>
              <a:spcBef>
                <a:spcPct val="0"/>
              </a:spcBef>
              <a:spcAft>
                <a:spcPct val="0"/>
              </a:spcAft>
              <a:buClrTx/>
              <a:buSzTx/>
              <a:buFontTx/>
              <a:buNone/>
              <a:defRPr kumimoji="0" lang="zh-CN" altLang="en-US" sz="1450" b="0" i="0" u="none" kern="1200" baseline="0">
                <a:solidFill>
                  <a:schemeClr val="tx1"/>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1450" b="0">
              <a:solidFill>
                <a:schemeClr val="tx1"/>
              </a:solidFill>
            </a:endParaRPr>
          </a:p>
        </p:txBody>
      </p:sp>
      <p:sp>
        <p:nvSpPr>
          <p:cNvPr id="1029" name="Rectangle 1032"/>
          <p:cNvSpPr>
            <a:spLocks noGrp="1" noChangeArrowheads="1"/>
          </p:cNvSpPr>
          <p:nvPr>
            <p:ph type="sldNum" sz="quarter" idx="3"/>
          </p:nvPr>
        </p:nvSpPr>
        <p:spPr bwMode="auto">
          <a:xfrm>
            <a:off x="6789115" y="6473343"/>
            <a:ext cx="1973580" cy="473659"/>
          </a:xfrm>
          <a:prstGeom prst="rect">
            <a:avLst/>
          </a:prstGeom>
          <a:noFill/>
          <a:ln w="9525">
            <a:noFill/>
            <a:miter lim="800000"/>
          </a:ln>
          <a:effectLst/>
        </p:spPr>
        <p:txBody>
          <a:bodyPr wrap="square" lIns="92075" tIns="46038" rIns="92075" bIns="46038" numCol="1" anchor="ctr" anchorCtr="0" compatLnSpc="1"/>
          <a:lstStyle>
            <a:defPPr>
              <a:defRPr lang="zh-CN"/>
            </a:defPPr>
            <a:lvl1pPr marL="0" indent="0" algn="r" defTabSz="947318" rtl="0" eaLnBrk="1" fontAlgn="base" latinLnBrk="0" hangingPunct="1">
              <a:lnSpc>
                <a:spcPct val="100000"/>
              </a:lnSpc>
              <a:spcBef>
                <a:spcPct val="0"/>
              </a:spcBef>
              <a:spcAft>
                <a:spcPct val="0"/>
              </a:spcAft>
              <a:buClrTx/>
              <a:buSzTx/>
              <a:buFontTx/>
              <a:buNone/>
              <a:defRPr lang="zh-CN" altLang="en-US" sz="1450" b="0" i="0" u="none" kern="1200" baseline="0">
                <a:solidFill>
                  <a:schemeClr val="tx1"/>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r"/>
            <a:fld id="{1C29A41D-E2B4-4FC8-9F95-017021C00A1B}" type="slidenum">
              <a:rPr lang="en-US" altLang="zh-CN" sz="1450" b="0">
                <a:solidFill>
                  <a:schemeClr val="tx1"/>
                </a:solidFill>
              </a:rPr>
              <a:t>*</a:t>
            </a:fld>
            <a:endParaRPr lang="en-US" altLang="zh-CN" sz="1450" b="0">
              <a:solidFill>
                <a:schemeClr val="tx1"/>
              </a:solidFill>
            </a:endParaRPr>
          </a:p>
        </p:txBody>
      </p:sp>
      <p:sp>
        <p:nvSpPr>
          <p:cNvPr id="1030" name="Rectangle 1033"/>
          <p:cNvSpPr>
            <a:spLocks noGrp="1"/>
          </p:cNvSpPr>
          <p:nvPr>
            <p:ph type="body" idx="4"/>
          </p:nvPr>
        </p:nvSpPr>
        <p:spPr>
          <a:xfrm>
            <a:off x="710489" y="2052523"/>
            <a:ext cx="8052206" cy="4262933"/>
          </a:xfrm>
          <a:prstGeom prst="rect">
            <a:avLst/>
          </a:prstGeom>
          <a:noFill/>
          <a:ln>
            <a:noFill/>
            <a:miter lim="800000"/>
          </a:ln>
        </p:spPr>
        <p:txBody>
          <a:bodyPr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marL="355244" lvl="0" indent="-355244"/>
            <a:r>
              <a:t>单击此处编辑母版文本样式</a:t>
            </a:r>
          </a:p>
          <a:p>
            <a:pPr marL="769696" lvl="1" indent="-296037"/>
            <a:r>
              <a:t>第二级</a:t>
            </a:r>
          </a:p>
          <a:p>
            <a:pPr marL="1184148" lvl="2" indent="-236830"/>
            <a:r>
              <a:t>第三级</a:t>
            </a:r>
          </a:p>
          <a:p>
            <a:pPr marL="1657807" lvl="3" indent="-236830"/>
            <a:r>
              <a:t>第四级</a:t>
            </a:r>
          </a:p>
          <a:p>
            <a:pPr marL="2131466" lvl="4" indent="-236830"/>
            <a:r>
              <a:t>第五级</a:t>
            </a:r>
          </a:p>
        </p:txBody>
      </p:sp>
    </p:spTree>
  </p:cSld>
  <p:clrMap bg1="dk2" tx1="lt1" bg2="dk1" tx2="lt2" accent1="accent1" accent2="accent2" accent3="accent3" accent4="accent4" accent5="accent5" accent6="accent6" hlink="hlink" folHlink="folHlink"/>
  <p:sldLayoutIdLst>
    <p:sldLayoutId id="2147483660" r:id="rId1"/>
    <p:sldLayoutId id="2147483661" r:id="rId2"/>
    <p:sldLayoutId id="2147483664" r:id="rId3"/>
    <p:sldLayoutId id="2147483666" r:id="rId4"/>
    <p:sldLayoutId id="2147483668" r:id="rId5"/>
    <p:sldLayoutId id="2147483670" r:id="rId6"/>
    <p:sldLayoutId id="2147483672" r:id="rId7"/>
    <p:sldLayoutId id="2147483674" r:id="rId8"/>
    <p:sldLayoutId id="2147483676" r:id="rId9"/>
    <p:sldLayoutId id="2147483678" r:id="rId10"/>
    <p:sldLayoutId id="2147483680" r:id="rId11"/>
  </p:sldLayoutIdLst>
  <p:transition/>
  <p:timing/>
  <p:txStyles>
    <p:titleStyle>
      <a:lvl1pPr marL="0" indent="0" algn="ctr" defTabSz="947318" rtl="0" eaLnBrk="0" fontAlgn="base" hangingPunct="0">
        <a:lnSpc>
          <a:spcPct val="100000"/>
        </a:lnSpc>
        <a:spcBef>
          <a:spcPct val="0"/>
        </a:spcBef>
        <a:spcAft>
          <a:spcPct val="0"/>
        </a:spcAft>
        <a:buClrTx/>
        <a:buSzTx/>
        <a:buFontTx/>
        <a:buNone/>
        <a:defRPr kumimoji="1" sz="4558">
          <a:solidFill>
            <a:schemeClr val="tx2"/>
          </a:solidFill>
          <a:effectLst>
            <a:outerShdw blurRad="38100" dist="38100" dir="2700000" algn="tl">
              <a:srgbClr val="000000"/>
            </a:outerShdw>
          </a:effectLst>
          <a:latin typeface="Arial" pitchFamily="34" charset="0"/>
          <a:ea typeface="宋体" pitchFamily="2" charset="-122"/>
          <a:cs typeface="+mj-cs"/>
        </a:defRPr>
      </a:lvl1pPr>
    </p:titleStyle>
    <p:body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sz="2072">
          <a:solidFill>
            <a:schemeClr val="tx1"/>
          </a:solidFill>
          <a:latin typeface="+mn-lt"/>
          <a:ea typeface="+mn-ea"/>
        </a:defRPr>
      </a:lvl9pPr>
    </p:bodyStyle>
    <p:otherStyle>
      <a:defPPr>
        <a:defRPr lang="zh-CN"/>
      </a:defPPr>
      <a:lvl1pPr marL="0" indent="0" algn="l" defTabSz="947318" rtl="0" eaLnBrk="1" fontAlgn="base" latinLnBrk="0" hangingPunct="1">
        <a:lnSpc>
          <a:spcPct val="100000"/>
        </a:lnSpc>
        <a:spcBef>
          <a:spcPct val="0"/>
        </a:spcBef>
        <a:spcAft>
          <a:spcPct val="0"/>
        </a:spcAft>
        <a:buClrTx/>
        <a:buSzTx/>
        <a:buFontTx/>
        <a:buNone/>
        <a:defRPr sz="1865" kern="1200">
          <a:solidFill>
            <a:schemeClr val="tx1"/>
          </a:solidFill>
          <a:latin typeface="+mn-lt"/>
          <a:ea typeface="+mn-ea"/>
          <a:cs typeface="+mn-cs"/>
        </a:defRPr>
      </a:lvl1pPr>
      <a:lvl2pPr marL="473659" indent="0" algn="l" defTabSz="947318" rtl="0" eaLnBrk="1" fontAlgn="base" latinLnBrk="0" hangingPunct="1">
        <a:lnSpc>
          <a:spcPct val="100000"/>
        </a:lnSpc>
        <a:spcBef>
          <a:spcPct val="0"/>
        </a:spcBef>
        <a:spcAft>
          <a:spcPct val="0"/>
        </a:spcAft>
        <a:buClrTx/>
        <a:buSzTx/>
        <a:buFontTx/>
        <a:buNone/>
        <a:defRPr sz="1865" kern="1200">
          <a:solidFill>
            <a:schemeClr val="tx1"/>
          </a:solidFill>
          <a:latin typeface="+mn-lt"/>
          <a:ea typeface="+mn-ea"/>
          <a:cs typeface="+mn-cs"/>
        </a:defRPr>
      </a:lvl2pPr>
      <a:lvl3pPr marL="947318" indent="0" algn="l" defTabSz="947318" rtl="0" eaLnBrk="1" fontAlgn="base" latinLnBrk="0" hangingPunct="1">
        <a:lnSpc>
          <a:spcPct val="100000"/>
        </a:lnSpc>
        <a:spcBef>
          <a:spcPct val="0"/>
        </a:spcBef>
        <a:spcAft>
          <a:spcPct val="0"/>
        </a:spcAft>
        <a:buClrTx/>
        <a:buSzTx/>
        <a:buFontTx/>
        <a:buNone/>
        <a:defRPr sz="1865" kern="1200">
          <a:solidFill>
            <a:schemeClr val="tx1"/>
          </a:solidFill>
          <a:latin typeface="+mn-lt"/>
          <a:ea typeface="+mn-ea"/>
          <a:cs typeface="+mn-cs"/>
        </a:defRPr>
      </a:lvl3pPr>
      <a:lvl4pPr marL="1420978" indent="0" algn="l" defTabSz="947318" rtl="0" eaLnBrk="1" fontAlgn="base" latinLnBrk="0" hangingPunct="1">
        <a:lnSpc>
          <a:spcPct val="100000"/>
        </a:lnSpc>
        <a:spcBef>
          <a:spcPct val="0"/>
        </a:spcBef>
        <a:spcAft>
          <a:spcPct val="0"/>
        </a:spcAft>
        <a:buClrTx/>
        <a:buSzTx/>
        <a:buFontTx/>
        <a:buNone/>
        <a:defRPr sz="1865" kern="1200">
          <a:solidFill>
            <a:schemeClr val="tx1"/>
          </a:solidFill>
          <a:latin typeface="+mn-lt"/>
          <a:ea typeface="+mn-ea"/>
          <a:cs typeface="+mn-cs"/>
        </a:defRPr>
      </a:lvl4pPr>
      <a:lvl5pPr marL="1894637" indent="0" algn="l" defTabSz="947318" rtl="0" eaLnBrk="1" fontAlgn="base" latinLnBrk="0" hangingPunct="1">
        <a:lnSpc>
          <a:spcPct val="100000"/>
        </a:lnSpc>
        <a:spcBef>
          <a:spcPct val="0"/>
        </a:spcBef>
        <a:spcAft>
          <a:spcPct val="0"/>
        </a:spcAft>
        <a:buClrTx/>
        <a:buSzTx/>
        <a:buFontTx/>
        <a:buNone/>
        <a:defRPr sz="1865" kern="1200">
          <a:solidFill>
            <a:schemeClr val="tx1"/>
          </a:solidFill>
          <a:latin typeface="+mn-lt"/>
          <a:ea typeface="+mn-ea"/>
          <a:cs typeface="+mn-cs"/>
        </a:defRPr>
      </a:lvl5pPr>
      <a:lvl6pPr marL="2368296" algn="l" defTabSz="947318" rtl="0" eaLnBrk="1" latinLnBrk="0" hangingPunct="1">
        <a:defRPr sz="1865" kern="1200">
          <a:solidFill>
            <a:schemeClr val="tx1"/>
          </a:solidFill>
          <a:latin typeface="+mn-lt"/>
          <a:ea typeface="+mn-ea"/>
          <a:cs typeface="+mn-cs"/>
        </a:defRPr>
      </a:lvl6pPr>
      <a:lvl7pPr marL="2841955" algn="l" defTabSz="947318" rtl="0" eaLnBrk="1" latinLnBrk="0" hangingPunct="1">
        <a:defRPr sz="1865" kern="1200">
          <a:solidFill>
            <a:schemeClr val="tx1"/>
          </a:solidFill>
          <a:latin typeface="+mn-lt"/>
          <a:ea typeface="+mn-ea"/>
          <a:cs typeface="+mn-cs"/>
        </a:defRPr>
      </a:lvl7pPr>
      <a:lvl8pPr marL="3315614" algn="l" defTabSz="947318" rtl="0" eaLnBrk="1" latinLnBrk="0" hangingPunct="1">
        <a:defRPr sz="1865" kern="1200">
          <a:solidFill>
            <a:schemeClr val="tx1"/>
          </a:solidFill>
          <a:latin typeface="+mn-lt"/>
          <a:ea typeface="+mn-ea"/>
          <a:cs typeface="+mn-cs"/>
        </a:defRPr>
      </a:lvl8pPr>
      <a:lvl9pPr marL="3789274" algn="l" defTabSz="947318" rtl="0" eaLnBrk="1" latinLnBrk="0" hangingPunct="1">
        <a:defRPr sz="1865"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6.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1.xml" /><Relationship Id="rId3" Type="http://schemas.openxmlformats.org/officeDocument/2006/relationships/image" Target="../media/image6.wmf" /><Relationship Id="rId4" Type="http://schemas.openxmlformats.org/officeDocument/2006/relationships/image" Target="../media/image7.wmf" /><Relationship Id="rId5" Type="http://schemas.openxmlformats.org/officeDocument/2006/relationships/image" Target="../media/image8.wmf" /><Relationship Id="rId6" Type="http://schemas.openxmlformats.org/officeDocument/2006/relationships/image" Target="../media/image9.wmf"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2.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3.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4.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5.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6.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7.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8.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9.xml" /><Relationship Id="rId3" Type="http://schemas.openxmlformats.org/officeDocument/2006/relationships/image" Target="../media/image10.jpe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0.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1.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2.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4.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5.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6.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104110242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338" name="文本框 1"/>
          <p:cNvSpPr txBox="1"/>
          <p:nvPr/>
        </p:nvSpPr>
        <p:spPr>
          <a:xfrm>
            <a:off x="428925" y="2316325"/>
            <a:ext cx="8615335" cy="1197742"/>
          </a:xfrm>
          <a:prstGeom prst="rect">
            <a:avLst/>
          </a:prstGeom>
          <a:noFill/>
        </p:spPr>
        <p:txBody>
          <a:bodyPr wrap="square" rtlCol="0" anchor="t">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algn="ctr" defTabSz="947318" eaLnBrk="0" fontAlgn="base" hangingPunct="0">
              <a:buClrTx/>
              <a:buSzTx/>
              <a:buFontTx/>
            </a:pPr>
            <a:r>
              <a:rPr kumimoji="0" lang="zh-CN" altLang="en-US" sz="3630" strike="noStrike" kern="1200" cap="none" spc="0" normalizeH="0" baseline="0" noProof="1">
                <a:solidFill>
                  <a:srgbClr val="00024A"/>
                </a:solidFill>
                <a:effectLst>
                  <a:innerShdw blurRad="63500" dist="50800" dir="8100000">
                    <a:prstClr val="black">
                      <a:alpha val="50000"/>
                    </a:prstClr>
                  </a:innerShdw>
                </a:effectLst>
                <a:latin typeface="微软雅黑" charset="-122"/>
                <a:ea typeface="微软雅黑" panose="020b0503020204020204" charset="-122"/>
                <a:cs typeface="+mn-cs"/>
                <a:sym typeface="+mn-ea"/>
              </a:rPr>
              <a:t>教科版</a:t>
            </a:r>
            <a:r>
              <a:rPr kumimoji="0" lang="zh-CN" altLang="en-US" sz="1500" strike="noStrike" kern="1200" cap="none" spc="0" normalizeH="0" baseline="0" noProof="1">
                <a:solidFill>
                  <a:srgbClr val="00024A"/>
                </a:solidFill>
                <a:effectLst>
                  <a:innerShdw blurRad="63500" dist="50800" dir="8100000">
                    <a:prstClr val="black">
                      <a:alpha val="50000"/>
                    </a:prstClr>
                  </a:innerShdw>
                </a:effectLst>
                <a:latin typeface="微软雅黑" charset="-122"/>
                <a:ea typeface="微软雅黑" panose="020b0503020204020204" charset="-122"/>
                <a:cs typeface="+mn-cs"/>
                <a:sym typeface="+mn-ea"/>
              </a:rPr>
              <a:t>(Ban)</a:t>
            </a:r>
            <a:r>
              <a:rPr kumimoji="0" lang="zh-CN" altLang="en-US" sz="3630" strike="noStrike" kern="1200" cap="none" spc="0" normalizeH="0" baseline="0" noProof="1">
                <a:solidFill>
                  <a:srgbClr val="00024A"/>
                </a:solidFill>
                <a:effectLst>
                  <a:innerShdw blurRad="63500" dist="50800" dir="8100000">
                    <a:prstClr val="black">
                      <a:alpha val="50000"/>
                    </a:prstClr>
                  </a:innerShdw>
                </a:effectLst>
                <a:latin typeface="微软雅黑" charset="-122"/>
                <a:ea typeface="微软雅黑" panose="020b0503020204020204" charset="-122"/>
                <a:cs typeface="+mn-cs"/>
                <a:sym typeface="+mn-ea"/>
              </a:rPr>
              <a:t>五年级科学下册</a:t>
            </a:r>
            <a:r>
              <a:rPr lang="zh-CN" altLang="zh-CN" sz="3630" strike="noStrike" noProof="1">
                <a:solidFill>
                  <a:srgbClr val="00024A"/>
                </a:solidFill>
                <a:effectLst>
                  <a:innerShdw blurRad="63500" dist="50800" dir="8100000">
                    <a:prstClr val="black">
                      <a:alpha val="50000"/>
                    </a:prstClr>
                  </a:innerShdw>
                </a:effectLst>
                <a:latin typeface="微软雅黑" charset="-122"/>
                <a:ea typeface="微软雅黑" panose="020b0503020204020204" charset="-122"/>
                <a:cs typeface="+mn-cs"/>
                <a:sym typeface="+mn-ea"/>
              </a:rPr>
              <a:t>全册教材分析解读</a:t>
            </a:r>
            <a:endParaRPr kumimoji="0" lang="zh-CN" altLang="zh-CN" strike="noStrike" kern="1200" cap="none" spc="0" normalizeH="0" baseline="0" noProof="1">
              <a:solidFill>
                <a:srgbClr val="0000CC"/>
              </a:solidFill>
              <a:effectLst>
                <a:innerShdw blurRad="63500" dist="50800" dir="8100000">
                  <a:prstClr val="black">
                    <a:alpha val="50000"/>
                  </a:prstClr>
                </a:innerShdw>
              </a:effectLst>
              <a:latin typeface="微软雅黑" charset="-122"/>
              <a:ea typeface="微软雅黑" panose="020b0503020204020204" charset="-122"/>
              <a:cs typeface="+mn-cs"/>
              <a:sym typeface="+mn-ea"/>
            </a:endParaRPr>
          </a:p>
        </p:txBody>
      </p:sp>
      <p:sp>
        <p:nvSpPr>
          <p:cNvPr id="14339"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第一页，共八十六页。</a:t>
            </a:r>
          </a:p>
        </p:txBody>
      </p:sp>
    </p:spTree>
  </p:cSld>
  <p:clrMapOvr>
    <a:masterClrMapping/>
  </p:clrMapOvr>
  <mc:AlternateContent>
    <mc:Choice xmlns:p14="http://schemas.microsoft.com/office/powerpoint/2010/main" Requires="p14">
      <p:transition p14:dur="1600">
        <p:blinds/>
      </p:transition>
    </mc:Choice>
    <mc:Fallback>
      <p:transition>
        <p:blinds/>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1" name="圆角矩形 4"/>
          <p:cNvSpPr/>
          <p:nvPr/>
        </p:nvSpPr>
        <p:spPr>
          <a:xfrm>
            <a:off x="1677543" y="2060747"/>
            <a:ext cx="5106639" cy="666084"/>
          </a:xfrm>
          <a:prstGeom prst="roundRect">
            <a:avLst/>
          </a:prstGeom>
          <a:solidFill>
            <a:srgbClr val="0062AC"/>
          </a:solidFill>
          <a:ln>
            <a:solidFill>
              <a:srgbClr val="00B0F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1pPr>
            <a:lvl2pPr marL="473659"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2pPr>
            <a:lvl3pPr marL="947318"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3pPr>
            <a:lvl4pPr marL="1420978"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4pPr>
            <a:lvl5pPr marL="1894637"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5pPr>
            <a:lvl6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6pPr>
            <a:lvl7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7pPr>
            <a:lvl8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8pPr>
            <a:lvl9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9pPr>
          </a:lstStyle>
          <a:p>
            <a:pPr marL="0" marR="0" lvl="0" indent="0" algn="ctr" fontAlgn="base">
              <a:spcBef>
                <a:spcPct val="0"/>
              </a:spcBef>
              <a:spcAft>
                <a:spcPct val="0"/>
              </a:spcAft>
            </a:pPr>
            <a:endParaRPr lang="zh-CN" altLang="en-US" sz="1865" b="0">
              <a:solidFill>
                <a:srgbClr val="FFFFFF"/>
              </a:solidFill>
            </a:endParaRPr>
          </a:p>
        </p:txBody>
      </p:sp>
      <p:pic>
        <p:nvPicPr>
          <p:cNvPr id="15362" name="Picture 2" descr="C:\Documents and Settings\鱼不愚\桌面\3dicon1_zcool.com.cn [转换].png"/>
          <p:cNvPicPr>
            <a:picLocks noChangeAspect="1"/>
          </p:cNvPicPr>
          <p:nvPr/>
        </p:nvPicPr>
        <p:blipFill>
          <a:blip r:embed="rId3"/>
          <a:srcRect l="38753" r="35729" b="62554"/>
          <a:stretch>
            <a:fillRect/>
          </a:stretch>
        </p:blipFill>
        <p:spPr>
          <a:xfrm>
            <a:off x="1230198" y="1537748"/>
            <a:ext cx="1184148" cy="1289406"/>
          </a:xfrm>
          <a:prstGeom prst="rect">
            <a:avLst/>
          </a:prstGeom>
          <a:noFill/>
          <a:ln>
            <a:noFill/>
            <a:miter lim="800000"/>
          </a:ln>
        </p:spPr>
      </p:pic>
      <p:sp>
        <p:nvSpPr>
          <p:cNvPr id="15363" name="TextBox 5"/>
          <p:cNvSpPr/>
          <p:nvPr/>
        </p:nvSpPr>
        <p:spPr>
          <a:xfrm>
            <a:off x="1453871" y="2134756"/>
            <a:ext cx="776275" cy="566196"/>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115">
                <a:solidFill>
                  <a:srgbClr val="00723E"/>
                </a:solidFill>
                <a:latin typeface="Arial Black" pitchFamily="34" charset="0"/>
                <a:ea typeface="ClassizismAntiqua" pitchFamily="2" charset="-122"/>
              </a:rPr>
              <a:t>01</a:t>
            </a:r>
            <a:endParaRPr lang="zh-CN" altLang="en-US" sz="3315">
              <a:solidFill>
                <a:srgbClr val="0070C0"/>
              </a:solidFill>
              <a:latin typeface="Arial Black" pitchFamily="34" charset="0"/>
              <a:ea typeface="ClassizismAntiqua" pitchFamily="2" charset="-122"/>
            </a:endParaRPr>
          </a:p>
        </p:txBody>
      </p:sp>
      <p:sp>
        <p:nvSpPr>
          <p:cNvPr id="15364" name="圆角矩形 8"/>
          <p:cNvSpPr/>
          <p:nvPr/>
        </p:nvSpPr>
        <p:spPr>
          <a:xfrm>
            <a:off x="2424214" y="3179109"/>
            <a:ext cx="5106639" cy="666084"/>
          </a:xfrm>
          <a:prstGeom prst="roundRect">
            <a:avLst/>
          </a:prstGeom>
          <a:solidFill>
            <a:srgbClr val="0062AC"/>
          </a:solidFill>
          <a:ln>
            <a:solidFill>
              <a:srgbClr val="00B0F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1pPr>
            <a:lvl2pPr marL="473659"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2pPr>
            <a:lvl3pPr marL="947318"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3pPr>
            <a:lvl4pPr marL="1420978"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4pPr>
            <a:lvl5pPr marL="1894637"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5pPr>
            <a:lvl6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6pPr>
            <a:lvl7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7pPr>
            <a:lvl8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8pPr>
            <a:lvl9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9pPr>
          </a:lstStyle>
          <a:p>
            <a:pPr marL="0" marR="0" lvl="0" indent="0" algn="ctr" fontAlgn="base">
              <a:spcBef>
                <a:spcPct val="0"/>
              </a:spcBef>
              <a:spcAft>
                <a:spcPct val="0"/>
              </a:spcAft>
            </a:pPr>
            <a:endParaRPr lang="zh-CN" altLang="en-US" sz="1865" b="0">
              <a:solidFill>
                <a:srgbClr val="FFFFFF"/>
              </a:solidFill>
            </a:endParaRPr>
          </a:p>
        </p:txBody>
      </p:sp>
      <p:pic>
        <p:nvPicPr>
          <p:cNvPr id="15365" name="Picture 2" descr="C:\Documents and Settings\鱼不愚\桌面\3dicon1_zcool.com.cn [转换].png"/>
          <p:cNvPicPr>
            <a:picLocks noChangeAspect="1"/>
          </p:cNvPicPr>
          <p:nvPr/>
        </p:nvPicPr>
        <p:blipFill>
          <a:blip r:embed="rId3"/>
          <a:srcRect l="38753" r="35729" b="62554"/>
          <a:stretch>
            <a:fillRect/>
          </a:stretch>
        </p:blipFill>
        <p:spPr>
          <a:xfrm>
            <a:off x="1753197" y="2657754"/>
            <a:ext cx="1184148" cy="1289406"/>
          </a:xfrm>
          <a:prstGeom prst="rect">
            <a:avLst/>
          </a:prstGeom>
          <a:noFill/>
          <a:ln>
            <a:noFill/>
            <a:miter lim="800000"/>
          </a:ln>
        </p:spPr>
      </p:pic>
      <p:sp>
        <p:nvSpPr>
          <p:cNvPr id="15366" name="TextBox 10"/>
          <p:cNvSpPr/>
          <p:nvPr/>
        </p:nvSpPr>
        <p:spPr>
          <a:xfrm>
            <a:off x="1976869" y="3254763"/>
            <a:ext cx="776275" cy="566196"/>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115">
                <a:solidFill>
                  <a:srgbClr val="00723E"/>
                </a:solidFill>
                <a:latin typeface="Arial Black" pitchFamily="34" charset="0"/>
                <a:ea typeface="ClassizismAntiqua" pitchFamily="2" charset="-122"/>
              </a:rPr>
              <a:t>02</a:t>
            </a:r>
            <a:endParaRPr lang="zh-CN" altLang="en-US" sz="3315">
              <a:solidFill>
                <a:srgbClr val="0070C0"/>
              </a:solidFill>
              <a:latin typeface="Arial Black" pitchFamily="34" charset="0"/>
              <a:ea typeface="ClassizismAntiqua" pitchFamily="2" charset="-122"/>
            </a:endParaRPr>
          </a:p>
        </p:txBody>
      </p:sp>
      <p:sp>
        <p:nvSpPr>
          <p:cNvPr id="15367" name="圆角矩形 12"/>
          <p:cNvSpPr/>
          <p:nvPr/>
        </p:nvSpPr>
        <p:spPr>
          <a:xfrm>
            <a:off x="3169241" y="4223462"/>
            <a:ext cx="5106639" cy="666084"/>
          </a:xfrm>
          <a:prstGeom prst="roundRect">
            <a:avLst/>
          </a:prstGeom>
          <a:solidFill>
            <a:srgbClr val="0062AC"/>
          </a:solidFill>
          <a:ln>
            <a:solidFill>
              <a:srgbClr val="00B0F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1pPr>
            <a:lvl2pPr marL="473659"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2pPr>
            <a:lvl3pPr marL="947318"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3pPr>
            <a:lvl4pPr marL="1420978"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4pPr>
            <a:lvl5pPr marL="1894637"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5pPr>
            <a:lvl6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6pPr>
            <a:lvl7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7pPr>
            <a:lvl8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8pPr>
            <a:lvl9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9pPr>
          </a:lstStyle>
          <a:p>
            <a:pPr marL="0" marR="0" lvl="0" indent="0" algn="ctr"/>
            <a:endParaRPr lang="zh-CN" altLang="en-US" sz="1865" b="0">
              <a:solidFill>
                <a:schemeClr val="tx1"/>
              </a:solidFill>
              <a:latin typeface="华文细黑" pitchFamily="2" charset="-122"/>
            </a:endParaRPr>
          </a:p>
        </p:txBody>
      </p:sp>
      <p:pic>
        <p:nvPicPr>
          <p:cNvPr id="15368" name="Picture 2" descr="C:\Documents and Settings\鱼不愚\桌面\3dicon1_zcool.com.cn [转换].png"/>
          <p:cNvPicPr>
            <a:picLocks noChangeAspect="1"/>
          </p:cNvPicPr>
          <p:nvPr/>
        </p:nvPicPr>
        <p:blipFill>
          <a:blip r:embed="rId3"/>
          <a:srcRect l="38753" r="35729" b="62554"/>
          <a:stretch>
            <a:fillRect/>
          </a:stretch>
        </p:blipFill>
        <p:spPr>
          <a:xfrm>
            <a:off x="2274552" y="3776116"/>
            <a:ext cx="1184148" cy="1289406"/>
          </a:xfrm>
          <a:prstGeom prst="rect">
            <a:avLst/>
          </a:prstGeom>
          <a:noFill/>
          <a:ln>
            <a:noFill/>
            <a:miter lim="800000"/>
          </a:ln>
        </p:spPr>
      </p:pic>
      <p:sp>
        <p:nvSpPr>
          <p:cNvPr id="15369" name="TextBox 14"/>
          <p:cNvSpPr/>
          <p:nvPr/>
        </p:nvSpPr>
        <p:spPr>
          <a:xfrm>
            <a:off x="2498224" y="4373125"/>
            <a:ext cx="776275" cy="550956"/>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015">
                <a:solidFill>
                  <a:srgbClr val="00723E"/>
                </a:solidFill>
                <a:latin typeface="Arial Black" pitchFamily="34" charset="0"/>
                <a:ea typeface="ClassizismAntiqua" pitchFamily="2" charset="-122"/>
              </a:rPr>
              <a:t>03</a:t>
            </a:r>
            <a:endParaRPr lang="zh-CN" altLang="en-US" sz="3315">
              <a:solidFill>
                <a:srgbClr val="0070C0"/>
              </a:solidFill>
              <a:latin typeface="Arial Black" pitchFamily="34" charset="0"/>
              <a:ea typeface="ClassizismAntiqua" pitchFamily="2" charset="-122"/>
            </a:endParaRPr>
          </a:p>
        </p:txBody>
      </p:sp>
      <p:sp>
        <p:nvSpPr>
          <p:cNvPr id="15370" name="内容占位符 2"/>
          <p:cNvSpPr>
            <a:spLocks noGrp="1"/>
          </p:cNvSpPr>
          <p:nvPr>
            <p:ph idx="1"/>
          </p:nvPr>
        </p:nvSpPr>
        <p:spPr>
          <a:xfrm>
            <a:off x="2274552" y="2119955"/>
            <a:ext cx="4236619" cy="537800"/>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marL="0" lvl="0" indent="0" algn="ctr" eaLnBrk="1" hangingPunct="1">
              <a:buNone/>
            </a:pPr>
            <a:r>
              <a:rPr lang="zh-CN" altLang="en-US" sz="2501" b="1">
                <a:solidFill>
                  <a:srgbClr val="000000"/>
                </a:solidFill>
              </a:rPr>
              <a:t>第一单元　沉</a:t>
            </a:r>
            <a:r>
              <a:rPr lang="zh-CN" altLang="en-US" sz="1500" b="1">
                <a:solidFill>
                  <a:srgbClr val="000000"/>
                </a:solidFill>
              </a:rPr>
              <a:t>(Chen)</a:t>
            </a:r>
            <a:r>
              <a:rPr lang="zh-CN" altLang="en-US" sz="2501" b="1">
                <a:solidFill>
                  <a:srgbClr val="000000"/>
                </a:solidFill>
              </a:rPr>
              <a:t>与浮</a:t>
            </a:r>
            <a:endParaRPr lang="zh-CN" altLang="en-US" sz="2901" b="1">
              <a:solidFill>
                <a:schemeClr val="tx1"/>
              </a:solidFill>
            </a:endParaRPr>
          </a:p>
        </p:txBody>
      </p:sp>
      <p:sp>
        <p:nvSpPr>
          <p:cNvPr id="15371" name="内容占位符 2"/>
          <p:cNvSpPr/>
          <p:nvPr/>
        </p:nvSpPr>
        <p:spPr>
          <a:xfrm>
            <a:off x="2424214" y="3254763"/>
            <a:ext cx="4484961" cy="592074"/>
          </a:xfrm>
          <a:prstGeom prst="rect">
            <a:avLst/>
          </a:prstGeom>
          <a:noFill/>
          <a:ln>
            <a:noFill/>
            <a:miter lim="800000"/>
          </a:ln>
        </p:spPr>
        <p:txBody>
          <a:bodyPr anchor="t"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1">
                <a:solidFill>
                  <a:srgbClr val="000000"/>
                </a:solidFill>
                <a:latin typeface="Times New Roman" pitchFamily="18" charset="0"/>
                <a:ea typeface="宋体" pitchFamily="2" charset="-122"/>
              </a:rPr>
              <a:t>第二单元</a:t>
            </a:r>
            <a:r>
              <a:rPr lang="zh-CN" altLang="en-US" sz="1500">
                <a:solidFill>
                  <a:srgbClr val="000000"/>
                </a:solidFill>
                <a:latin typeface="Times New Roman" pitchFamily="18" charset="0"/>
                <a:ea typeface="宋体" pitchFamily="2" charset="-122"/>
              </a:rPr>
              <a:t>(Yuan)</a:t>
            </a:r>
            <a:r>
              <a:rPr lang="zh-CN" altLang="en-US" sz="2801">
                <a:solidFill>
                  <a:srgbClr val="000000"/>
                </a:solidFill>
                <a:latin typeface="Times New Roman" pitchFamily="18" charset="0"/>
                <a:ea typeface="宋体" pitchFamily="2" charset="-122"/>
              </a:rPr>
              <a:t>　 热</a:t>
            </a:r>
            <a:endParaRPr lang="zh-CN" altLang="en-US" sz="2901">
              <a:solidFill>
                <a:schemeClr val="tx1"/>
              </a:solidFill>
              <a:latin typeface="Times New Roman" pitchFamily="18" charset="0"/>
              <a:ea typeface="宋体" pitchFamily="2" charset="-122"/>
            </a:endParaRPr>
          </a:p>
        </p:txBody>
      </p:sp>
      <p:sp>
        <p:nvSpPr>
          <p:cNvPr id="15372" name="内容占位符 2"/>
          <p:cNvSpPr/>
          <p:nvPr/>
        </p:nvSpPr>
        <p:spPr>
          <a:xfrm>
            <a:off x="3468567" y="4299115"/>
            <a:ext cx="4484960" cy="592074"/>
          </a:xfrm>
          <a:prstGeom prst="rect">
            <a:avLst/>
          </a:prstGeom>
          <a:noFill/>
          <a:ln>
            <a:noFill/>
            <a:miter lim="800000"/>
          </a:ln>
        </p:spPr>
        <p:txBody>
          <a:bodyPr anchor="t"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501">
                <a:solidFill>
                  <a:srgbClr val="000000"/>
                </a:solidFill>
                <a:latin typeface="Times New Roman" pitchFamily="18" charset="0"/>
                <a:ea typeface="宋体" pitchFamily="2" charset="-122"/>
              </a:rPr>
              <a:t>      第三单元　时间的测量</a:t>
            </a:r>
            <a:endParaRPr lang="zh-CN" altLang="en-US" sz="2901">
              <a:solidFill>
                <a:schemeClr val="tx1"/>
              </a:solidFill>
              <a:latin typeface="Times New Roman" pitchFamily="18" charset="0"/>
              <a:ea typeface="宋体" pitchFamily="2" charset="-122"/>
            </a:endParaRPr>
          </a:p>
          <a:p>
            <a:pPr lvl="0" algn="ctr"/>
            <a:endParaRPr lang="zh-CN" altLang="en-US" sz="2901">
              <a:solidFill>
                <a:schemeClr val="tx1"/>
              </a:solidFill>
              <a:latin typeface="Times New Roman" pitchFamily="18" charset="0"/>
              <a:ea typeface="宋体" pitchFamily="2" charset="-122"/>
            </a:endParaRPr>
          </a:p>
        </p:txBody>
      </p:sp>
      <p:grpSp>
        <p:nvGrpSpPr>
          <p:cNvPr id="15373" name="Group 24"/>
          <p:cNvGrpSpPr/>
          <p:nvPr/>
        </p:nvGrpSpPr>
        <p:grpSpPr>
          <a:xfrm>
            <a:off x="3095233" y="4746460"/>
            <a:ext cx="5853309" cy="1289405"/>
            <a:chOff x="1587" y="3113"/>
            <a:chExt cx="3687" cy="812"/>
          </a:xfrm>
        </p:grpSpPr>
        <p:sp>
          <p:nvSpPr>
            <p:cNvPr id="15374" name="圆角矩形 12"/>
            <p:cNvSpPr/>
            <p:nvPr/>
          </p:nvSpPr>
          <p:spPr>
            <a:xfrm>
              <a:off x="2057" y="3441"/>
              <a:ext cx="3217" cy="420"/>
            </a:xfrm>
            <a:prstGeom prst="roundRect">
              <a:avLst/>
            </a:prstGeom>
            <a:solidFill>
              <a:srgbClr val="0062AC"/>
            </a:solidFill>
            <a:ln>
              <a:solidFill>
                <a:srgbClr val="00B0F0"/>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nchorCtr="0"/>
            <a:lstStyle>
              <a:defPPr>
                <a:defRPr lang="zh-CN"/>
              </a:defPPr>
              <a:lvl1pPr marL="0"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1pPr>
              <a:lvl2pPr marL="473659"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2pPr>
              <a:lvl3pPr marL="947318"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3pPr>
              <a:lvl4pPr marL="1420978"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4pPr>
              <a:lvl5pPr marL="1894637" marR="0" indent="0" algn="l" defTabSz="947318" rtl="0" eaLnBrk="1" fontAlgn="base" latinLnBrk="0" hangingPunct="1">
                <a:lnSpc>
                  <a:spcPct val="100000"/>
                </a:lnSpc>
                <a:spcBef>
                  <a:spcPct val="0"/>
                </a:spcBef>
                <a:spcAft>
                  <a:spcPct val="0"/>
                </a:spcAft>
                <a:buClrTx/>
                <a:buSzTx/>
                <a:buFontTx/>
                <a:buNone/>
                <a:defRPr kumimoji="0" lang="zh-CN" altLang="en-US" sz="3730" b="1" i="0" u="none" strike="noStrike" kern="1200" cap="none" spc="0" normalizeH="0" baseline="0" noProof="0">
                  <a:solidFill>
                    <a:schemeClr val="hlink"/>
                  </a:solidFill>
                  <a:uLnTx/>
                  <a:uFillTx/>
                  <a:latin typeface="Times New Roman" pitchFamily="18" charset="0"/>
                  <a:ea typeface="宋体" pitchFamily="2" charset="-122"/>
                  <a:cs typeface="Arial" pitchFamily="34" charset="0"/>
                  <a:sym typeface="Wingdings" charset="0"/>
                </a:defRPr>
              </a:lvl5pPr>
              <a:lvl6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6pPr>
              <a:lvl7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7pPr>
              <a:lvl8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8pPr>
              <a:lvl9pPr marL="0" marR="0" indent="0" algn="l" defTabSz="947318" rtl="0" eaLnBrk="0" fontAlgn="auto" latinLnBrk="0" hangingPunct="1">
                <a:lnSpc>
                  <a:spcPct val="100000"/>
                </a:lnSpc>
                <a:spcBef>
                  <a:spcPct val="0"/>
                </a:spcBef>
                <a:spcAft>
                  <a:spcPct val="0"/>
                </a:spcAft>
                <a:buClrTx/>
                <a:buSzTx/>
                <a:buFontTx/>
                <a:buNone/>
                <a:defRPr kumimoji="0" lang="zh-CN" sz="1865" b="0" i="0" u="none" strike="noStrike" kern="1200" cap="none" spc="0" normalizeH="0" baseline="0" noProof="0">
                  <a:solidFill>
                    <a:schemeClr val="lt1"/>
                  </a:solidFill>
                  <a:uLnTx/>
                  <a:uFillTx/>
                  <a:latin typeface="Times New Roman"/>
                  <a:ea typeface="宋体"/>
                  <a:cs typeface="Arial" pitchFamily="34" charset="0"/>
                  <a:sym typeface="Wingdings" charset="0"/>
                </a:defRPr>
              </a:lvl9pPr>
            </a:lstStyle>
            <a:p>
              <a:pPr marL="0" marR="0" lvl="0" indent="0" algn="ctr" fontAlgn="base">
                <a:spcBef>
                  <a:spcPct val="0"/>
                </a:spcBef>
                <a:spcAft>
                  <a:spcPct val="0"/>
                </a:spcAft>
              </a:pPr>
              <a:endParaRPr lang="zh-CN" altLang="en-US" sz="1865" b="0">
                <a:solidFill>
                  <a:srgbClr val="FFFFFF"/>
                </a:solidFill>
              </a:endParaRPr>
            </a:p>
          </p:txBody>
        </p:sp>
        <p:pic>
          <p:nvPicPr>
            <p:cNvPr id="15375" name="Picture 2" descr="C:\Documents and Settings\鱼不愚\桌面\3dicon1_zcool.com.cn [转换].png"/>
            <p:cNvPicPr>
              <a:picLocks noChangeAspect="1"/>
            </p:cNvPicPr>
            <p:nvPr/>
          </p:nvPicPr>
          <p:blipFill>
            <a:blip r:embed="rId3"/>
            <a:srcRect l="38753" r="35729" b="62554"/>
            <a:stretch>
              <a:fillRect/>
            </a:stretch>
          </p:blipFill>
          <p:spPr>
            <a:xfrm>
              <a:off x="1587" y="3113"/>
              <a:ext cx="746" cy="812"/>
            </a:xfrm>
            <a:prstGeom prst="rect">
              <a:avLst/>
            </a:prstGeom>
            <a:noFill/>
            <a:ln>
              <a:noFill/>
              <a:miter lim="800000"/>
            </a:ln>
          </p:spPr>
        </p:pic>
        <p:sp>
          <p:nvSpPr>
            <p:cNvPr id="15376" name="TextBox 14"/>
            <p:cNvSpPr/>
            <p:nvPr/>
          </p:nvSpPr>
          <p:spPr>
            <a:xfrm>
              <a:off x="1728" y="3536"/>
              <a:ext cx="489" cy="378"/>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3315">
                  <a:solidFill>
                    <a:srgbClr val="0070C0"/>
                  </a:solidFill>
                  <a:latin typeface="Arial Black" pitchFamily="34" charset="0"/>
                  <a:ea typeface="ClassizismAntiqua" pitchFamily="2" charset="-122"/>
                </a:rPr>
                <a:t>04</a:t>
              </a:r>
              <a:endParaRPr lang="zh-CN" altLang="en-US" sz="3315">
                <a:solidFill>
                  <a:srgbClr val="0070C0"/>
                </a:solidFill>
                <a:latin typeface="Arial Black" pitchFamily="34" charset="0"/>
                <a:ea typeface="ClassizismAntiqua" pitchFamily="2" charset="-122"/>
              </a:endParaRPr>
            </a:p>
          </p:txBody>
        </p:sp>
        <p:sp>
          <p:nvSpPr>
            <p:cNvPr id="15377" name="内容占位符 2"/>
            <p:cNvSpPr/>
            <p:nvPr/>
          </p:nvSpPr>
          <p:spPr>
            <a:xfrm>
              <a:off x="2292" y="3441"/>
              <a:ext cx="2825" cy="373"/>
            </a:xfrm>
            <a:prstGeom prst="rect">
              <a:avLst/>
            </a:prstGeom>
            <a:noFill/>
            <a:ln>
              <a:noFill/>
              <a:miter lim="800000"/>
            </a:ln>
          </p:spPr>
          <p:txBody>
            <a:bodyPr anchor="t"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901">
                  <a:solidFill>
                    <a:schemeClr val="tx1"/>
                  </a:solidFill>
                  <a:latin typeface="Times New Roman" pitchFamily="18" charset="0"/>
                  <a:ea typeface="宋体" pitchFamily="2" charset="-122"/>
                </a:rPr>
                <a:t>第四单元　地球的运动</a:t>
              </a:r>
              <a:endParaRPr lang="zh-CN" altLang="en-US" sz="2901">
                <a:solidFill>
                  <a:schemeClr val="tx1"/>
                </a:solidFill>
                <a:latin typeface="Times New Roman" pitchFamily="18" charset="0"/>
                <a:ea typeface="宋体" pitchFamily="2" charset="-122"/>
              </a:endParaRPr>
            </a:p>
            <a:p>
              <a:pPr lvl="0" algn="ctr"/>
              <a:endParaRPr lang="zh-CN" altLang="en-US" sz="2901">
                <a:solidFill>
                  <a:schemeClr val="tx1"/>
                </a:solidFill>
                <a:latin typeface="Times New Roman" pitchFamily="18" charset="0"/>
                <a:ea typeface="宋体" pitchFamily="2" charset="-122"/>
              </a:endParaRPr>
            </a:p>
          </p:txBody>
        </p:sp>
      </p:grpSp>
      <p:sp>
        <p:nvSpPr>
          <p:cNvPr id="15378" name="Rectangle 2"/>
          <p:cNvSpPr>
            <a:spLocks noChangeArrowheads="1"/>
          </p:cNvSpPr>
          <p:nvPr/>
        </p:nvSpPr>
        <p:spPr bwMode="auto">
          <a:xfrm>
            <a:off x="259855" y="419386"/>
            <a:ext cx="8525866" cy="1184148"/>
          </a:xfrm>
          <a:prstGeom prst="rect">
            <a:avLst/>
          </a:prstGeom>
          <a:noFill/>
          <a:ln w="9525">
            <a:noFill/>
            <a:miter lim="800000"/>
          </a:ln>
        </p:spPr>
        <p:txBody>
          <a:bodyPr lIns="95390" tIns="47695" rIns="95390" bIns="47695"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r>
              <a:rPr lang="zh-CN" altLang="en-US" sz="3530" spc="0">
                <a:solidFill>
                  <a:srgbClr val="FF017E"/>
                </a:solidFill>
                <a:effectLst>
                  <a:outerShdw blurRad="38100" dist="38100" dir="2700000" algn="tl">
                    <a:srgbClr val="000000"/>
                  </a:outerShdw>
                </a:effectLst>
                <a:latin typeface="Arial" pitchFamily="34" charset="0"/>
                <a:ea typeface="微软雅黑" panose="020b0503020204020204" charset="-122"/>
              </a:rPr>
              <a:t>主要教学内容</a:t>
            </a:r>
            <a:endParaRPr lang="zh-CN" altLang="en-US">
              <a:solidFill>
                <a:srgbClr val="FF0000"/>
              </a:solidFill>
              <a:effectLst>
                <a:outerShdw blurRad="38100" dist="38100" dir="2700000" algn="tl">
                  <a:srgbClr val="000000"/>
                </a:outerShdw>
              </a:effectLst>
              <a:latin typeface="Arial" pitchFamily="34" charset="0"/>
              <a:ea typeface="微软雅黑" panose="020b0503020204020204" charset="-122"/>
            </a:endParaRPr>
          </a:p>
        </p:txBody>
      </p:sp>
      <p:sp>
        <p:nvSpPr>
          <p:cNvPr id="15379"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第二页，共八十六页。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5" name="Rectangle 2"/>
          <p:cNvSpPr>
            <a:spLocks noGrp="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algn="l"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ea typeface="微软雅黑" panose="020b0503020204020204" charset="-122"/>
              </a:rPr>
              <a:t>五下教材的主要教学目</a:t>
            </a:r>
            <a:r>
              <a:rPr lang="zh-CN" altLang="en-US" sz="1500" u="none" spc="0" baseline="0">
                <a:solidFill>
                  <a:srgbClr val="00017E"/>
                </a:solidFill>
                <a:effectLst>
                  <a:outerShdw blurRad="38100" dist="38100" dir="2700000" algn="tl">
                    <a:srgbClr val="000000">
                      <a:alpha val="43137"/>
                    </a:srgbClr>
                  </a:outerShdw>
                </a:effectLst>
                <a:ea typeface="微软雅黑" panose="020b0503020204020204" charset="-122"/>
              </a:rPr>
              <a:t>(Mu)</a:t>
            </a:r>
            <a:r>
              <a:rPr lang="zh-CN" altLang="en-US" sz="3330" u="none" spc="0" baseline="0">
                <a:solidFill>
                  <a:srgbClr val="00017E"/>
                </a:solidFill>
                <a:effectLst>
                  <a:outerShdw blurRad="38100" dist="38100" dir="2700000" algn="tl">
                    <a:srgbClr val="000000">
                      <a:alpha val="43137"/>
                    </a:srgbClr>
                  </a:outerShdw>
                </a:effectLst>
                <a:ea typeface="微软雅黑" panose="020b0503020204020204" charset="-122"/>
              </a:rPr>
              <a:t>标</a:t>
            </a:r>
            <a:endParaRPr lang="zh-CN" altLang="en-US" sz="3730" u="none" baseline="0">
              <a:solidFill>
                <a:schemeClr val="bg2"/>
              </a:solidFill>
              <a:effectLst>
                <a:outerShdw blurRad="38100" dist="38100" dir="2700000" algn="tl">
                  <a:srgbClr val="000000">
                    <a:alpha val="43137"/>
                  </a:srgbClr>
                </a:outerShdw>
              </a:effectLst>
              <a:ea typeface="微软雅黑" panose="020b0503020204020204" charset="-122"/>
            </a:endParaRPr>
          </a:p>
        </p:txBody>
      </p:sp>
      <p:sp>
        <p:nvSpPr>
          <p:cNvPr id="16386" name="对角圆角矩形 5"/>
          <p:cNvSpPr/>
          <p:nvPr/>
        </p:nvSpPr>
        <p:spPr>
          <a:xfrm rot="21300000">
            <a:off x="1169346" y="1741685"/>
            <a:ext cx="7739723" cy="4133005"/>
          </a:xfrm>
          <a:custGeom>
            <a:cxnLst>
              <a:cxn ang="0">
                <a:pos x="7470775" y="1994693"/>
              </a:cxn>
              <a:cxn ang="0">
                <a:pos x="3735387" y="3989387"/>
              </a:cxn>
              <a:cxn ang="0">
                <a:pos x="0" y="1994693"/>
              </a:cxn>
              <a:cxn ang="0">
                <a:pos x="3735387" y="0"/>
              </a:cxn>
            </a:cxnLst>
            <a:rect l="l" t="t" r="r" b="b"/>
            <a:pathLst>
              <a:path w="7470775" h="3989387">
                <a:moveTo>
                  <a:pt x="505934" y="0"/>
                </a:moveTo>
                <a:lnTo>
                  <a:pt x="7470775" y="0"/>
                </a:lnTo>
                <a:lnTo>
                  <a:pt x="7470775" y="0"/>
                </a:lnTo>
                <a:lnTo>
                  <a:pt x="7470775" y="3483453"/>
                </a:lnTo>
                <a:cubicBezTo>
                  <a:pt x="7470775" y="3762873"/>
                  <a:pt x="7244261" y="3989387"/>
                  <a:pt x="6964841" y="3989387"/>
                </a:cubicBezTo>
                <a:lnTo>
                  <a:pt x="0" y="3989387"/>
                </a:lnTo>
                <a:lnTo>
                  <a:pt x="0" y="3989387"/>
                </a:lnTo>
                <a:lnTo>
                  <a:pt x="0" y="505934"/>
                </a:lnTo>
                <a:cubicBezTo>
                  <a:pt x="0" y="226514"/>
                  <a:pt x="226514" y="0"/>
                  <a:pt x="505934" y="0"/>
                </a:cubicBezTo>
                <a:close/>
              </a:path>
            </a:pathLst>
          </a:custGeom>
          <a:gradFill rotWithShape="1">
            <a:gsLst>
              <a:gs pos="0">
                <a:srgbClr val="00B0F0"/>
              </a:gs>
              <a:gs pos="100000">
                <a:srgbClr val="0070C0"/>
              </a:gs>
            </a:gsLst>
            <a:lin ang="2700000" scaled="1"/>
          </a:gradFill>
          <a:ln w="19050">
            <a:noFill/>
            <a:round/>
          </a:ln>
          <a:effectLst>
            <a:outerShdw blurRad="40000" dist="23000" dir="5400000">
              <a:srgbClr val="000000">
                <a:alpha val="34999"/>
              </a:srgbClr>
            </a:outerShdw>
          </a:effectLst>
        </p:spPr>
        <p:txBody>
          <a:bodyPr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fontAlgn="base">
              <a:spcBef>
                <a:spcPct val="0"/>
              </a:spcBef>
              <a:spcAft>
                <a:spcPct val="0"/>
              </a:spcAft>
            </a:pPr>
            <a:endParaRPr lang="zh-CN" altLang="en-US" sz="1865" b="0">
              <a:solidFill>
                <a:srgbClr val="FFFFFF"/>
              </a:solidFill>
            </a:endParaRPr>
          </a:p>
        </p:txBody>
      </p:sp>
      <p:sp>
        <p:nvSpPr>
          <p:cNvPr id="16387" name="Rectangle 3"/>
          <p:cNvSpPr>
            <a:spLocks noGrp="1"/>
          </p:cNvSpPr>
          <p:nvPr>
            <p:ph idx="1"/>
          </p:nvPr>
        </p:nvSpPr>
        <p:spPr>
          <a:xfrm>
            <a:off x="932517" y="2134756"/>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en-US" altLang="zh-CN" sz="2801" b="1">
                <a:solidFill>
                  <a:srgbClr val="00017E"/>
                </a:solidFill>
              </a:rPr>
              <a:t>1.</a:t>
            </a:r>
            <a:r>
              <a:rPr lang="zh-CN" altLang="en-US" sz="2601" b="1">
                <a:solidFill>
                  <a:srgbClr val="00017E"/>
                </a:solidFill>
              </a:rPr>
              <a:t>帮助学生进一步理解控制变量对比实验的意义和方法。</a:t>
            </a:r>
            <a:endParaRPr lang="zh-CN" altLang="en-US" sz="2901" b="1"/>
          </a:p>
          <a:p>
            <a:pPr lvl="0" eaLnBrk="1" hangingPunct="1"/>
            <a:endParaRPr lang="zh-CN" altLang="en-US" sz="932" b="1"/>
          </a:p>
          <a:p>
            <a:pPr lvl="0" eaLnBrk="1" hangingPunct="1"/>
            <a:r>
              <a:rPr lang="en-US" altLang="zh-CN" sz="2701" b="1">
                <a:solidFill>
                  <a:srgbClr val="00017E"/>
                </a:solidFill>
              </a:rPr>
              <a:t>2.</a:t>
            </a:r>
            <a:r>
              <a:rPr lang="zh-CN" altLang="en-US" sz="2601" b="1">
                <a:solidFill>
                  <a:srgbClr val="00017E"/>
                </a:solidFill>
              </a:rPr>
              <a:t>帮助学生的思维将由形象思维向</a:t>
            </a:r>
            <a:r>
              <a:rPr lang="zh-CN" altLang="en-US" sz="1500" b="1">
                <a:solidFill>
                  <a:srgbClr val="00017E"/>
                </a:solidFill>
              </a:rPr>
              <a:t>(Xiang)</a:t>
            </a:r>
            <a:r>
              <a:rPr lang="zh-CN" altLang="en-US" sz="2601" b="1">
                <a:solidFill>
                  <a:srgbClr val="00017E"/>
                </a:solidFill>
              </a:rPr>
              <a:t>抽象思维发展，发展学生的科学探究能力。</a:t>
            </a:r>
            <a:endParaRPr lang="zh-CN" altLang="en-US" sz="2901" b="1"/>
          </a:p>
          <a:p>
            <a:pPr lvl="0" eaLnBrk="1" hangingPunct="1"/>
            <a:endParaRPr lang="zh-CN" altLang="en-US" sz="932" b="1"/>
          </a:p>
          <a:p>
            <a:pPr lvl="0" eaLnBrk="1" hangingPunct="1"/>
            <a:r>
              <a:rPr lang="en-US" altLang="zh-CN" sz="2501" b="1">
                <a:solidFill>
                  <a:srgbClr val="00017E"/>
                </a:solidFill>
              </a:rPr>
              <a:t>3.</a:t>
            </a:r>
            <a:r>
              <a:rPr lang="zh-CN" altLang="en-US" sz="2601" b="1">
                <a:solidFill>
                  <a:srgbClr val="00017E"/>
                </a:solidFill>
              </a:rPr>
              <a:t>通过理性的思考和大胆的质疑，来发展学生的情感态度价值观。</a:t>
            </a:r>
            <a:endParaRPr lang="zh-CN" altLang="en-US" sz="2901" b="1"/>
          </a:p>
        </p:txBody>
      </p:sp>
      <p:sp>
        <p:nvSpPr>
          <p:cNvPr id="16388"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第三页，共八十六页。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09" name="Rectangle 2"/>
          <p:cNvSpPr>
            <a:spLocks noGrp="1" noChangeArrowheads="1"/>
          </p:cNvSpPr>
          <p:nvPr>
            <p:ph type="ctrTitle" sz="quarter"/>
          </p:nvPr>
        </p:nvSpPr>
        <p:spPr>
          <a:xfrm>
            <a:off x="473659" y="1657807"/>
            <a:ext cx="8446922" cy="2605126"/>
          </a:xfrm>
          <a:prstGeom prst="rect">
            <a:avLst/>
          </a:prstGeom>
        </p:spPr>
        <p:txBody>
          <a:bodyPr vert="horz" wrap="square" lIns="92075" tIns="46038" rIns="92075" bIns="46038" numCol="1" anchor="b" anchorCtr="0" compatLnSpc="1"/>
          <a:lstStyle>
            <a:lvl1pPr marL="0" indent="0" algn="ctr" defTabSz="947318" rtl="0" eaLnBrk="0" fontAlgn="base" hangingPunct="0">
              <a:lnSpc>
                <a:spcPct val="100000"/>
              </a:lnSpc>
              <a:spcBef>
                <a:spcPct val="0"/>
              </a:spcBef>
              <a:spcAft>
                <a:spcPct val="0"/>
              </a:spcAft>
              <a:buClrTx/>
              <a:buSzTx/>
              <a:buFontTx/>
              <a:buNone/>
              <a:defRPr lang="zh-CN" altLang="en-US" sz="4558">
                <a:solidFill>
                  <a:schemeClr val="tx2"/>
                </a:solidFill>
                <a:latin typeface="Arial" pitchFamily="34" charset="0"/>
                <a:ea typeface="宋体" pitchFamily="2" charset="-122"/>
              </a:defRPr>
            </a:lvl1pPr>
          </a:lstStyle>
          <a:p>
            <a:pPr marL="0" marR="0" lvl="0" indent="0" defTabSz="947318" eaLnBrk="1" hangingPunct="1">
              <a:lnSpc>
                <a:spcPct val="130000"/>
              </a:lnSpc>
              <a:buClrTx/>
              <a:buNone/>
            </a:pPr>
            <a:r>
              <a:rPr lang="zh-CN" altLang="en-US" sz="6116" b="1" u="none" spc="0" baseline="0">
                <a:solidFill>
                  <a:srgbClr val="00017E"/>
                </a:solidFill>
                <a:effectLst>
                  <a:outerShdw blurRad="38100" dist="38100" dir="2700000" algn="tl">
                    <a:srgbClr val="000000">
                      <a:alpha val="43137"/>
                    </a:srgbClr>
                  </a:outerShdw>
                </a:effectLst>
              </a:rPr>
              <a:t>第一单元</a:t>
            </a:r>
            <a:br>
              <a:rPr lang="zh-CN" altLang="en-US" sz="6116" b="1" u="none" spc="0" baseline="0">
                <a:solidFill>
                  <a:srgbClr val="00017E"/>
                </a:solidFill>
                <a:effectLst>
                  <a:outerShdw blurRad="38100" dist="38100" dir="2700000" algn="tl">
                    <a:srgbClr val="000000">
                      <a:alpha val="43137"/>
                    </a:srgbClr>
                  </a:outerShdw>
                </a:effectLst>
              </a:rPr>
            </a:br>
            <a:r>
              <a:rPr lang="zh-CN" altLang="en-US" sz="5816" b="1" u="none" baseline="0">
                <a:solidFill>
                  <a:srgbClr val="00017E"/>
                </a:solidFill>
                <a:effectLst>
                  <a:outerShdw blurRad="38100" dist="38100" dir="2700000" algn="tl">
                    <a:srgbClr val="000000">
                      <a:alpha val="43137"/>
                    </a:srgbClr>
                  </a:outerShdw>
                </a:effectLst>
              </a:rPr>
              <a:t>沉与</a:t>
            </a:r>
            <a:r>
              <a:rPr lang="zh-CN" altLang="en-US" sz="1500" b="1" u="none" baseline="0">
                <a:solidFill>
                  <a:srgbClr val="00017E"/>
                </a:solidFill>
                <a:effectLst>
                  <a:outerShdw blurRad="38100" dist="38100" dir="2700000" algn="tl">
                    <a:srgbClr val="000000">
                      <a:alpha val="43137"/>
                    </a:srgbClr>
                  </a:outerShdw>
                </a:effectLst>
              </a:rPr>
              <a:t>(Yu)</a:t>
            </a:r>
            <a:r>
              <a:rPr lang="zh-CN" altLang="en-US" sz="5816" b="1" u="none" baseline="0">
                <a:solidFill>
                  <a:srgbClr val="00017E"/>
                </a:solidFill>
                <a:effectLst>
                  <a:outerShdw blurRad="38100" dist="38100" dir="2700000" algn="tl">
                    <a:srgbClr val="000000">
                      <a:alpha val="43137"/>
                    </a:srgbClr>
                  </a:outerShdw>
                </a:effectLst>
              </a:rPr>
              <a:t>浮</a:t>
            </a:r>
            <a:endParaRPr lang="zh-CN" altLang="en-US" sz="6216" b="1" u="none" baseline="0">
              <a:solidFill>
                <a:schemeClr val="bg2"/>
              </a:solidFill>
              <a:effectLst>
                <a:outerShdw blurRad="38100" dist="38100" dir="2700000" algn="tl">
                  <a:srgbClr val="000000">
                    <a:alpha val="43137"/>
                  </a:srgbClr>
                </a:outerShdw>
              </a:effectLst>
            </a:endParaRPr>
          </a:p>
        </p:txBody>
      </p:sp>
      <p:sp>
        <p:nvSpPr>
          <p:cNvPr id="17410"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第四页，共八十六页。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3" name="Rectangle 2050"/>
          <p:cNvSpPr>
            <a:spLocks noGrp="1" noChangeArrowheads="1"/>
          </p:cNvSpPr>
          <p:nvPr>
            <p:ph type="title"/>
          </p:nvPr>
        </p:nvSpPr>
        <p:spPr>
          <a:xfrm>
            <a:off x="814102" y="518065"/>
            <a:ext cx="7894320" cy="710489"/>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630" b="1" u="none" spc="0" baseline="0">
                <a:solidFill>
                  <a:srgbClr val="00017E"/>
                </a:solidFill>
                <a:effectLst>
                  <a:outerShdw blurRad="38100" dist="38100" dir="2700000" algn="tl">
                    <a:srgbClr val="000000">
                      <a:alpha val="43137"/>
                    </a:srgbClr>
                  </a:outerShdw>
                </a:effectLst>
              </a:rPr>
              <a:t>一、单元的内</a:t>
            </a:r>
            <a:r>
              <a:rPr lang="zh-CN" altLang="en-US" sz="1500" b="1" u="none" spc="0" baseline="0">
                <a:solidFill>
                  <a:srgbClr val="00017E"/>
                </a:solidFill>
                <a:effectLst>
                  <a:outerShdw blurRad="38100" dist="38100" dir="2700000" algn="tl">
                    <a:srgbClr val="000000">
                      <a:alpha val="43137"/>
                    </a:srgbClr>
                  </a:outerShdw>
                </a:effectLst>
              </a:rPr>
              <a:t>(Nei)</a:t>
            </a:r>
            <a:r>
              <a:rPr lang="zh-CN" altLang="en-US" sz="3630" b="1" u="none" spc="0" baseline="0">
                <a:solidFill>
                  <a:srgbClr val="00017E"/>
                </a:solidFill>
                <a:effectLst>
                  <a:outerShdw blurRad="38100" dist="38100" dir="2700000" algn="tl">
                    <a:srgbClr val="000000">
                      <a:alpha val="43137"/>
                    </a:srgbClr>
                  </a:outerShdw>
                </a:effectLst>
              </a:rPr>
              <a:t>容和结构：</a:t>
            </a:r>
            <a:endParaRPr lang="zh-CN" altLang="en-US" sz="3730" b="1" u="none" baseline="0">
              <a:solidFill>
                <a:schemeClr val="bg2"/>
              </a:solidFill>
              <a:effectLst>
                <a:outerShdw blurRad="38100" dist="38100" dir="2700000" algn="tl">
                  <a:srgbClr val="000000">
                    <a:alpha val="43137"/>
                  </a:srgbClr>
                </a:outerShdw>
              </a:effectLst>
            </a:endParaRPr>
          </a:p>
        </p:txBody>
      </p:sp>
      <p:sp>
        <p:nvSpPr>
          <p:cNvPr id="18434" name="Rectangle 2051"/>
          <p:cNvSpPr>
            <a:spLocks noGrp="1"/>
          </p:cNvSpPr>
          <p:nvPr>
            <p:ph idx="1"/>
          </p:nvPr>
        </p:nvSpPr>
        <p:spPr>
          <a:xfrm>
            <a:off x="666084" y="1499921"/>
            <a:ext cx="5624703" cy="4716856"/>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lnSpc>
                <a:spcPct val="90000"/>
              </a:lnSpc>
              <a:buNone/>
            </a:pPr>
            <a:r>
              <a:rPr lang="en-US" altLang="zh-CN">
                <a:solidFill>
                  <a:srgbClr val="00017E"/>
                </a:solidFill>
              </a:rPr>
              <a:t>1.</a:t>
            </a:r>
            <a:r>
              <a:rPr lang="zh-CN" altLang="en-US">
                <a:solidFill>
                  <a:srgbClr val="00017E"/>
                </a:solidFill>
              </a:rPr>
              <a:t>物体在水中是沉还是浮</a:t>
            </a:r>
            <a:endParaRPr lang="zh-CN" altLang="en-US"/>
          </a:p>
          <a:p>
            <a:pPr lvl="0" eaLnBrk="1" hangingPunct="1">
              <a:lnSpc>
                <a:spcPct val="90000"/>
              </a:lnSpc>
              <a:buNone/>
            </a:pPr>
            <a:r>
              <a:rPr lang="en-US" altLang="zh-CN">
                <a:solidFill>
                  <a:srgbClr val="00017E"/>
                </a:solidFill>
              </a:rPr>
              <a:t>2.</a:t>
            </a:r>
            <a:r>
              <a:rPr lang="zh-CN" altLang="en-US">
                <a:solidFill>
                  <a:srgbClr val="00017E"/>
                </a:solidFill>
              </a:rPr>
              <a:t>沉浮与</a:t>
            </a:r>
            <a:r>
              <a:rPr lang="zh-CN" altLang="en-US" sz="1500">
                <a:solidFill>
                  <a:srgbClr val="00017E"/>
                </a:solidFill>
              </a:rPr>
              <a:t>(Yu)</a:t>
            </a:r>
            <a:r>
              <a:rPr lang="zh-CN" altLang="en-US">
                <a:solidFill>
                  <a:srgbClr val="00017E"/>
                </a:solidFill>
              </a:rPr>
              <a:t>什么因素有关</a:t>
            </a:r>
            <a:endParaRPr lang="zh-CN" altLang="en-US"/>
          </a:p>
          <a:p>
            <a:pPr lvl="0" eaLnBrk="1" hangingPunct="1">
              <a:lnSpc>
                <a:spcPct val="90000"/>
              </a:lnSpc>
              <a:buNone/>
            </a:pPr>
            <a:r>
              <a:rPr lang="en-US" altLang="zh-CN">
                <a:solidFill>
                  <a:srgbClr val="00017E"/>
                </a:solidFill>
              </a:rPr>
              <a:t>3.</a:t>
            </a:r>
            <a:r>
              <a:rPr lang="zh-CN" altLang="en-US">
                <a:solidFill>
                  <a:srgbClr val="00017E"/>
                </a:solidFill>
              </a:rPr>
              <a:t>橡皮泥在水中的沉浮</a:t>
            </a:r>
            <a:endParaRPr lang="zh-CN" altLang="en-US"/>
          </a:p>
          <a:p>
            <a:pPr lvl="0" eaLnBrk="1" hangingPunct="1">
              <a:lnSpc>
                <a:spcPct val="90000"/>
              </a:lnSpc>
              <a:buNone/>
            </a:pPr>
            <a:r>
              <a:rPr lang="en-US" altLang="zh-CN">
                <a:solidFill>
                  <a:srgbClr val="00017E"/>
                </a:solidFill>
              </a:rPr>
              <a:t>4.</a:t>
            </a:r>
            <a:r>
              <a:rPr lang="zh-CN" altLang="en-US">
                <a:solidFill>
                  <a:srgbClr val="00017E"/>
                </a:solidFill>
              </a:rPr>
              <a:t>造一艘小船</a:t>
            </a:r>
            <a:endParaRPr lang="zh-CN" altLang="en-US"/>
          </a:p>
          <a:p>
            <a:pPr lvl="0" eaLnBrk="1" hangingPunct="1">
              <a:lnSpc>
                <a:spcPct val="90000"/>
              </a:lnSpc>
              <a:buNone/>
            </a:pPr>
            <a:r>
              <a:rPr lang="en-US" altLang="zh-CN">
                <a:solidFill>
                  <a:srgbClr val="00017E"/>
                </a:solidFill>
              </a:rPr>
              <a:t>5.</a:t>
            </a:r>
            <a:r>
              <a:rPr lang="zh-CN" altLang="en-US">
                <a:solidFill>
                  <a:srgbClr val="00017E"/>
                </a:solidFill>
              </a:rPr>
              <a:t>浮力</a:t>
            </a:r>
            <a:endParaRPr lang="zh-CN" altLang="en-US"/>
          </a:p>
          <a:p>
            <a:pPr lvl="0" eaLnBrk="1" hangingPunct="1">
              <a:lnSpc>
                <a:spcPct val="90000"/>
              </a:lnSpc>
              <a:buNone/>
            </a:pPr>
            <a:r>
              <a:rPr lang="en-US" altLang="zh-CN">
                <a:solidFill>
                  <a:srgbClr val="00017E"/>
                </a:solidFill>
              </a:rPr>
              <a:t>6.</a:t>
            </a:r>
            <a:r>
              <a:rPr lang="zh-CN" altLang="en-US">
                <a:solidFill>
                  <a:srgbClr val="00017E"/>
                </a:solidFill>
              </a:rPr>
              <a:t>下沉的物体受到水的浮力吗</a:t>
            </a:r>
            <a:endParaRPr lang="zh-CN" altLang="en-US"/>
          </a:p>
          <a:p>
            <a:pPr lvl="0" eaLnBrk="1" hangingPunct="1">
              <a:lnSpc>
                <a:spcPct val="90000"/>
              </a:lnSpc>
              <a:buNone/>
            </a:pPr>
            <a:r>
              <a:rPr lang="en-US" altLang="zh-CN">
                <a:solidFill>
                  <a:srgbClr val="00017E"/>
                </a:solidFill>
              </a:rPr>
              <a:t>7.</a:t>
            </a:r>
            <a:r>
              <a:rPr lang="zh-CN" altLang="en-US">
                <a:solidFill>
                  <a:srgbClr val="00017E"/>
                </a:solidFill>
              </a:rPr>
              <a:t>马铃薯在液体中的沉浮</a:t>
            </a:r>
            <a:endParaRPr lang="zh-CN" altLang="en-US"/>
          </a:p>
          <a:p>
            <a:pPr lvl="0" eaLnBrk="1" hangingPunct="1">
              <a:lnSpc>
                <a:spcPct val="90000"/>
              </a:lnSpc>
              <a:buNone/>
            </a:pPr>
            <a:r>
              <a:rPr lang="en-US" altLang="zh-CN">
                <a:solidFill>
                  <a:srgbClr val="00017E"/>
                </a:solidFill>
              </a:rPr>
              <a:t>8.</a:t>
            </a:r>
            <a:r>
              <a:rPr lang="zh-CN" altLang="en-US">
                <a:solidFill>
                  <a:srgbClr val="00017E"/>
                </a:solidFill>
              </a:rPr>
              <a:t>探索马铃薯沉浮的原因</a:t>
            </a:r>
            <a:endParaRPr lang="zh-CN" altLang="en-US"/>
          </a:p>
        </p:txBody>
      </p:sp>
      <p:sp>
        <p:nvSpPr>
          <p:cNvPr id="18435" name="Text Box 2052"/>
          <p:cNvSpPr/>
          <p:nvPr/>
        </p:nvSpPr>
        <p:spPr>
          <a:xfrm>
            <a:off x="947319" y="3789274"/>
            <a:ext cx="7894320" cy="470367"/>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pPr>
            <a:endParaRPr lang="zh-CN" altLang="zh-CN" sz="2486" b="0">
              <a:solidFill>
                <a:schemeClr val="bg2"/>
              </a:solidFill>
              <a:latin typeface="Arial Narrow" pitchFamily="34" charset="0"/>
              <a:ea typeface="宋体" pitchFamily="2" charset="-122"/>
            </a:endParaRPr>
          </a:p>
        </p:txBody>
      </p:sp>
      <p:sp>
        <p:nvSpPr>
          <p:cNvPr id="18436" name="矩形 7"/>
          <p:cNvSpPr/>
          <p:nvPr/>
        </p:nvSpPr>
        <p:spPr>
          <a:xfrm>
            <a:off x="6364795" y="2119955"/>
            <a:ext cx="2590324" cy="914644"/>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701" b="0">
                <a:solidFill>
                  <a:srgbClr val="00017E"/>
                </a:solidFill>
                <a:latin typeface="Times New Roman" pitchFamily="18" charset="0"/>
                <a:ea typeface="宋体" pitchFamily="2" charset="-122"/>
              </a:rPr>
              <a:t>主要探索物体沉浮的规律</a:t>
            </a:r>
            <a:endParaRPr lang="zh-CN" altLang="en-US" sz="2901" b="0">
              <a:solidFill>
                <a:schemeClr val="bg2"/>
              </a:solidFill>
              <a:latin typeface="Times New Roman" pitchFamily="18" charset="0"/>
              <a:ea typeface="宋体" pitchFamily="2" charset="-122"/>
            </a:endParaRPr>
          </a:p>
        </p:txBody>
      </p:sp>
      <p:sp>
        <p:nvSpPr>
          <p:cNvPr id="18437" name="矩形 9"/>
          <p:cNvSpPr/>
          <p:nvPr/>
        </p:nvSpPr>
        <p:spPr>
          <a:xfrm>
            <a:off x="6512815" y="4192214"/>
            <a:ext cx="2664333" cy="945124"/>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1" b="0">
                <a:solidFill>
                  <a:srgbClr val="00017E"/>
                </a:solidFill>
                <a:latin typeface="Times New Roman" pitchFamily="18" charset="0"/>
                <a:ea typeface="宋体" pitchFamily="2" charset="-122"/>
              </a:rPr>
              <a:t>主要探索物体沉浮的原因</a:t>
            </a:r>
            <a:endParaRPr lang="zh-CN" altLang="en-US" sz="2901" b="0">
              <a:solidFill>
                <a:schemeClr val="bg2"/>
              </a:solidFill>
              <a:latin typeface="Times New Roman" pitchFamily="18" charset="0"/>
              <a:ea typeface="宋体" pitchFamily="2" charset="-122"/>
            </a:endParaRPr>
          </a:p>
        </p:txBody>
      </p:sp>
      <p:sp>
        <p:nvSpPr>
          <p:cNvPr id="18438" name="AutoShape 7"/>
          <p:cNvSpPr/>
          <p:nvPr/>
        </p:nvSpPr>
        <p:spPr>
          <a:xfrm>
            <a:off x="5624703" y="1628204"/>
            <a:ext cx="222028" cy="1850232"/>
          </a:xfrm>
          <a:prstGeom prst="rightBrace">
            <a:avLst>
              <a:gd name="adj1" fmla="val 105170"/>
              <a:gd name="adj2" fmla="val 50000"/>
            </a:avLst>
          </a:prstGeom>
          <a:solidFill>
            <a:srgbClr val="0099FF"/>
          </a:solidFill>
          <a:ln w="47625">
            <a:solidFill>
              <a:schemeClr val="folHlink"/>
            </a:solidFill>
            <a:round/>
          </a:ln>
        </p:spPr>
        <p:txBody>
          <a:bodyPr wrap="none"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bg2"/>
              </a:solidFill>
              <a:latin typeface="Times New Roman" pitchFamily="18" charset="0"/>
              <a:ea typeface="宋体" pitchFamily="2" charset="-122"/>
            </a:endParaRPr>
          </a:p>
        </p:txBody>
      </p:sp>
      <p:sp>
        <p:nvSpPr>
          <p:cNvPr id="18439" name="AutoShape 7"/>
          <p:cNvSpPr/>
          <p:nvPr/>
        </p:nvSpPr>
        <p:spPr>
          <a:xfrm>
            <a:off x="6290787" y="3848481"/>
            <a:ext cx="222027" cy="1924240"/>
          </a:xfrm>
          <a:prstGeom prst="rightBrace">
            <a:avLst>
              <a:gd name="adj1" fmla="val 105164"/>
              <a:gd name="adj2" fmla="val 50000"/>
            </a:avLst>
          </a:prstGeom>
          <a:solidFill>
            <a:srgbClr val="0099FF"/>
          </a:solidFill>
          <a:ln w="47625">
            <a:solidFill>
              <a:schemeClr val="folHlink"/>
            </a:solidFill>
            <a:round/>
          </a:ln>
        </p:spPr>
        <p:txBody>
          <a:bodyPr wrap="none"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bg2"/>
              </a:solidFill>
              <a:latin typeface="Times New Roman" pitchFamily="18" charset="0"/>
              <a:ea typeface="宋体" pitchFamily="2" charset="-122"/>
            </a:endParaRPr>
          </a:p>
        </p:txBody>
      </p:sp>
      <p:sp>
        <p:nvSpPr>
          <p:cNvPr id="18440"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第五页，共八十六页。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7"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第</a:t>
            </a:r>
            <a:r>
              <a:rPr lang="zh-CN" altLang="en-US" sz="1500" u="none" spc="0" baseline="0">
                <a:solidFill>
                  <a:srgbClr val="00017E"/>
                </a:solidFill>
                <a:effectLst>
                  <a:outerShdw blurRad="38100" dist="38100" dir="2700000" algn="tl">
                    <a:srgbClr val="000000">
                      <a:alpha val="43137"/>
                    </a:srgbClr>
                  </a:outerShdw>
                </a:effectLst>
              </a:rPr>
              <a:t>(Di)</a:t>
            </a:r>
            <a:r>
              <a:rPr lang="en-US" altLang="zh-CN" sz="3430" u="none" spc="0" baseline="0">
                <a:solidFill>
                  <a:srgbClr val="00017E"/>
                </a:solidFill>
                <a:effectLst>
                  <a:outerShdw blurRad="38100" dist="38100" dir="2700000" algn="tl">
                    <a:srgbClr val="000000">
                      <a:alpha val="43137"/>
                    </a:srgbClr>
                  </a:outerShdw>
                </a:effectLst>
              </a:rPr>
              <a:t>1</a:t>
            </a:r>
            <a:r>
              <a:rPr lang="zh-CN" altLang="en-US" sz="3530" u="none" spc="0" baseline="0">
                <a:solidFill>
                  <a:srgbClr val="00017E"/>
                </a:solidFill>
                <a:effectLst>
                  <a:outerShdw blurRad="38100" dist="38100" dir="2700000" algn="tl">
                    <a:srgbClr val="000000">
                      <a:alpha val="43137"/>
                    </a:srgbClr>
                  </a:outerShdw>
                </a:effectLst>
              </a:rPr>
              <a:t>课  物体在水中是沉还是浮</a:t>
            </a:r>
            <a:endParaRPr lang="en-US" altLang="zh-CN" sz="3730" u="none" baseline="0">
              <a:solidFill>
                <a:schemeClr val="bg2"/>
              </a:solidFill>
              <a:effectLst>
                <a:outerShdw blurRad="38100" dist="38100" dir="2700000" algn="tl">
                  <a:srgbClr val="000000">
                    <a:alpha val="43137"/>
                  </a:srgbClr>
                </a:outerShdw>
              </a:effectLst>
            </a:endParaRPr>
          </a:p>
        </p:txBody>
      </p:sp>
      <p:sp>
        <p:nvSpPr>
          <p:cNvPr id="19458" name="Rectangle 3"/>
          <p:cNvSpPr>
            <a:spLocks noGrp="1"/>
          </p:cNvSpPr>
          <p:nvPr>
            <p:ph idx="1"/>
          </p:nvPr>
        </p:nvSpPr>
        <p:spPr>
          <a:xfrm>
            <a:off x="708845" y="2060747"/>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801">
                <a:solidFill>
                  <a:srgbClr val="00017E"/>
                </a:solidFill>
              </a:rPr>
              <a:t>观察塑料块的沉浮，意图是什么？</a:t>
            </a:r>
            <a:endParaRPr lang="zh-CN" altLang="en-US" sz="2901"/>
          </a:p>
          <a:p>
            <a:pPr lvl="0" eaLnBrk="1" hangingPunct="1"/>
            <a:r>
              <a:rPr lang="zh-CN" altLang="en-US" sz="2701">
                <a:solidFill>
                  <a:srgbClr val="00017E"/>
                </a:solidFill>
              </a:rPr>
              <a:t>整理自己的预测的理由，意图是什么？</a:t>
            </a:r>
            <a:endParaRPr lang="zh-CN" altLang="en-US" sz="2901"/>
          </a:p>
          <a:p>
            <a:pPr lvl="0" eaLnBrk="1" hangingPunct="1"/>
            <a:r>
              <a:rPr lang="zh-CN" altLang="en-US" sz="2501">
                <a:solidFill>
                  <a:srgbClr val="00017E"/>
                </a:solidFill>
              </a:rPr>
              <a:t>观察同一材料构成的物体在水中的沉浮，这个活动与前面</a:t>
            </a:r>
            <a:r>
              <a:rPr lang="zh-CN" altLang="en-US" sz="1500">
                <a:solidFill>
                  <a:srgbClr val="00017E"/>
                </a:solidFill>
              </a:rPr>
              <a:t>(Mian)</a:t>
            </a:r>
            <a:r>
              <a:rPr lang="zh-CN" altLang="en-US" sz="2501">
                <a:solidFill>
                  <a:srgbClr val="00017E"/>
                </a:solidFill>
              </a:rPr>
              <a:t>的活动，逻辑上是怎样安排的？</a:t>
            </a:r>
            <a:endParaRPr lang="zh-CN" altLang="en-US" sz="2901"/>
          </a:p>
          <a:p>
            <a:pPr lvl="0" eaLnBrk="1" hangingPunct="1"/>
            <a:r>
              <a:rPr lang="zh-CN" altLang="en-US" sz="2501">
                <a:solidFill>
                  <a:srgbClr val="00017E"/>
                </a:solidFill>
              </a:rPr>
              <a:t>操作中材料要注意什么？</a:t>
            </a:r>
            <a:endParaRPr lang="zh-CN" altLang="en-US" sz="2901"/>
          </a:p>
        </p:txBody>
      </p:sp>
      <p:sp>
        <p:nvSpPr>
          <p:cNvPr id="19459"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第六页，共八十六页。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481" name="Picture 5" descr="暴风截屏20100228142358"/>
          <p:cNvPicPr>
            <a:picLocks noGrp="1" noChangeAspect="1"/>
          </p:cNvPicPr>
          <p:nvPr>
            <p:ph idx="1"/>
          </p:nvPr>
        </p:nvPicPr>
        <p:blipFill>
          <a:blip r:embed="rId2"/>
          <a:stretch>
            <a:fillRect/>
          </a:stretch>
        </p:blipFill>
        <p:spPr>
          <a:xfrm>
            <a:off x="222028" y="296037"/>
            <a:ext cx="8881110" cy="5994750"/>
          </a:xfrm>
          <a:prstGeom prst="rect">
            <a:avLst/>
          </a:prstGeom>
          <a:noFill/>
          <a:ln>
            <a:noFill/>
            <a:miter lim="800000"/>
          </a:ln>
        </p:spPr>
      </p:pic>
      <p:sp>
        <p:nvSpPr>
          <p:cNvPr id="20482"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第七页，共八十六页。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5" name="Rectangle 2"/>
          <p:cNvSpPr>
            <a:spLocks noGrp="1" noRot="1" noChangeArrowheads="1"/>
          </p:cNvSpPr>
          <p:nvPr>
            <p:ph type="title"/>
          </p:nvPr>
        </p:nvSpPr>
        <p:spPr>
          <a:xfrm>
            <a:off x="710489" y="592074"/>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530" u="none" spc="0" baseline="0">
                <a:solidFill>
                  <a:srgbClr val="00017E"/>
                </a:solidFill>
                <a:effectLst>
                  <a:outerShdw blurRad="38100" dist="38100" dir="2700000" algn="tl">
                    <a:srgbClr val="000000">
                      <a:alpha val="43137"/>
                    </a:srgbClr>
                  </a:outerShdw>
                </a:effectLst>
              </a:rPr>
              <a:t>第</a:t>
            </a:r>
            <a:r>
              <a:rPr lang="zh-CN" altLang="en-US" sz="1500" u="none" spc="0" baseline="0">
                <a:solidFill>
                  <a:srgbClr val="00017E"/>
                </a:solidFill>
                <a:effectLst>
                  <a:outerShdw blurRad="38100" dist="38100" dir="2700000" algn="tl">
                    <a:srgbClr val="000000">
                      <a:alpha val="43137"/>
                    </a:srgbClr>
                  </a:outerShdw>
                </a:effectLst>
              </a:rPr>
              <a:t>(Di)</a:t>
            </a:r>
            <a:r>
              <a:rPr lang="en-US" altLang="zh-CN" sz="3630" u="none" spc="0" baseline="0">
                <a:solidFill>
                  <a:srgbClr val="00017E"/>
                </a:solidFill>
                <a:effectLst>
                  <a:outerShdw blurRad="38100" dist="38100" dir="2700000" algn="tl">
                    <a:srgbClr val="000000">
                      <a:alpha val="43137"/>
                    </a:srgbClr>
                  </a:outerShdw>
                </a:effectLst>
              </a:rPr>
              <a:t>2</a:t>
            </a:r>
            <a:r>
              <a:rPr lang="zh-CN" altLang="en-US" sz="3430" u="none" spc="0" baseline="0">
                <a:solidFill>
                  <a:srgbClr val="00017E"/>
                </a:solidFill>
                <a:effectLst>
                  <a:outerShdw blurRad="38100" dist="38100" dir="2700000" algn="tl">
                    <a:srgbClr val="000000">
                      <a:alpha val="43137"/>
                    </a:srgbClr>
                  </a:outerShdw>
                </a:effectLst>
              </a:rPr>
              <a:t>课  沉浮与什么因素有关</a:t>
            </a:r>
            <a:endParaRPr lang="en-US" altLang="zh-CN" sz="3730" u="none" baseline="0">
              <a:solidFill>
                <a:schemeClr val="bg2"/>
              </a:solidFill>
              <a:effectLst>
                <a:outerShdw blurRad="38100" dist="38100" dir="2700000" algn="tl">
                  <a:srgbClr val="000000">
                    <a:alpha val="43137"/>
                  </a:srgbClr>
                </a:outerShdw>
              </a:effectLst>
            </a:endParaRPr>
          </a:p>
        </p:txBody>
      </p:sp>
      <p:sp>
        <p:nvSpPr>
          <p:cNvPr id="21506" name="Rectangle 3"/>
          <p:cNvSpPr>
            <a:spLocks noGrp="1"/>
          </p:cNvSpPr>
          <p:nvPr>
            <p:ph idx="1"/>
          </p:nvPr>
        </p:nvSpPr>
        <p:spPr>
          <a:xfrm>
            <a:off x="710489" y="1837075"/>
            <a:ext cx="8052206" cy="4922437"/>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lnSpc>
                <a:spcPct val="90000"/>
              </a:lnSpc>
            </a:pPr>
            <a:r>
              <a:rPr lang="zh-CN" altLang="en-US" sz="2701">
                <a:solidFill>
                  <a:srgbClr val="00017E"/>
                </a:solidFill>
              </a:rPr>
              <a:t>研究不同材料构成的物体，在水中的沉浮规律。</a:t>
            </a:r>
            <a:endParaRPr lang="zh-CN" altLang="en-US" sz="2901"/>
          </a:p>
          <a:p>
            <a:pPr lvl="0" eaLnBrk="1" hangingPunct="1">
              <a:lnSpc>
                <a:spcPct val="90000"/>
              </a:lnSpc>
            </a:pPr>
            <a:r>
              <a:rPr lang="zh-CN" altLang="en-US" sz="2701">
                <a:solidFill>
                  <a:srgbClr val="00017E"/>
                </a:solidFill>
              </a:rPr>
              <a:t>这些物体的沉浮规律与它们轻重和体积有密切的关系。</a:t>
            </a:r>
            <a:endParaRPr lang="zh-CN" altLang="en-US" sz="2901"/>
          </a:p>
          <a:p>
            <a:pPr lvl="0" eaLnBrk="1" hangingPunct="1">
              <a:lnSpc>
                <a:spcPct val="90000"/>
              </a:lnSpc>
            </a:pPr>
            <a:r>
              <a:rPr lang="zh-CN" altLang="en-US" sz="2801">
                <a:solidFill>
                  <a:srgbClr val="00017E"/>
                </a:solidFill>
              </a:rPr>
              <a:t>怎样研究不同物体的轻重、体积大小与沉浮的关系？</a:t>
            </a:r>
            <a:endParaRPr lang="zh-CN" altLang="en-US" sz="2901"/>
          </a:p>
          <a:p>
            <a:pPr lvl="0" eaLnBrk="1" hangingPunct="1">
              <a:lnSpc>
                <a:spcPct val="90000"/>
              </a:lnSpc>
            </a:pPr>
            <a:r>
              <a:rPr lang="zh-CN" altLang="en-US" sz="2501">
                <a:solidFill>
                  <a:srgbClr val="00017E"/>
                </a:solidFill>
              </a:rPr>
              <a:t>用变量控制实验进行研究。学生通过识别变量、控制变量、运</a:t>
            </a:r>
            <a:r>
              <a:rPr lang="zh-CN" altLang="en-US" sz="1500">
                <a:solidFill>
                  <a:srgbClr val="00017E"/>
                </a:solidFill>
              </a:rPr>
              <a:t>(Yun)</a:t>
            </a:r>
            <a:r>
              <a:rPr lang="zh-CN" altLang="en-US" sz="2501">
                <a:solidFill>
                  <a:srgbClr val="00017E"/>
                </a:solidFill>
              </a:rPr>
              <a:t>用典型的结构材料进行验证，反思变量控制实验的结果。</a:t>
            </a:r>
            <a:endParaRPr lang="en-US" altLang="zh-CN" sz="2901"/>
          </a:p>
        </p:txBody>
      </p:sp>
      <p:sp>
        <p:nvSpPr>
          <p:cNvPr id="21507"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第八页，共八十六页。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29" name="Rectangle 2"/>
          <p:cNvSpPr>
            <a:spLocks noGrp="1" noRot="1" noChangeArrowheads="1"/>
          </p:cNvSpPr>
          <p:nvPr>
            <p:ph type="title"/>
          </p:nvPr>
        </p:nvSpPr>
        <p:spPr>
          <a:xfrm>
            <a:off x="710489" y="370047"/>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430" u="none" spc="0" baseline="0">
                <a:solidFill>
                  <a:srgbClr val="00017E"/>
                </a:solidFill>
                <a:effectLst>
                  <a:outerShdw blurRad="38100" dist="38100" dir="2700000" algn="tl">
                    <a:srgbClr val="000000">
                      <a:alpha val="43137"/>
                    </a:srgbClr>
                  </a:outerShdw>
                </a:effectLst>
              </a:rPr>
              <a:t>第</a:t>
            </a:r>
            <a:r>
              <a:rPr lang="en-US" altLang="zh-CN" sz="3330" u="none" spc="0" baseline="0">
                <a:solidFill>
                  <a:srgbClr val="00017E"/>
                </a:solidFill>
                <a:effectLst>
                  <a:outerShdw blurRad="38100" dist="38100" dir="2700000" algn="tl">
                    <a:srgbClr val="000000">
                      <a:alpha val="43137"/>
                    </a:srgbClr>
                  </a:outerShdw>
                </a:effectLst>
              </a:rPr>
              <a:t>3</a:t>
            </a:r>
            <a:r>
              <a:rPr lang="zh-CN" altLang="en-US" sz="3330" u="none" spc="0" baseline="0">
                <a:solidFill>
                  <a:srgbClr val="00017E"/>
                </a:solidFill>
                <a:effectLst>
                  <a:outerShdw blurRad="38100" dist="38100" dir="2700000" algn="tl">
                    <a:srgbClr val="000000">
                      <a:alpha val="43137"/>
                    </a:srgbClr>
                  </a:outerShdw>
                </a:effectLst>
              </a:rPr>
              <a:t>课  橡皮</a:t>
            </a:r>
            <a:r>
              <a:rPr lang="zh-CN" altLang="en-US" sz="1500" u="none" spc="0" baseline="0">
                <a:solidFill>
                  <a:srgbClr val="00017E"/>
                </a:solidFill>
                <a:effectLst>
                  <a:outerShdw blurRad="38100" dist="38100" dir="2700000" algn="tl">
                    <a:srgbClr val="000000">
                      <a:alpha val="43137"/>
                    </a:srgbClr>
                  </a:outerShdw>
                </a:effectLst>
              </a:rPr>
              <a:t>(Pi)</a:t>
            </a:r>
            <a:r>
              <a:rPr lang="zh-CN" altLang="en-US" sz="3330" u="none" spc="0" baseline="0">
                <a:solidFill>
                  <a:srgbClr val="00017E"/>
                </a:solidFill>
                <a:effectLst>
                  <a:outerShdw blurRad="38100" dist="38100" dir="2700000" algn="tl">
                    <a:srgbClr val="000000">
                      <a:alpha val="43137"/>
                    </a:srgbClr>
                  </a:outerShdw>
                </a:effectLst>
              </a:rPr>
              <a:t>泥在水中的沉浮</a:t>
            </a:r>
            <a:endParaRPr lang="en-US" altLang="zh-CN" sz="3730" u="none" baseline="0">
              <a:solidFill>
                <a:schemeClr val="bg2"/>
              </a:solidFill>
              <a:effectLst>
                <a:outerShdw blurRad="38100" dist="38100" dir="2700000" algn="tl">
                  <a:srgbClr val="000000">
                    <a:alpha val="43137"/>
                  </a:srgbClr>
                </a:outerShdw>
              </a:effectLst>
            </a:endParaRPr>
          </a:p>
        </p:txBody>
      </p:sp>
      <p:sp>
        <p:nvSpPr>
          <p:cNvPr id="22530" name="Rectangle 3"/>
          <p:cNvSpPr>
            <a:spLocks noGrp="1"/>
          </p:cNvSpPr>
          <p:nvPr>
            <p:ph idx="1"/>
          </p:nvPr>
        </p:nvSpPr>
        <p:spPr>
          <a:xfrm>
            <a:off x="708845" y="1463739"/>
            <a:ext cx="8052206" cy="4848428"/>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601">
                <a:solidFill>
                  <a:srgbClr val="00017E"/>
                </a:solidFill>
              </a:rPr>
              <a:t>表面上看研究的是形状与沉浮的关系，实际上研究的仍然是：轻重不变的情况下，体积与沉浮的关系。</a:t>
            </a:r>
            <a:endParaRPr lang="zh-CN" altLang="en-US" sz="2901"/>
          </a:p>
          <a:p>
            <a:pPr lvl="0" eaLnBrk="1" hangingPunct="1"/>
            <a:r>
              <a:rPr lang="zh-CN" altLang="en-US" sz="2501">
                <a:solidFill>
                  <a:srgbClr val="00017E"/>
                </a:solidFill>
              </a:rPr>
              <a:t>什么样的体积才是真正的影响物体沉浮的体积？是物体排开水的体积，隐含了阿基米德原理。</a:t>
            </a:r>
            <a:endParaRPr lang="zh-CN" altLang="en-US" sz="2901"/>
          </a:p>
          <a:p>
            <a:pPr lvl="0" eaLnBrk="1" hangingPunct="1"/>
            <a:r>
              <a:rPr lang="zh-CN" altLang="en-US" sz="2801">
                <a:solidFill>
                  <a:srgbClr val="00017E"/>
                </a:solidFill>
              </a:rPr>
              <a:t>教科书所说的排开的水量＝物体排开水的体积。本课测量橡</a:t>
            </a:r>
            <a:r>
              <a:rPr lang="zh-CN" altLang="en-US" sz="1500">
                <a:solidFill>
                  <a:srgbClr val="00017E"/>
                </a:solidFill>
              </a:rPr>
              <a:t>(Xiang)</a:t>
            </a:r>
            <a:r>
              <a:rPr lang="zh-CN" altLang="en-US" sz="2801">
                <a:solidFill>
                  <a:srgbClr val="00017E"/>
                </a:solidFill>
              </a:rPr>
              <a:t>皮泥排开的水量，为</a:t>
            </a:r>
            <a:r>
              <a:rPr lang="en-US" altLang="zh-CN" sz="2601">
                <a:solidFill>
                  <a:srgbClr val="00017E"/>
                </a:solidFill>
              </a:rPr>
              <a:t>《</a:t>
            </a:r>
            <a:r>
              <a:rPr lang="zh-CN" altLang="en-US" sz="2501">
                <a:solidFill>
                  <a:srgbClr val="00017E"/>
                </a:solidFill>
              </a:rPr>
              <a:t>浮力</a:t>
            </a:r>
            <a:r>
              <a:rPr lang="en-US" altLang="zh-CN" sz="2601">
                <a:solidFill>
                  <a:srgbClr val="00017E"/>
                </a:solidFill>
              </a:rPr>
              <a:t>》</a:t>
            </a:r>
            <a:r>
              <a:rPr lang="zh-CN" altLang="en-US" sz="2801">
                <a:solidFill>
                  <a:srgbClr val="00017E"/>
                </a:solidFill>
              </a:rPr>
              <a:t>一课打下基础。</a:t>
            </a:r>
            <a:endParaRPr lang="zh-CN" altLang="en-US" sz="2901"/>
          </a:p>
          <a:p>
            <a:pPr lvl="0" eaLnBrk="1" hangingPunct="1"/>
            <a:r>
              <a:rPr lang="zh-CN" altLang="en-US" sz="2501">
                <a:solidFill>
                  <a:srgbClr val="00017E"/>
                </a:solidFill>
              </a:rPr>
              <a:t>排开的水量与橡皮泥沉浮的关系是什么？</a:t>
            </a:r>
            <a:endParaRPr lang="zh-CN" altLang="en-US" sz="2901"/>
          </a:p>
        </p:txBody>
      </p:sp>
      <p:sp>
        <p:nvSpPr>
          <p:cNvPr id="22531"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第九页，共八十六页。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3"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第</a:t>
            </a:r>
            <a:r>
              <a:rPr lang="en-US" altLang="zh-CN" sz="3630" u="none" spc="0" baseline="0">
                <a:solidFill>
                  <a:srgbClr val="00017E"/>
                </a:solidFill>
                <a:effectLst>
                  <a:outerShdw blurRad="38100" dist="38100" dir="2700000" algn="tl">
                    <a:srgbClr val="000000">
                      <a:alpha val="43137"/>
                    </a:srgbClr>
                  </a:outerShdw>
                </a:effectLst>
              </a:rPr>
              <a:t>4</a:t>
            </a:r>
            <a:r>
              <a:rPr lang="zh-CN" altLang="en-US" sz="3330" u="none" spc="0" baseline="0">
                <a:solidFill>
                  <a:srgbClr val="00017E"/>
                </a:solidFill>
                <a:effectLst>
                  <a:outerShdw blurRad="38100" dist="38100" dir="2700000" algn="tl">
                    <a:srgbClr val="000000">
                      <a:alpha val="43137"/>
                    </a:srgbClr>
                  </a:outerShdw>
                </a:effectLst>
              </a:rPr>
              <a:t>课</a:t>
            </a:r>
            <a:r>
              <a:rPr lang="zh-CN" altLang="en-US" sz="1500" u="none" spc="0" baseline="0">
                <a:solidFill>
                  <a:srgbClr val="00017E"/>
                </a:solidFill>
                <a:effectLst>
                  <a:outerShdw blurRad="38100" dist="38100" dir="2700000" algn="tl">
                    <a:srgbClr val="000000">
                      <a:alpha val="43137"/>
                    </a:srgbClr>
                  </a:outerShdw>
                </a:effectLst>
              </a:rPr>
              <a:t>(Ke)</a:t>
            </a:r>
            <a:r>
              <a:rPr lang="zh-CN" altLang="en-US" sz="3330" u="none" spc="0" baseline="0">
                <a:solidFill>
                  <a:srgbClr val="00017E"/>
                </a:solidFill>
                <a:effectLst>
                  <a:outerShdw blurRad="38100" dist="38100" dir="2700000" algn="tl">
                    <a:srgbClr val="000000">
                      <a:alpha val="43137"/>
                    </a:srgbClr>
                  </a:outerShdw>
                </a:effectLst>
              </a:rPr>
              <a:t>    造一艘小船</a:t>
            </a:r>
            <a:endParaRPr lang="en-US" altLang="zh-CN" sz="3730" u="none" baseline="0">
              <a:solidFill>
                <a:schemeClr val="bg2"/>
              </a:solidFill>
              <a:effectLst>
                <a:outerShdw blurRad="38100" dist="38100" dir="2700000" algn="tl">
                  <a:srgbClr val="000000">
                    <a:alpha val="43137"/>
                  </a:srgbClr>
                </a:outerShdw>
              </a:effectLst>
            </a:endParaRPr>
          </a:p>
        </p:txBody>
      </p:sp>
      <p:sp>
        <p:nvSpPr>
          <p:cNvPr id="23554" name="Rectangle 3"/>
          <p:cNvSpPr>
            <a:spLocks noGrp="1"/>
          </p:cNvSpPr>
          <p:nvPr>
            <p:ph idx="1"/>
          </p:nvPr>
        </p:nvSpPr>
        <p:spPr>
          <a:xfrm>
            <a:off x="710489" y="2052523"/>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701">
                <a:solidFill>
                  <a:srgbClr val="00017E"/>
                </a:solidFill>
              </a:rPr>
              <a:t>本课体现了科学与技术之间的关系，促进学生的设计与动手制作</a:t>
            </a:r>
            <a:r>
              <a:rPr lang="zh-CN" altLang="en-US" sz="1500">
                <a:solidFill>
                  <a:srgbClr val="00017E"/>
                </a:solidFill>
              </a:rPr>
              <a:t>(Zuo)</a:t>
            </a:r>
            <a:r>
              <a:rPr lang="zh-CN" altLang="en-US" sz="2701">
                <a:solidFill>
                  <a:srgbClr val="00017E"/>
                </a:solidFill>
              </a:rPr>
              <a:t>的能力。</a:t>
            </a:r>
            <a:endParaRPr lang="zh-CN" altLang="en-US" sz="2901"/>
          </a:p>
          <a:p>
            <a:pPr lvl="0" eaLnBrk="1" hangingPunct="1"/>
            <a:r>
              <a:rPr lang="zh-CN" altLang="en-US" sz="2601">
                <a:solidFill>
                  <a:srgbClr val="00017E"/>
                </a:solidFill>
              </a:rPr>
              <a:t>为</a:t>
            </a:r>
            <a:r>
              <a:rPr lang="en-US" altLang="zh-CN" sz="2801">
                <a:solidFill>
                  <a:srgbClr val="00017E"/>
                </a:solidFill>
              </a:rPr>
              <a:t>《</a:t>
            </a:r>
            <a:r>
              <a:rPr lang="zh-CN" altLang="en-US" sz="2801">
                <a:solidFill>
                  <a:srgbClr val="00017E"/>
                </a:solidFill>
              </a:rPr>
              <a:t>浮力</a:t>
            </a:r>
            <a:r>
              <a:rPr lang="en-US" altLang="zh-CN" sz="2801">
                <a:solidFill>
                  <a:srgbClr val="00017E"/>
                </a:solidFill>
              </a:rPr>
              <a:t>》</a:t>
            </a:r>
            <a:r>
              <a:rPr lang="zh-CN" altLang="en-US" sz="2701">
                <a:solidFill>
                  <a:srgbClr val="00017E"/>
                </a:solidFill>
              </a:rPr>
              <a:t>一课作准备，体会水对物体会产生浮力作用。</a:t>
            </a:r>
            <a:endParaRPr lang="zh-CN" altLang="en-US" sz="2901"/>
          </a:p>
          <a:p>
            <a:pPr lvl="0" eaLnBrk="1" hangingPunct="1"/>
            <a:r>
              <a:rPr lang="zh-CN" altLang="en-US" sz="2601">
                <a:solidFill>
                  <a:srgbClr val="00017E"/>
                </a:solidFill>
                <a:latin typeface="Arial" pitchFamily="34" charset="0"/>
              </a:rPr>
              <a:t>“</a:t>
            </a:r>
            <a:r>
              <a:rPr lang="zh-CN" altLang="en-US" sz="2601">
                <a:solidFill>
                  <a:srgbClr val="00017E"/>
                </a:solidFill>
              </a:rPr>
              <a:t>那艘船装载的货物多</a:t>
            </a:r>
            <a:r>
              <a:rPr lang="zh-CN" altLang="en-US" sz="2701">
                <a:solidFill>
                  <a:srgbClr val="00017E"/>
                </a:solidFill>
                <a:latin typeface="Arial" pitchFamily="34" charset="0"/>
              </a:rPr>
              <a:t>”</a:t>
            </a:r>
            <a:r>
              <a:rPr lang="zh-CN" altLang="en-US" sz="2801">
                <a:solidFill>
                  <a:srgbClr val="00017E"/>
                </a:solidFill>
              </a:rPr>
              <a:t>是本课的重点探究活动，把物体的体积与沉浮的关系进一步进行强化。</a:t>
            </a:r>
            <a:endParaRPr lang="en-US" altLang="zh-CN" sz="2901"/>
          </a:p>
        </p:txBody>
      </p:sp>
      <p:sp>
        <p:nvSpPr>
          <p:cNvPr id="23555"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第十页，共八十六页。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7" name="Rectangle 2"/>
          <p:cNvSpPr>
            <a:spLocks noGrp="1" noRot="1" noChangeArrowheads="1"/>
          </p:cNvSpPr>
          <p:nvPr>
            <p:ph type="title"/>
          </p:nvPr>
        </p:nvSpPr>
        <p:spPr>
          <a:xfrm>
            <a:off x="710489" y="296037"/>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630" u="none" spc="0" baseline="0">
                <a:solidFill>
                  <a:srgbClr val="00017E"/>
                </a:solidFill>
                <a:effectLst>
                  <a:outerShdw blurRad="38100" dist="38100" dir="2700000" algn="tl">
                    <a:srgbClr val="000000">
                      <a:alpha val="43137"/>
                    </a:srgbClr>
                  </a:outerShdw>
                </a:effectLst>
              </a:rPr>
              <a:t>第</a:t>
            </a:r>
            <a:r>
              <a:rPr lang="zh-CN" altLang="en-US" sz="1500" u="none" spc="0" baseline="0">
                <a:solidFill>
                  <a:srgbClr val="00017E"/>
                </a:solidFill>
                <a:effectLst>
                  <a:outerShdw blurRad="38100" dist="38100" dir="2700000" algn="tl">
                    <a:srgbClr val="000000">
                      <a:alpha val="43137"/>
                    </a:srgbClr>
                  </a:outerShdw>
                </a:effectLst>
              </a:rPr>
              <a:t>(Di)</a:t>
            </a:r>
            <a:r>
              <a:rPr lang="en-US" altLang="zh-CN" sz="3630" u="none" spc="0" baseline="0">
                <a:solidFill>
                  <a:srgbClr val="00017E"/>
                </a:solidFill>
                <a:effectLst>
                  <a:outerShdw blurRad="38100" dist="38100" dir="2700000" algn="tl">
                    <a:srgbClr val="000000">
                      <a:alpha val="43137"/>
                    </a:srgbClr>
                  </a:outerShdw>
                </a:effectLst>
              </a:rPr>
              <a:t>5</a:t>
            </a:r>
            <a:r>
              <a:rPr lang="zh-CN" altLang="en-US" sz="3630" u="none" spc="0" baseline="0">
                <a:solidFill>
                  <a:srgbClr val="00017E"/>
                </a:solidFill>
                <a:effectLst>
                  <a:outerShdw blurRad="38100" dist="38100" dir="2700000" algn="tl">
                    <a:srgbClr val="000000">
                      <a:alpha val="43137"/>
                    </a:srgbClr>
                  </a:outerShdw>
                </a:effectLst>
              </a:rPr>
              <a:t>课  浮力</a:t>
            </a:r>
            <a:endParaRPr lang="en-US" altLang="zh-CN" sz="3730" u="none" baseline="0">
              <a:solidFill>
                <a:schemeClr val="bg2"/>
              </a:solidFill>
              <a:effectLst>
                <a:outerShdw blurRad="38100" dist="38100" dir="2700000" algn="tl">
                  <a:srgbClr val="000000">
                    <a:alpha val="43137"/>
                  </a:srgbClr>
                </a:outerShdw>
              </a:effectLst>
            </a:endParaRPr>
          </a:p>
        </p:txBody>
      </p:sp>
      <p:sp>
        <p:nvSpPr>
          <p:cNvPr id="24578" name="Rectangle 3"/>
          <p:cNvSpPr>
            <a:spLocks noGrp="1"/>
          </p:cNvSpPr>
          <p:nvPr>
            <p:ph idx="1"/>
          </p:nvPr>
        </p:nvSpPr>
        <p:spPr>
          <a:xfrm>
            <a:off x="710489" y="1389730"/>
            <a:ext cx="8052206" cy="4624756"/>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lnSpc>
                <a:spcPct val="90000"/>
              </a:lnSpc>
            </a:pPr>
            <a:r>
              <a:rPr lang="zh-CN" altLang="en-US" sz="2801">
                <a:solidFill>
                  <a:srgbClr val="00017E"/>
                </a:solidFill>
              </a:rPr>
              <a:t>本课开始，体验浮力，引入浮力的概念，帮助学生解释物体在液体中的沉浮原因。</a:t>
            </a:r>
            <a:endParaRPr lang="zh-CN" altLang="en-US" sz="2901"/>
          </a:p>
          <a:p>
            <a:pPr lvl="0" eaLnBrk="1" hangingPunct="1">
              <a:lnSpc>
                <a:spcPct val="90000"/>
              </a:lnSpc>
            </a:pPr>
            <a:r>
              <a:rPr lang="zh-CN" altLang="en-US" sz="2501">
                <a:solidFill>
                  <a:srgbClr val="00017E"/>
                </a:solidFill>
              </a:rPr>
              <a:t>对学生而言，本课有几个比较难的科学概念，我们在教学中如何处理？</a:t>
            </a:r>
            <a:endParaRPr lang="zh-CN" altLang="en-US" sz="2901"/>
          </a:p>
          <a:p>
            <a:pPr lvl="0" eaLnBrk="1" hangingPunct="1">
              <a:lnSpc>
                <a:spcPct val="90000"/>
              </a:lnSpc>
              <a:buNone/>
            </a:pPr>
            <a:r>
              <a:rPr lang="en-US" altLang="zh-CN" sz="2801">
                <a:solidFill>
                  <a:srgbClr val="00017E"/>
                </a:solidFill>
              </a:rPr>
              <a:t>1.</a:t>
            </a:r>
            <a:r>
              <a:rPr lang="zh-CN" altLang="en-US" sz="2601">
                <a:solidFill>
                  <a:srgbClr val="00017E"/>
                </a:solidFill>
              </a:rPr>
              <a:t>力的概念比较抽象，怎样让学生理解？</a:t>
            </a:r>
            <a:endParaRPr lang="zh-CN" altLang="en-US" sz="2901"/>
          </a:p>
          <a:p>
            <a:pPr lvl="0" eaLnBrk="1" hangingPunct="1">
              <a:lnSpc>
                <a:spcPct val="90000"/>
              </a:lnSpc>
              <a:buNone/>
            </a:pPr>
            <a:r>
              <a:rPr lang="en-US" altLang="zh-CN" sz="2701">
                <a:solidFill>
                  <a:srgbClr val="00017E"/>
                </a:solidFill>
              </a:rPr>
              <a:t>2.</a:t>
            </a:r>
            <a:r>
              <a:rPr lang="zh-CN" altLang="en-US" sz="2801">
                <a:solidFill>
                  <a:srgbClr val="00017E"/>
                </a:solidFill>
              </a:rPr>
              <a:t>重力＝浮力怎么理解？</a:t>
            </a:r>
            <a:endParaRPr lang="zh-CN" altLang="en-US" sz="2901"/>
          </a:p>
          <a:p>
            <a:pPr lvl="0" eaLnBrk="1" hangingPunct="1">
              <a:lnSpc>
                <a:spcPct val="90000"/>
              </a:lnSpc>
              <a:buNone/>
            </a:pPr>
            <a:r>
              <a:rPr lang="en-US" altLang="zh-CN" sz="2701">
                <a:solidFill>
                  <a:srgbClr val="00017E"/>
                </a:solidFill>
              </a:rPr>
              <a:t>3.</a:t>
            </a:r>
            <a:r>
              <a:rPr lang="zh-CN" altLang="en-US" sz="2501">
                <a:solidFill>
                  <a:srgbClr val="00017E"/>
                </a:solidFill>
              </a:rPr>
              <a:t>浮力＝压力＋重力；浮力＝拉力＋重力怎么理解？</a:t>
            </a:r>
            <a:endParaRPr lang="zh-CN" altLang="en-US" sz="2901"/>
          </a:p>
          <a:p>
            <a:pPr lvl="0" eaLnBrk="1" hangingPunct="1">
              <a:lnSpc>
                <a:spcPct val="90000"/>
              </a:lnSpc>
            </a:pPr>
            <a:r>
              <a:rPr lang="zh-CN" altLang="en-US" sz="2801">
                <a:solidFill>
                  <a:srgbClr val="00017E"/>
                </a:solidFill>
              </a:rPr>
              <a:t>器材怎么办？可以自己组装。</a:t>
            </a:r>
            <a:endParaRPr lang="zh-CN" altLang="en-US" sz="2901"/>
          </a:p>
          <a:p>
            <a:pPr lvl="0" eaLnBrk="1" hangingPunct="1">
              <a:lnSpc>
                <a:spcPct val="90000"/>
              </a:lnSpc>
            </a:pPr>
            <a:r>
              <a:rPr lang="zh-CN" altLang="en-US" sz="2701">
                <a:solidFill>
                  <a:srgbClr val="00017E"/>
                </a:solidFill>
              </a:rPr>
              <a:t>解释泡沫</a:t>
            </a:r>
            <a:r>
              <a:rPr lang="zh-CN" altLang="en-US" sz="1500">
                <a:solidFill>
                  <a:srgbClr val="00017E"/>
                </a:solidFill>
              </a:rPr>
              <a:t>(Mo)</a:t>
            </a:r>
            <a:r>
              <a:rPr lang="zh-CN" altLang="en-US" sz="2701">
                <a:solidFill>
                  <a:srgbClr val="00017E"/>
                </a:solidFill>
              </a:rPr>
              <a:t>块的沉浮原因，可以当作检测活动。</a:t>
            </a:r>
            <a:endParaRPr lang="en-US" altLang="zh-CN" sz="2901"/>
          </a:p>
        </p:txBody>
      </p:sp>
      <p:sp>
        <p:nvSpPr>
          <p:cNvPr id="24579"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第十一页，共八十六页。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1" name="Rectangle 2"/>
          <p:cNvSpPr>
            <a:spLocks noGrp="1" noRot="1" noChangeArrowheads="1"/>
          </p:cNvSpPr>
          <p:nvPr>
            <p:ph type="title"/>
          </p:nvPr>
        </p:nvSpPr>
        <p:spPr>
          <a:xfrm>
            <a:off x="710489" y="296037"/>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第</a:t>
            </a:r>
            <a:r>
              <a:rPr lang="en-US" altLang="zh-CN" sz="3530" u="none" spc="0" baseline="0">
                <a:solidFill>
                  <a:srgbClr val="00017E"/>
                </a:solidFill>
                <a:effectLst>
                  <a:outerShdw blurRad="38100" dist="38100" dir="2700000" algn="tl">
                    <a:srgbClr val="000000">
                      <a:alpha val="43137"/>
                    </a:srgbClr>
                  </a:outerShdw>
                </a:effectLst>
              </a:rPr>
              <a:t>6</a:t>
            </a:r>
            <a:r>
              <a:rPr lang="zh-CN" altLang="en-US" sz="3430" u="none" spc="0" baseline="0">
                <a:solidFill>
                  <a:srgbClr val="00017E"/>
                </a:solidFill>
                <a:effectLst>
                  <a:outerShdw blurRad="38100" dist="38100" dir="2700000" algn="tl">
                    <a:srgbClr val="000000">
                      <a:alpha val="43137"/>
                    </a:srgbClr>
                  </a:outerShdw>
                </a:effectLst>
              </a:rPr>
              <a:t>课  下沉的物体受到水</a:t>
            </a:r>
            <a:r>
              <a:rPr lang="zh-CN" altLang="en-US" sz="1500" u="none" spc="0" baseline="0">
                <a:solidFill>
                  <a:srgbClr val="00017E"/>
                </a:solidFill>
                <a:effectLst>
                  <a:outerShdw blurRad="38100" dist="38100" dir="2700000" algn="tl">
                    <a:srgbClr val="000000">
                      <a:alpha val="43137"/>
                    </a:srgbClr>
                  </a:outerShdw>
                </a:effectLst>
              </a:rPr>
              <a:t>(Shui)</a:t>
            </a:r>
            <a:r>
              <a:rPr lang="zh-CN" altLang="en-US" sz="3430" u="none" spc="0" baseline="0">
                <a:solidFill>
                  <a:srgbClr val="00017E"/>
                </a:solidFill>
                <a:effectLst>
                  <a:outerShdw blurRad="38100" dist="38100" dir="2700000" algn="tl">
                    <a:srgbClr val="000000">
                      <a:alpha val="43137"/>
                    </a:srgbClr>
                  </a:outerShdw>
                </a:effectLst>
              </a:rPr>
              <a:t>的浮力吗</a:t>
            </a:r>
            <a:endParaRPr lang="en-US" altLang="zh-CN" sz="3730" u="none" baseline="0">
              <a:solidFill>
                <a:schemeClr val="bg2"/>
              </a:solidFill>
              <a:effectLst>
                <a:outerShdw blurRad="38100" dist="38100" dir="2700000" algn="tl">
                  <a:srgbClr val="000000">
                    <a:alpha val="43137"/>
                  </a:srgbClr>
                </a:outerShdw>
              </a:effectLst>
            </a:endParaRPr>
          </a:p>
        </p:txBody>
      </p:sp>
      <p:sp>
        <p:nvSpPr>
          <p:cNvPr id="25602" name="Rectangle 3"/>
          <p:cNvSpPr>
            <a:spLocks noGrp="1"/>
          </p:cNvSpPr>
          <p:nvPr>
            <p:ph idx="1"/>
          </p:nvPr>
        </p:nvSpPr>
        <p:spPr>
          <a:xfrm>
            <a:off x="710489" y="1537748"/>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801">
                <a:solidFill>
                  <a:srgbClr val="00017E"/>
                </a:solidFill>
              </a:rPr>
              <a:t>承接前一课的研究，研究下沉的物体是否受到水的浮力作用。</a:t>
            </a:r>
            <a:endParaRPr lang="zh-CN" altLang="en-US" sz="2901"/>
          </a:p>
          <a:p>
            <a:pPr lvl="0" eaLnBrk="1" hangingPunct="1"/>
            <a:r>
              <a:rPr lang="zh-CN" altLang="en-US" sz="2501">
                <a:solidFill>
                  <a:srgbClr val="00017E"/>
                </a:solidFill>
              </a:rPr>
              <a:t>从思维的发展</a:t>
            </a:r>
            <a:r>
              <a:rPr lang="zh-CN" altLang="en-US" sz="1500">
                <a:solidFill>
                  <a:srgbClr val="00017E"/>
                </a:solidFill>
              </a:rPr>
              <a:t>(Zhan)</a:t>
            </a:r>
            <a:r>
              <a:rPr lang="zh-CN" altLang="en-US" sz="2501">
                <a:solidFill>
                  <a:srgbClr val="00017E"/>
                </a:solidFill>
              </a:rPr>
              <a:t>上看，有利于发展</a:t>
            </a:r>
            <a:r>
              <a:rPr lang="zh-CN" altLang="en-US" sz="1500">
                <a:solidFill>
                  <a:srgbClr val="00017E"/>
                </a:solidFill>
              </a:rPr>
              <a:t>(Zhan)</a:t>
            </a:r>
            <a:r>
              <a:rPr lang="zh-CN" altLang="en-US" sz="2501">
                <a:solidFill>
                  <a:srgbClr val="00017E"/>
                </a:solidFill>
              </a:rPr>
              <a:t>学生思维的严谨和完整。</a:t>
            </a:r>
            <a:endParaRPr lang="zh-CN" altLang="en-US" sz="2901"/>
          </a:p>
          <a:p>
            <a:pPr lvl="0" eaLnBrk="1" hangingPunct="1"/>
            <a:r>
              <a:rPr lang="zh-CN" altLang="en-US" sz="2801">
                <a:solidFill>
                  <a:srgbClr val="00017E"/>
                </a:solidFill>
              </a:rPr>
              <a:t>从科学探究的发展上看，要求学生设计实验进行验证，有利于学生探究能力的发展。</a:t>
            </a:r>
            <a:endParaRPr lang="zh-CN" altLang="en-US" sz="2901"/>
          </a:p>
          <a:p>
            <a:pPr lvl="0" eaLnBrk="1" hangingPunct="1"/>
            <a:r>
              <a:rPr lang="zh-CN" altLang="en-US" sz="2701">
                <a:solidFill>
                  <a:srgbClr val="00017E"/>
                </a:solidFill>
              </a:rPr>
              <a:t>从科学概念的发展上看，通过实验进一步理解排开水的体积与浮力大小的关系，用浮力与重力大小的比较，揭示物体在水中沉浮的原因。</a:t>
            </a:r>
            <a:endParaRPr lang="zh-CN" altLang="en-US" sz="2901"/>
          </a:p>
        </p:txBody>
      </p:sp>
      <p:sp>
        <p:nvSpPr>
          <p:cNvPr id="25603"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第十二页，共八十六页。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5"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630" u="none" spc="0" baseline="0">
                <a:solidFill>
                  <a:srgbClr val="00017E"/>
                </a:solidFill>
                <a:effectLst>
                  <a:outerShdw blurRad="38100" dist="38100" dir="2700000" algn="tl">
                    <a:srgbClr val="000000">
                      <a:alpha val="43137"/>
                    </a:srgbClr>
                  </a:outerShdw>
                </a:effectLst>
              </a:rPr>
              <a:t>第</a:t>
            </a:r>
            <a:r>
              <a:rPr lang="en-US" altLang="zh-CN" sz="3530" u="none" spc="0" baseline="0">
                <a:solidFill>
                  <a:srgbClr val="00017E"/>
                </a:solidFill>
                <a:effectLst>
                  <a:outerShdw blurRad="38100" dist="38100" dir="2700000" algn="tl">
                    <a:srgbClr val="000000">
                      <a:alpha val="43137"/>
                    </a:srgbClr>
                  </a:outerShdw>
                </a:effectLst>
              </a:rPr>
              <a:t>7</a:t>
            </a:r>
            <a:r>
              <a:rPr lang="zh-CN" altLang="en-US" sz="3330" u="none" spc="0" baseline="0">
                <a:solidFill>
                  <a:srgbClr val="00017E"/>
                </a:solidFill>
                <a:effectLst>
                  <a:outerShdw blurRad="38100" dist="38100" dir="2700000" algn="tl">
                    <a:srgbClr val="000000">
                      <a:alpha val="43137"/>
                    </a:srgbClr>
                  </a:outerShdw>
                </a:effectLst>
              </a:rPr>
              <a:t>课  马铃薯在液体中的沉</a:t>
            </a:r>
            <a:r>
              <a:rPr lang="zh-CN" altLang="en-US" sz="1500" u="none" spc="0" baseline="0">
                <a:solidFill>
                  <a:srgbClr val="00017E"/>
                </a:solidFill>
                <a:effectLst>
                  <a:outerShdw blurRad="38100" dist="38100" dir="2700000" algn="tl">
                    <a:srgbClr val="000000">
                      <a:alpha val="43137"/>
                    </a:srgbClr>
                  </a:outerShdw>
                </a:effectLst>
              </a:rPr>
              <a:t>(Chen)</a:t>
            </a:r>
            <a:r>
              <a:rPr lang="zh-CN" altLang="en-US" sz="3330" u="none" spc="0" baseline="0">
                <a:solidFill>
                  <a:srgbClr val="00017E"/>
                </a:solidFill>
                <a:effectLst>
                  <a:outerShdw blurRad="38100" dist="38100" dir="2700000" algn="tl">
                    <a:srgbClr val="000000">
                      <a:alpha val="43137"/>
                    </a:srgbClr>
                  </a:outerShdw>
                </a:effectLst>
              </a:rPr>
              <a:t>浮</a:t>
            </a:r>
            <a:endParaRPr lang="en-US" altLang="zh-CN" sz="3730" u="none" baseline="0">
              <a:solidFill>
                <a:schemeClr val="bg2"/>
              </a:solidFill>
              <a:effectLst>
                <a:outerShdw blurRad="38100" dist="38100" dir="2700000" algn="tl">
                  <a:srgbClr val="000000">
                    <a:alpha val="43137"/>
                  </a:srgbClr>
                </a:outerShdw>
              </a:effectLst>
            </a:endParaRPr>
          </a:p>
        </p:txBody>
      </p:sp>
      <p:sp>
        <p:nvSpPr>
          <p:cNvPr id="26626" name="Rectangle 3"/>
          <p:cNvSpPr>
            <a:spLocks noGrp="1"/>
          </p:cNvSpPr>
          <p:nvPr>
            <p:ph idx="1"/>
          </p:nvPr>
        </p:nvSpPr>
        <p:spPr>
          <a:xfrm>
            <a:off x="710489" y="1687411"/>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501">
                <a:solidFill>
                  <a:srgbClr val="00017E"/>
                </a:solidFill>
              </a:rPr>
              <a:t>本课是</a:t>
            </a:r>
            <a:r>
              <a:rPr lang="zh-CN" altLang="en-US" sz="1500">
                <a:solidFill>
                  <a:srgbClr val="00017E"/>
                </a:solidFill>
              </a:rPr>
              <a:t>(Shi)</a:t>
            </a:r>
            <a:r>
              <a:rPr lang="zh-CN" altLang="en-US" sz="2501">
                <a:solidFill>
                  <a:srgbClr val="00017E"/>
                </a:solidFill>
              </a:rPr>
              <a:t>教师最受欢迎的一课之一；</a:t>
            </a:r>
            <a:endParaRPr lang="zh-CN" altLang="en-US" sz="2901"/>
          </a:p>
          <a:p>
            <a:pPr lvl="0" eaLnBrk="1" hangingPunct="1"/>
            <a:r>
              <a:rPr lang="zh-CN" altLang="en-US" sz="2801">
                <a:solidFill>
                  <a:srgbClr val="00017E"/>
                </a:solidFill>
              </a:rPr>
              <a:t>本课开始研究液体密度对物体沉浮的影响，开辟了新的研究视角。</a:t>
            </a:r>
            <a:endParaRPr lang="zh-CN" altLang="en-US" sz="2901"/>
          </a:p>
          <a:p>
            <a:pPr lvl="0" eaLnBrk="1" hangingPunct="1"/>
            <a:r>
              <a:rPr lang="zh-CN" altLang="en-US" sz="2601">
                <a:solidFill>
                  <a:srgbClr val="00017E"/>
                </a:solidFill>
              </a:rPr>
              <a:t>本课改变了哪些方面？为什么这样改变？</a:t>
            </a:r>
            <a:endParaRPr lang="zh-CN" altLang="en-US" sz="2901"/>
          </a:p>
          <a:p>
            <a:pPr lvl="0" eaLnBrk="1" hangingPunct="1">
              <a:buNone/>
            </a:pPr>
            <a:r>
              <a:rPr lang="en-US" altLang="zh-CN" sz="2701">
                <a:solidFill>
                  <a:srgbClr val="00017E"/>
                </a:solidFill>
              </a:rPr>
              <a:t>1.</a:t>
            </a:r>
            <a:r>
              <a:rPr lang="zh-CN" altLang="en-US" sz="2801">
                <a:solidFill>
                  <a:srgbClr val="00017E"/>
                </a:solidFill>
              </a:rPr>
              <a:t>观察马铃薯的沉浮，运用已有知识解释发生变化的原因。</a:t>
            </a:r>
            <a:endParaRPr lang="zh-CN" altLang="en-US" sz="2901"/>
          </a:p>
          <a:p>
            <a:pPr lvl="0" eaLnBrk="1" hangingPunct="1">
              <a:buNone/>
            </a:pPr>
            <a:r>
              <a:rPr lang="en-US" altLang="zh-CN" sz="2701">
                <a:solidFill>
                  <a:srgbClr val="00017E"/>
                </a:solidFill>
              </a:rPr>
              <a:t>2.</a:t>
            </a:r>
            <a:r>
              <a:rPr lang="zh-CN" altLang="en-US" sz="2501">
                <a:solidFill>
                  <a:srgbClr val="00017E"/>
                </a:solidFill>
              </a:rPr>
              <a:t>调制一杯使马铃薯浮起来的液体，渗透了改变液体密度的概念。</a:t>
            </a:r>
            <a:endParaRPr lang="en-US" altLang="zh-CN" sz="2901"/>
          </a:p>
        </p:txBody>
      </p:sp>
      <p:sp>
        <p:nvSpPr>
          <p:cNvPr id="26627"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第十三页，共八十六页。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7649" name="Picture 3" descr="背景"/>
          <p:cNvPicPr>
            <a:picLocks noChangeAspect="1"/>
          </p:cNvPicPr>
          <p:nvPr/>
        </p:nvPicPr>
        <p:blipFill>
          <a:blip r:embed="rId2"/>
          <a:stretch>
            <a:fillRect/>
          </a:stretch>
        </p:blipFill>
        <p:spPr>
          <a:xfrm>
            <a:off x="764763" y="573983"/>
            <a:ext cx="7942014" cy="5956922"/>
          </a:xfrm>
          <a:prstGeom prst="rect">
            <a:avLst/>
          </a:prstGeom>
          <a:noFill/>
          <a:ln>
            <a:noFill/>
            <a:miter lim="800000"/>
          </a:ln>
        </p:spPr>
      </p:pic>
      <p:sp>
        <p:nvSpPr>
          <p:cNvPr id="27650"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第十四页，共八十六页。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673"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algn="l" defTabSz="947318" eaLnBrk="1" hangingPunct="1">
              <a:lnSpc>
                <a:spcPct val="100000"/>
              </a:lnSpc>
              <a:buClrTx/>
              <a:buNone/>
            </a:pPr>
            <a:r>
              <a:rPr lang="zh-CN" altLang="en-US" sz="3630" u="none" spc="0" baseline="0">
                <a:solidFill>
                  <a:srgbClr val="00017E"/>
                </a:solidFill>
                <a:effectLst>
                  <a:outerShdw blurRad="38100" dist="38100" dir="2700000" algn="tl">
                    <a:srgbClr val="000000">
                      <a:alpha val="43137"/>
                    </a:srgbClr>
                  </a:outerShdw>
                </a:effectLst>
              </a:rPr>
              <a:t>教</a:t>
            </a:r>
            <a:r>
              <a:rPr lang="zh-CN" altLang="en-US" sz="1500" u="none" spc="0" baseline="0">
                <a:solidFill>
                  <a:srgbClr val="00017E"/>
                </a:solidFill>
                <a:effectLst>
                  <a:outerShdw blurRad="38100" dist="38100" dir="2700000" algn="tl">
                    <a:srgbClr val="000000">
                      <a:alpha val="43137"/>
                    </a:srgbClr>
                  </a:outerShdw>
                </a:effectLst>
              </a:rPr>
              <a:t>(Jiao)</a:t>
            </a:r>
            <a:r>
              <a:rPr lang="zh-CN" altLang="en-US" sz="3630" u="none" spc="0" baseline="0">
                <a:solidFill>
                  <a:srgbClr val="00017E"/>
                </a:solidFill>
                <a:effectLst>
                  <a:outerShdw blurRad="38100" dist="38100" dir="2700000" algn="tl">
                    <a:srgbClr val="000000">
                      <a:alpha val="43137"/>
                    </a:srgbClr>
                  </a:outerShdw>
                </a:effectLst>
              </a:rPr>
              <a:t>学建议</a:t>
            </a:r>
            <a:endParaRPr lang="zh-CN" altLang="en-US" sz="3730" u="none" baseline="0">
              <a:solidFill>
                <a:schemeClr val="bg2"/>
              </a:solidFill>
              <a:effectLst>
                <a:outerShdw blurRad="38100" dist="38100" dir="2700000" algn="tl">
                  <a:srgbClr val="000000">
                    <a:alpha val="43137"/>
                  </a:srgbClr>
                </a:outerShdw>
              </a:effectLst>
            </a:endParaRPr>
          </a:p>
        </p:txBody>
      </p:sp>
      <p:sp>
        <p:nvSpPr>
          <p:cNvPr id="28674" name="对角圆角矩形 5"/>
          <p:cNvSpPr/>
          <p:nvPr/>
        </p:nvSpPr>
        <p:spPr>
          <a:xfrm rot="21300000">
            <a:off x="856863" y="1613402"/>
            <a:ext cx="7739723" cy="4133005"/>
          </a:xfrm>
          <a:custGeom>
            <a:cxnLst>
              <a:cxn ang="0">
                <a:pos x="7470775" y="1994693"/>
              </a:cxn>
              <a:cxn ang="0">
                <a:pos x="3735387" y="3989387"/>
              </a:cxn>
              <a:cxn ang="0">
                <a:pos x="0" y="1994693"/>
              </a:cxn>
              <a:cxn ang="0">
                <a:pos x="3735387" y="0"/>
              </a:cxn>
            </a:cxnLst>
            <a:rect l="l" t="t" r="r" b="b"/>
            <a:pathLst>
              <a:path w="7470775" h="3989387">
                <a:moveTo>
                  <a:pt x="505934" y="0"/>
                </a:moveTo>
                <a:lnTo>
                  <a:pt x="7470775" y="0"/>
                </a:lnTo>
                <a:lnTo>
                  <a:pt x="7470775" y="0"/>
                </a:lnTo>
                <a:lnTo>
                  <a:pt x="7470775" y="3483453"/>
                </a:lnTo>
                <a:cubicBezTo>
                  <a:pt x="7470775" y="3762873"/>
                  <a:pt x="7244261" y="3989387"/>
                  <a:pt x="6964841" y="3989387"/>
                </a:cubicBezTo>
                <a:lnTo>
                  <a:pt x="0" y="3989387"/>
                </a:lnTo>
                <a:lnTo>
                  <a:pt x="0" y="3989387"/>
                </a:lnTo>
                <a:lnTo>
                  <a:pt x="0" y="505934"/>
                </a:lnTo>
                <a:cubicBezTo>
                  <a:pt x="0" y="226514"/>
                  <a:pt x="226514" y="0"/>
                  <a:pt x="505934" y="0"/>
                </a:cubicBezTo>
                <a:close/>
              </a:path>
            </a:pathLst>
          </a:custGeom>
          <a:gradFill rotWithShape="1">
            <a:gsLst>
              <a:gs pos="0">
                <a:srgbClr val="00B0F0"/>
              </a:gs>
              <a:gs pos="100000">
                <a:srgbClr val="0070C0"/>
              </a:gs>
            </a:gsLst>
            <a:lin ang="2700000" scaled="1"/>
          </a:gradFill>
          <a:ln w="19050">
            <a:noFill/>
            <a:round/>
          </a:ln>
          <a:effectLst>
            <a:outerShdw blurRad="40000" dist="23000" dir="5400000">
              <a:srgbClr val="000000">
                <a:alpha val="34999"/>
              </a:srgbClr>
            </a:outerShdw>
          </a:effectLst>
        </p:spPr>
        <p:txBody>
          <a:bodyPr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fontAlgn="base">
              <a:spcBef>
                <a:spcPct val="0"/>
              </a:spcBef>
              <a:spcAft>
                <a:spcPct val="0"/>
              </a:spcAft>
            </a:pPr>
            <a:endParaRPr lang="zh-CN" altLang="en-US" sz="1865" b="0">
              <a:solidFill>
                <a:srgbClr val="FFFFFF"/>
              </a:solidFill>
            </a:endParaRPr>
          </a:p>
        </p:txBody>
      </p:sp>
      <p:sp>
        <p:nvSpPr>
          <p:cNvPr id="28675" name="Rectangle 3"/>
          <p:cNvSpPr>
            <a:spLocks noGrp="1"/>
          </p:cNvSpPr>
          <p:nvPr>
            <p:ph idx="1"/>
          </p:nvPr>
        </p:nvSpPr>
        <p:spPr>
          <a:xfrm>
            <a:off x="710489" y="2348560"/>
            <a:ext cx="8052206" cy="2845245"/>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701">
                <a:solidFill>
                  <a:srgbClr val="00017E"/>
                </a:solidFill>
              </a:rPr>
              <a:t>与下一课的教学联系起来考虑。</a:t>
            </a:r>
            <a:endParaRPr lang="zh-CN" altLang="en-US" sz="2901"/>
          </a:p>
          <a:p>
            <a:pPr lvl="0" eaLnBrk="1" hangingPunct="1"/>
            <a:r>
              <a:rPr lang="zh-CN" altLang="en-US" sz="2501">
                <a:solidFill>
                  <a:srgbClr val="00017E"/>
                </a:solidFill>
              </a:rPr>
              <a:t>不同液体对马铃薯的沉浮</a:t>
            </a:r>
            <a:r>
              <a:rPr lang="zh-CN" altLang="en-US" sz="1500">
                <a:solidFill>
                  <a:srgbClr val="00017E"/>
                </a:solidFill>
              </a:rPr>
              <a:t>(Fu)</a:t>
            </a:r>
            <a:r>
              <a:rPr lang="zh-CN" altLang="en-US" sz="2501">
                <a:solidFill>
                  <a:srgbClr val="00017E"/>
                </a:solidFill>
              </a:rPr>
              <a:t>影响，要突出液体的不同浓度，指向液体的密度概念。</a:t>
            </a:r>
            <a:endParaRPr lang="zh-CN" altLang="en-US" sz="2901"/>
          </a:p>
          <a:p>
            <a:pPr lvl="0" eaLnBrk="1" hangingPunct="1"/>
            <a:r>
              <a:rPr lang="zh-CN" altLang="en-US" sz="2701">
                <a:solidFill>
                  <a:srgbClr val="00017E"/>
                </a:solidFill>
              </a:rPr>
              <a:t>把调制的浓盐水、浓糖水收集起来，为下一节课的教学服务。</a:t>
            </a:r>
            <a:endParaRPr lang="zh-CN" altLang="en-US" sz="2901"/>
          </a:p>
        </p:txBody>
      </p:sp>
      <p:sp>
        <p:nvSpPr>
          <p:cNvPr id="28676"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第十五页，共八十六页。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7" name="Rectangle 2"/>
          <p:cNvSpPr>
            <a:spLocks noGrp="1" noRot="1" noChangeArrowheads="1"/>
          </p:cNvSpPr>
          <p:nvPr>
            <p:ph type="title"/>
          </p:nvPr>
        </p:nvSpPr>
        <p:spPr>
          <a:xfrm>
            <a:off x="710489" y="518065"/>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430" u="none" spc="0" baseline="0">
                <a:solidFill>
                  <a:srgbClr val="00017E"/>
                </a:solidFill>
                <a:effectLst>
                  <a:outerShdw blurRad="38100" dist="38100" dir="2700000" algn="tl">
                    <a:srgbClr val="000000">
                      <a:alpha val="43137"/>
                    </a:srgbClr>
                  </a:outerShdw>
                </a:effectLst>
              </a:rPr>
              <a:t>第</a:t>
            </a:r>
            <a:r>
              <a:rPr lang="en-US" altLang="zh-CN" sz="3630" u="none" spc="0" baseline="0">
                <a:solidFill>
                  <a:srgbClr val="00017E"/>
                </a:solidFill>
                <a:effectLst>
                  <a:outerShdw blurRad="38100" dist="38100" dir="2700000" algn="tl">
                    <a:srgbClr val="000000">
                      <a:alpha val="43137"/>
                    </a:srgbClr>
                  </a:outerShdw>
                </a:effectLst>
              </a:rPr>
              <a:t>8</a:t>
            </a:r>
            <a:r>
              <a:rPr lang="zh-CN" altLang="en-US" sz="3530" u="none" spc="0" baseline="0">
                <a:solidFill>
                  <a:srgbClr val="00017E"/>
                </a:solidFill>
                <a:effectLst>
                  <a:outerShdw blurRad="38100" dist="38100" dir="2700000" algn="tl">
                    <a:srgbClr val="000000">
                      <a:alpha val="43137"/>
                    </a:srgbClr>
                  </a:outerShdw>
                </a:effectLst>
              </a:rPr>
              <a:t>课  探索马</a:t>
            </a:r>
            <a:r>
              <a:rPr lang="zh-CN" altLang="en-US" sz="1500" u="none" spc="0" baseline="0">
                <a:solidFill>
                  <a:srgbClr val="00017E"/>
                </a:solidFill>
                <a:effectLst>
                  <a:outerShdw blurRad="38100" dist="38100" dir="2700000" algn="tl">
                    <a:srgbClr val="000000">
                      <a:alpha val="43137"/>
                    </a:srgbClr>
                  </a:outerShdw>
                </a:effectLst>
              </a:rPr>
              <a:t>(Ma)</a:t>
            </a:r>
            <a:r>
              <a:rPr lang="zh-CN" altLang="en-US" sz="3530" u="none" spc="0" baseline="0">
                <a:solidFill>
                  <a:srgbClr val="00017E"/>
                </a:solidFill>
                <a:effectLst>
                  <a:outerShdw blurRad="38100" dist="38100" dir="2700000" algn="tl">
                    <a:srgbClr val="000000">
                      <a:alpha val="43137"/>
                    </a:srgbClr>
                  </a:outerShdw>
                </a:effectLst>
              </a:rPr>
              <a:t>铃薯沉浮的原因</a:t>
            </a:r>
            <a:endParaRPr lang="en-US" altLang="zh-CN" sz="3730" u="none" baseline="0">
              <a:solidFill>
                <a:schemeClr val="bg2"/>
              </a:solidFill>
              <a:effectLst>
                <a:outerShdw blurRad="38100" dist="38100" dir="2700000" algn="tl">
                  <a:srgbClr val="000000">
                    <a:alpha val="43137"/>
                  </a:srgbClr>
                </a:outerShdw>
              </a:effectLst>
            </a:endParaRPr>
          </a:p>
        </p:txBody>
      </p:sp>
      <p:sp>
        <p:nvSpPr>
          <p:cNvPr id="29698" name="Rectangle 3"/>
          <p:cNvSpPr>
            <a:spLocks noGrp="1"/>
          </p:cNvSpPr>
          <p:nvPr>
            <p:ph idx="1"/>
          </p:nvPr>
        </p:nvSpPr>
        <p:spPr>
          <a:xfrm>
            <a:off x="708845" y="1761421"/>
            <a:ext cx="8052206" cy="4924082"/>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801">
                <a:solidFill>
                  <a:srgbClr val="00017E"/>
                </a:solidFill>
              </a:rPr>
              <a:t>承接前一节课的研究，从液体产生浮力的大小切入进行研究，最终指向物体的密</a:t>
            </a:r>
            <a:r>
              <a:rPr lang="zh-CN" altLang="en-US" sz="1500">
                <a:solidFill>
                  <a:srgbClr val="00017E"/>
                </a:solidFill>
              </a:rPr>
              <a:t>(Mi)</a:t>
            </a:r>
            <a:r>
              <a:rPr lang="zh-CN" altLang="en-US" sz="2801">
                <a:solidFill>
                  <a:srgbClr val="00017E"/>
                </a:solidFill>
              </a:rPr>
              <a:t>度概念。</a:t>
            </a:r>
            <a:endParaRPr lang="zh-CN" altLang="en-US" sz="2901"/>
          </a:p>
          <a:p>
            <a:pPr lvl="0" eaLnBrk="1" hangingPunct="1"/>
            <a:r>
              <a:rPr lang="zh-CN" altLang="en-US" sz="2701">
                <a:solidFill>
                  <a:srgbClr val="00017E"/>
                </a:solidFill>
              </a:rPr>
              <a:t>影响浮力大小的因素是液体的密度和排开水的体积</a:t>
            </a:r>
            <a:r>
              <a:rPr lang="zh-CN" altLang="en-US" sz="2701" b="1">
                <a:solidFill>
                  <a:srgbClr val="00017E"/>
                </a:solidFill>
              </a:rPr>
              <a:t>。</a:t>
            </a:r>
            <a:endParaRPr lang="zh-CN" altLang="en-US" sz="2901"/>
          </a:p>
          <a:p>
            <a:pPr lvl="0" eaLnBrk="1" hangingPunct="1"/>
            <a:r>
              <a:rPr lang="zh-CN" altLang="en-US" sz="2701">
                <a:solidFill>
                  <a:srgbClr val="00017E"/>
                </a:solidFill>
              </a:rPr>
              <a:t>鉴于五年级学生的知识储备和认知水平，始终没有出现密度一词，用同体积的物体比较轻重的方法，来指向密度的概念。</a:t>
            </a:r>
            <a:endParaRPr lang="en-US" altLang="zh-CN" sz="2901"/>
          </a:p>
        </p:txBody>
      </p:sp>
      <p:sp>
        <p:nvSpPr>
          <p:cNvPr id="29699"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第十六页，共八十六页。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21" name="对角圆角矩形 5"/>
          <p:cNvSpPr/>
          <p:nvPr/>
        </p:nvSpPr>
        <p:spPr>
          <a:xfrm rot="21300000">
            <a:off x="1080536" y="1613402"/>
            <a:ext cx="7739723" cy="4133005"/>
          </a:xfrm>
          <a:custGeom>
            <a:cxnLst>
              <a:cxn ang="0">
                <a:pos x="7470775" y="1994693"/>
              </a:cxn>
              <a:cxn ang="0">
                <a:pos x="3735387" y="3989387"/>
              </a:cxn>
              <a:cxn ang="0">
                <a:pos x="0" y="1994693"/>
              </a:cxn>
              <a:cxn ang="0">
                <a:pos x="3735387" y="0"/>
              </a:cxn>
            </a:cxnLst>
            <a:rect l="l" t="t" r="r" b="b"/>
            <a:pathLst>
              <a:path w="7470775" h="3989387">
                <a:moveTo>
                  <a:pt x="505934" y="0"/>
                </a:moveTo>
                <a:lnTo>
                  <a:pt x="7470775" y="0"/>
                </a:lnTo>
                <a:lnTo>
                  <a:pt x="7470775" y="0"/>
                </a:lnTo>
                <a:lnTo>
                  <a:pt x="7470775" y="3483453"/>
                </a:lnTo>
                <a:cubicBezTo>
                  <a:pt x="7470775" y="3762873"/>
                  <a:pt x="7244261" y="3989387"/>
                  <a:pt x="6964841" y="3989387"/>
                </a:cubicBezTo>
                <a:lnTo>
                  <a:pt x="0" y="3989387"/>
                </a:lnTo>
                <a:lnTo>
                  <a:pt x="0" y="3989387"/>
                </a:lnTo>
                <a:lnTo>
                  <a:pt x="0" y="505934"/>
                </a:lnTo>
                <a:cubicBezTo>
                  <a:pt x="0" y="226514"/>
                  <a:pt x="226514" y="0"/>
                  <a:pt x="505934" y="0"/>
                </a:cubicBezTo>
                <a:close/>
              </a:path>
            </a:pathLst>
          </a:custGeom>
          <a:gradFill rotWithShape="1">
            <a:gsLst>
              <a:gs pos="0">
                <a:srgbClr val="00B0F0"/>
              </a:gs>
              <a:gs pos="100000">
                <a:srgbClr val="0070C0"/>
              </a:gs>
            </a:gsLst>
            <a:lin ang="2700000" scaled="1"/>
          </a:gradFill>
          <a:ln w="19050">
            <a:noFill/>
            <a:round/>
          </a:ln>
          <a:effectLst>
            <a:outerShdw blurRad="40000" dist="23000" dir="5400000">
              <a:srgbClr val="000000">
                <a:alpha val="34999"/>
              </a:srgbClr>
            </a:outerShdw>
          </a:effectLst>
        </p:spPr>
        <p:txBody>
          <a:bodyPr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fontAlgn="base">
              <a:spcBef>
                <a:spcPct val="0"/>
              </a:spcBef>
              <a:spcAft>
                <a:spcPct val="0"/>
              </a:spcAft>
            </a:pPr>
            <a:endParaRPr lang="zh-CN" altLang="en-US" sz="1865" b="0">
              <a:solidFill>
                <a:srgbClr val="FFFFFF"/>
              </a:solidFill>
            </a:endParaRPr>
          </a:p>
        </p:txBody>
      </p:sp>
      <p:sp>
        <p:nvSpPr>
          <p:cNvPr id="30722"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本</a:t>
            </a:r>
            <a:r>
              <a:rPr lang="zh-CN" altLang="en-US" sz="1500" u="none" spc="0" baseline="0">
                <a:solidFill>
                  <a:srgbClr val="00017E"/>
                </a:solidFill>
                <a:effectLst>
                  <a:outerShdw blurRad="38100" dist="38100" dir="2700000" algn="tl">
                    <a:srgbClr val="000000">
                      <a:alpha val="43137"/>
                    </a:srgbClr>
                  </a:outerShdw>
                </a:effectLst>
              </a:rPr>
              <a:t>(Ben)</a:t>
            </a:r>
            <a:r>
              <a:rPr lang="zh-CN" altLang="en-US" sz="3330" u="none" spc="0" baseline="0">
                <a:solidFill>
                  <a:srgbClr val="00017E"/>
                </a:solidFill>
                <a:effectLst>
                  <a:outerShdw blurRad="38100" dist="38100" dir="2700000" algn="tl">
                    <a:srgbClr val="000000">
                      <a:alpha val="43137"/>
                    </a:srgbClr>
                  </a:outerShdw>
                </a:effectLst>
              </a:rPr>
              <a:t>单元教学建议</a:t>
            </a:r>
            <a:endParaRPr lang="zh-CN" altLang="en-US" sz="3730" u="none" baseline="0">
              <a:solidFill>
                <a:schemeClr val="bg2"/>
              </a:solidFill>
              <a:effectLst>
                <a:outerShdw blurRad="38100" dist="38100" dir="2700000" algn="tl">
                  <a:srgbClr val="000000">
                    <a:alpha val="43137"/>
                  </a:srgbClr>
                </a:outerShdw>
              </a:effectLst>
            </a:endParaRPr>
          </a:p>
        </p:txBody>
      </p:sp>
      <p:sp>
        <p:nvSpPr>
          <p:cNvPr id="30723" name="Rectangle 3"/>
          <p:cNvSpPr>
            <a:spLocks noGrp="1"/>
          </p:cNvSpPr>
          <p:nvPr>
            <p:ph idx="1"/>
          </p:nvPr>
        </p:nvSpPr>
        <p:spPr>
          <a:xfrm>
            <a:off x="710489" y="2052523"/>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801">
                <a:solidFill>
                  <a:srgbClr val="00017E"/>
                </a:solidFill>
              </a:rPr>
              <a:t>通读教材，了解修订的意图。</a:t>
            </a:r>
            <a:endParaRPr lang="zh-CN" altLang="en-US" sz="2901"/>
          </a:p>
          <a:p>
            <a:pPr lvl="0" eaLnBrk="1" hangingPunct="1"/>
            <a:r>
              <a:rPr lang="zh-CN" altLang="en-US" sz="2801">
                <a:solidFill>
                  <a:srgbClr val="00017E"/>
                </a:solidFill>
              </a:rPr>
              <a:t>由于缺少统一配置的教学器材，所以希望教师发挥聪明才智，根据教学目标的要求</a:t>
            </a:r>
            <a:r>
              <a:rPr lang="zh-CN" altLang="en-US" sz="1500">
                <a:solidFill>
                  <a:srgbClr val="00017E"/>
                </a:solidFill>
              </a:rPr>
              <a:t>(Qiu)</a:t>
            </a:r>
            <a:r>
              <a:rPr lang="zh-CN" altLang="en-US" sz="2801">
                <a:solidFill>
                  <a:srgbClr val="00017E"/>
                </a:solidFill>
              </a:rPr>
              <a:t>，灵活选用合适的材料。</a:t>
            </a:r>
            <a:endParaRPr lang="zh-CN" altLang="en-US" sz="2901"/>
          </a:p>
          <a:p>
            <a:pPr lvl="0" eaLnBrk="1" hangingPunct="1"/>
            <a:r>
              <a:rPr lang="zh-CN" altLang="en-US" sz="2801">
                <a:solidFill>
                  <a:srgbClr val="00017E"/>
                </a:solidFill>
              </a:rPr>
              <a:t>对每一个实验教师都要事先进行实践，做到胸有成竹。</a:t>
            </a:r>
            <a:endParaRPr lang="zh-CN" altLang="en-US" sz="2901"/>
          </a:p>
          <a:p>
            <a:pPr lvl="0" eaLnBrk="1" hangingPunct="1"/>
            <a:r>
              <a:rPr lang="zh-CN" altLang="en-US" sz="2701">
                <a:solidFill>
                  <a:srgbClr val="00017E"/>
                </a:solidFill>
              </a:rPr>
              <a:t>希望避免两手空空地进行本单元的教学。</a:t>
            </a:r>
            <a:endParaRPr lang="zh-CN" altLang="en-US" sz="2901"/>
          </a:p>
          <a:p>
            <a:pPr lvl="0" eaLnBrk="1" hangingPunct="1"/>
            <a:endParaRPr lang="zh-CN" altLang="en-US" sz="2901"/>
          </a:p>
          <a:p>
            <a:pPr lvl="0" eaLnBrk="1" hangingPunct="1"/>
            <a:endParaRPr lang="en-US" altLang="zh-CN" sz="2901"/>
          </a:p>
        </p:txBody>
      </p:sp>
      <p:sp>
        <p:nvSpPr>
          <p:cNvPr id="30724"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第十七页，共八十六页。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5" name="Rectangle 1026"/>
          <p:cNvSpPr>
            <a:spLocks noGrp="1" noChangeArrowheads="1"/>
          </p:cNvSpPr>
          <p:nvPr>
            <p:ph type="title"/>
          </p:nvPr>
        </p:nvSpPr>
        <p:spPr>
          <a:xfrm>
            <a:off x="631546" y="1657807"/>
            <a:ext cx="8052206" cy="2289353"/>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6016" b="1" u="none" spc="0" baseline="0">
                <a:solidFill>
                  <a:srgbClr val="00017E"/>
                </a:solidFill>
                <a:effectLst>
                  <a:outerShdw blurRad="38100" dist="38100" dir="2700000" algn="tl">
                    <a:srgbClr val="000000">
                      <a:alpha val="43137"/>
                    </a:srgbClr>
                  </a:outerShdw>
                </a:effectLst>
              </a:rPr>
              <a:t>第二单元</a:t>
            </a:r>
            <a:r>
              <a:rPr lang="zh-CN" altLang="en-US" sz="1500" b="1" u="none" spc="0" baseline="0">
                <a:solidFill>
                  <a:srgbClr val="00017E"/>
                </a:solidFill>
                <a:effectLst>
                  <a:outerShdw blurRad="38100" dist="38100" dir="2700000" algn="tl">
                    <a:srgbClr val="000000">
                      <a:alpha val="43137"/>
                    </a:srgbClr>
                  </a:outerShdw>
                </a:effectLst>
              </a:rPr>
              <a:t>(Yuan)</a:t>
            </a:r>
            <a:br>
              <a:rPr lang="zh-CN" altLang="en-US" sz="6016" b="1" u="none" spc="0" baseline="0">
                <a:solidFill>
                  <a:srgbClr val="00017E"/>
                </a:solidFill>
                <a:effectLst>
                  <a:outerShdw blurRad="38100" dist="38100" dir="2700000" algn="tl">
                    <a:srgbClr val="000000">
                      <a:alpha val="43137"/>
                    </a:srgbClr>
                  </a:outerShdw>
                </a:effectLst>
              </a:rPr>
            </a:br>
            <a:r>
              <a:rPr lang="zh-CN" altLang="en-US" sz="5816" b="1" u="none" baseline="0">
                <a:solidFill>
                  <a:srgbClr val="00017E"/>
                </a:solidFill>
                <a:effectLst>
                  <a:outerShdw blurRad="38100" dist="38100" dir="2700000" algn="tl">
                    <a:srgbClr val="000000">
                      <a:alpha val="43137"/>
                    </a:srgbClr>
                  </a:outerShdw>
                </a:effectLst>
              </a:rPr>
              <a:t>热</a:t>
            </a:r>
            <a:endParaRPr lang="zh-CN" altLang="en-US" sz="6216" b="1" u="none" baseline="0">
              <a:solidFill>
                <a:schemeClr val="bg2"/>
              </a:solidFill>
              <a:effectLst>
                <a:outerShdw blurRad="38100" dist="38100" dir="2700000" algn="tl">
                  <a:srgbClr val="000000">
                    <a:alpha val="43137"/>
                  </a:srgbClr>
                </a:outerShdw>
              </a:effectLst>
            </a:endParaRPr>
          </a:p>
        </p:txBody>
      </p:sp>
      <p:sp>
        <p:nvSpPr>
          <p:cNvPr id="31746"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第十八页，共八十六页。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2769" name="Rectangle 3"/>
          <p:cNvSpPr>
            <a:spLocks noGrp="1"/>
          </p:cNvSpPr>
          <p:nvPr>
            <p:ph idx="1"/>
          </p:nvPr>
        </p:nvSpPr>
        <p:spPr>
          <a:xfrm>
            <a:off x="444055" y="1258158"/>
            <a:ext cx="8525866" cy="4688897"/>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601">
                <a:solidFill>
                  <a:srgbClr val="00017E"/>
                </a:solidFill>
              </a:rPr>
              <a:t>热是一种能量形式。然而，在小学阶段，让小学生探究</a:t>
            </a:r>
            <a:r>
              <a:rPr lang="zh-CN" altLang="en-US" sz="2801">
                <a:solidFill>
                  <a:srgbClr val="00017E"/>
                </a:solidFill>
                <a:latin typeface="Arial" pitchFamily="34" charset="0"/>
              </a:rPr>
              <a:t>“</a:t>
            </a:r>
            <a:r>
              <a:rPr lang="zh-CN" altLang="en-US" sz="2501">
                <a:solidFill>
                  <a:srgbClr val="00017E"/>
                </a:solidFill>
              </a:rPr>
              <a:t>热</a:t>
            </a:r>
            <a:r>
              <a:rPr lang="zh-CN" altLang="en-US" sz="2601">
                <a:solidFill>
                  <a:srgbClr val="00017E"/>
                </a:solidFill>
                <a:latin typeface="Arial" pitchFamily="34" charset="0"/>
              </a:rPr>
              <a:t>”</a:t>
            </a:r>
            <a:r>
              <a:rPr lang="zh-CN" altLang="en-US" sz="2701">
                <a:solidFill>
                  <a:srgbClr val="00017E"/>
                </a:solidFill>
              </a:rPr>
              <a:t>，更主要的还是观察和思考一些与物体冷热程度有关的现象一热现象。 </a:t>
            </a:r>
            <a:endParaRPr lang="en-US" altLang="zh-CN" sz="2901"/>
          </a:p>
          <a:p>
            <a:pPr lvl="0" eaLnBrk="1" hangingPunct="1"/>
            <a:endParaRPr lang="zh-CN" altLang="en-US" sz="2901"/>
          </a:p>
          <a:p>
            <a:pPr lvl="0" eaLnBrk="1" hangingPunct="1"/>
            <a:r>
              <a:rPr lang="zh-CN" altLang="en-US" sz="2801">
                <a:solidFill>
                  <a:srgbClr val="00017E"/>
                </a:solidFill>
              </a:rPr>
              <a:t>关于热现象，是在三年级</a:t>
            </a:r>
            <a:r>
              <a:rPr lang="zh-CN" altLang="en-US" sz="2801">
                <a:solidFill>
                  <a:srgbClr val="00017E"/>
                </a:solidFill>
                <a:latin typeface="Arial" pitchFamily="34" charset="0"/>
              </a:rPr>
              <a:t>“</a:t>
            </a:r>
            <a:r>
              <a:rPr lang="zh-CN" altLang="en-US" sz="2501">
                <a:solidFill>
                  <a:srgbClr val="00017E"/>
                </a:solidFill>
              </a:rPr>
              <a:t>物体状态的变化</a:t>
            </a:r>
            <a:r>
              <a:rPr lang="zh-CN" altLang="en-US" sz="2701">
                <a:solidFill>
                  <a:srgbClr val="00017E"/>
                </a:solidFill>
                <a:latin typeface="Arial" pitchFamily="34" charset="0"/>
              </a:rPr>
              <a:t>”</a:t>
            </a:r>
            <a:r>
              <a:rPr lang="zh-CN" altLang="en-US" sz="2801">
                <a:solidFill>
                  <a:srgbClr val="00017E"/>
                </a:solidFill>
              </a:rPr>
              <a:t>的继续，观察探究物质在热量变化过程中产生的不易察觉的变化，主要是热胀冷缩现象，以</a:t>
            </a:r>
            <a:r>
              <a:rPr lang="zh-CN" altLang="en-US" sz="1500">
                <a:solidFill>
                  <a:srgbClr val="00017E"/>
                </a:solidFill>
              </a:rPr>
              <a:t>(Yi)</a:t>
            </a:r>
            <a:r>
              <a:rPr lang="zh-CN" altLang="en-US" sz="2801">
                <a:solidFill>
                  <a:srgbClr val="00017E"/>
                </a:solidFill>
              </a:rPr>
              <a:t>及热量转移</a:t>
            </a:r>
            <a:r>
              <a:rPr lang="en-US" altLang="zh-CN" sz="2701">
                <a:solidFill>
                  <a:srgbClr val="00017E"/>
                </a:solidFill>
              </a:rPr>
              <a:t>(</a:t>
            </a:r>
            <a:r>
              <a:rPr lang="zh-CN" altLang="en-US" sz="2801">
                <a:solidFill>
                  <a:srgbClr val="00017E"/>
                </a:solidFill>
              </a:rPr>
              <a:t>传递</a:t>
            </a:r>
            <a:r>
              <a:rPr lang="en-US" altLang="zh-CN" sz="2601">
                <a:solidFill>
                  <a:srgbClr val="00017E"/>
                </a:solidFill>
              </a:rPr>
              <a:t>)</a:t>
            </a:r>
            <a:r>
              <a:rPr lang="zh-CN" altLang="en-US" sz="2501">
                <a:solidFill>
                  <a:srgbClr val="00017E"/>
                </a:solidFill>
              </a:rPr>
              <a:t>的过程。  </a:t>
            </a:r>
            <a:endParaRPr lang="zh-CN" altLang="en-US" sz="2901"/>
          </a:p>
          <a:p>
            <a:pPr lvl="0" eaLnBrk="1" hangingPunct="1">
              <a:buNone/>
            </a:pPr>
            <a:endParaRPr lang="en-US" altLang="zh-CN" sz="2901"/>
          </a:p>
        </p:txBody>
      </p:sp>
      <p:sp>
        <p:nvSpPr>
          <p:cNvPr id="32770"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第十九页，共八十六页。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3" name="Rectangle 2050"/>
          <p:cNvSpPr>
            <a:spLocks noGrp="1" noChangeArrowheads="1"/>
          </p:cNvSpPr>
          <p:nvPr>
            <p:ph type="title" idx="4294967295"/>
          </p:nvPr>
        </p:nvSpPr>
        <p:spPr>
          <a:xfrm>
            <a:off x="782853" y="419386"/>
            <a:ext cx="7894320" cy="710489"/>
          </a:xfrm>
          <a:prstGeom prst="rect">
            <a:avLst/>
          </a:prstGeom>
        </p:spPr>
        <p:txBody>
          <a:bodyPr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430" b="1" u="none" spc="0" baseline="0">
                <a:solidFill>
                  <a:srgbClr val="00017E"/>
                </a:solidFill>
                <a:effectLst>
                  <a:outerShdw blurRad="38100" dist="38100" dir="2700000" algn="tl">
                    <a:srgbClr val="000000">
                      <a:alpha val="43137"/>
                    </a:srgbClr>
                  </a:outerShdw>
                </a:effectLst>
              </a:rPr>
              <a:t>一、单元的内容和</a:t>
            </a:r>
            <a:r>
              <a:rPr lang="zh-CN" altLang="en-US" sz="1500" b="1" u="none" spc="0" baseline="0">
                <a:solidFill>
                  <a:srgbClr val="00017E"/>
                </a:solidFill>
                <a:effectLst>
                  <a:outerShdw blurRad="38100" dist="38100" dir="2700000" algn="tl">
                    <a:srgbClr val="000000">
                      <a:alpha val="43137"/>
                    </a:srgbClr>
                  </a:outerShdw>
                </a:effectLst>
              </a:rPr>
              <a:t>(He)</a:t>
            </a:r>
            <a:r>
              <a:rPr lang="zh-CN" altLang="en-US" sz="3430" b="1" u="none" spc="0" baseline="0">
                <a:solidFill>
                  <a:srgbClr val="00017E"/>
                </a:solidFill>
                <a:effectLst>
                  <a:outerShdw blurRad="38100" dist="38100" dir="2700000" algn="tl">
                    <a:srgbClr val="000000">
                      <a:alpha val="43137"/>
                    </a:srgbClr>
                  </a:outerShdw>
                </a:effectLst>
              </a:rPr>
              <a:t>结构：</a:t>
            </a:r>
            <a:endParaRPr lang="zh-CN" altLang="en-US" sz="3730" b="1" u="none" baseline="0">
              <a:solidFill>
                <a:schemeClr val="bg2"/>
              </a:solidFill>
              <a:effectLst>
                <a:outerShdw blurRad="38100" dist="38100" dir="2700000" algn="tl">
                  <a:srgbClr val="000000">
                    <a:alpha val="43137"/>
                  </a:srgbClr>
                </a:outerShdw>
              </a:effectLst>
            </a:endParaRPr>
          </a:p>
        </p:txBody>
      </p:sp>
      <p:sp>
        <p:nvSpPr>
          <p:cNvPr id="33794" name="Rectangle 2051"/>
          <p:cNvSpPr>
            <a:spLocks noGrp="1"/>
          </p:cNvSpPr>
          <p:nvPr>
            <p:ph type="body" idx="4294967295"/>
          </p:nvPr>
        </p:nvSpPr>
        <p:spPr>
          <a:xfrm>
            <a:off x="666084" y="1499921"/>
            <a:ext cx="5624703" cy="4716856"/>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lnSpc>
                <a:spcPct val="90000"/>
              </a:lnSpc>
              <a:buNone/>
            </a:pPr>
            <a:r>
              <a:rPr lang="en-US" altLang="zh-CN">
                <a:solidFill>
                  <a:srgbClr val="00017E"/>
                </a:solidFill>
              </a:rPr>
              <a:t>1.</a:t>
            </a:r>
            <a:r>
              <a:rPr lang="zh-CN" altLang="en-US">
                <a:solidFill>
                  <a:srgbClr val="00017E"/>
                </a:solidFill>
              </a:rPr>
              <a:t>热</a:t>
            </a:r>
            <a:r>
              <a:rPr lang="zh-CN" altLang="en-US" sz="1500">
                <a:solidFill>
                  <a:srgbClr val="00017E"/>
                </a:solidFill>
              </a:rPr>
              <a:t>(Re)</a:t>
            </a:r>
            <a:r>
              <a:rPr lang="zh-CN" altLang="en-US">
                <a:solidFill>
                  <a:srgbClr val="00017E"/>
                </a:solidFill>
              </a:rPr>
              <a:t>起来了</a:t>
            </a:r>
            <a:endParaRPr lang="zh-CN" altLang="en-US"/>
          </a:p>
          <a:p>
            <a:pPr lvl="0" eaLnBrk="1" hangingPunct="1">
              <a:lnSpc>
                <a:spcPct val="90000"/>
              </a:lnSpc>
              <a:buNone/>
            </a:pPr>
            <a:r>
              <a:rPr lang="en-US" altLang="zh-CN">
                <a:solidFill>
                  <a:srgbClr val="00017E"/>
                </a:solidFill>
              </a:rPr>
              <a:t>2.</a:t>
            </a:r>
            <a:r>
              <a:rPr lang="zh-CN" altLang="en-US">
                <a:solidFill>
                  <a:srgbClr val="00017E"/>
                </a:solidFill>
              </a:rPr>
              <a:t>给冷水加热</a:t>
            </a:r>
            <a:endParaRPr lang="zh-CN" altLang="en-US"/>
          </a:p>
          <a:p>
            <a:pPr lvl="0" eaLnBrk="1" hangingPunct="1">
              <a:lnSpc>
                <a:spcPct val="90000"/>
              </a:lnSpc>
              <a:buNone/>
            </a:pPr>
            <a:r>
              <a:rPr lang="en-US" altLang="zh-CN">
                <a:solidFill>
                  <a:srgbClr val="00017E"/>
                </a:solidFill>
              </a:rPr>
              <a:t>3.</a:t>
            </a:r>
            <a:r>
              <a:rPr lang="zh-CN" altLang="en-US">
                <a:solidFill>
                  <a:srgbClr val="00017E"/>
                </a:solidFill>
              </a:rPr>
              <a:t>液体的热胀冷缩</a:t>
            </a:r>
            <a:endParaRPr lang="zh-CN" altLang="en-US"/>
          </a:p>
          <a:p>
            <a:pPr lvl="0" eaLnBrk="1" hangingPunct="1">
              <a:lnSpc>
                <a:spcPct val="90000"/>
              </a:lnSpc>
              <a:buNone/>
            </a:pPr>
            <a:r>
              <a:rPr lang="en-US" altLang="zh-CN">
                <a:solidFill>
                  <a:srgbClr val="00017E"/>
                </a:solidFill>
              </a:rPr>
              <a:t>4.</a:t>
            </a:r>
            <a:r>
              <a:rPr lang="zh-CN" altLang="en-US">
                <a:solidFill>
                  <a:srgbClr val="00017E"/>
                </a:solidFill>
              </a:rPr>
              <a:t>空气的热胀冷缩</a:t>
            </a:r>
            <a:endParaRPr lang="zh-CN" altLang="en-US"/>
          </a:p>
          <a:p>
            <a:pPr lvl="0" eaLnBrk="1" hangingPunct="1">
              <a:lnSpc>
                <a:spcPct val="90000"/>
              </a:lnSpc>
              <a:buNone/>
            </a:pPr>
            <a:r>
              <a:rPr lang="en-US" altLang="zh-CN">
                <a:solidFill>
                  <a:srgbClr val="00017E"/>
                </a:solidFill>
              </a:rPr>
              <a:t>5.</a:t>
            </a:r>
            <a:r>
              <a:rPr lang="zh-CN" altLang="en-US">
                <a:solidFill>
                  <a:srgbClr val="00017E"/>
                </a:solidFill>
              </a:rPr>
              <a:t>金属热胀冷缩吗</a:t>
            </a:r>
            <a:endParaRPr lang="zh-CN" altLang="en-US"/>
          </a:p>
          <a:p>
            <a:pPr lvl="0" eaLnBrk="1" hangingPunct="1">
              <a:lnSpc>
                <a:spcPct val="90000"/>
              </a:lnSpc>
              <a:buNone/>
            </a:pPr>
            <a:r>
              <a:rPr lang="en-US" altLang="zh-CN">
                <a:solidFill>
                  <a:srgbClr val="00017E"/>
                </a:solidFill>
              </a:rPr>
              <a:t>6.</a:t>
            </a:r>
            <a:r>
              <a:rPr lang="zh-CN" altLang="en-US">
                <a:solidFill>
                  <a:srgbClr val="00017E"/>
                </a:solidFill>
              </a:rPr>
              <a:t>热是怎样传递的</a:t>
            </a:r>
            <a:endParaRPr lang="zh-CN" altLang="en-US"/>
          </a:p>
          <a:p>
            <a:pPr lvl="0" eaLnBrk="1" hangingPunct="1">
              <a:lnSpc>
                <a:spcPct val="90000"/>
              </a:lnSpc>
              <a:buNone/>
            </a:pPr>
            <a:r>
              <a:rPr lang="en-US" altLang="zh-CN">
                <a:solidFill>
                  <a:srgbClr val="00017E"/>
                </a:solidFill>
              </a:rPr>
              <a:t>7.</a:t>
            </a:r>
            <a:r>
              <a:rPr lang="zh-CN" altLang="en-US">
                <a:solidFill>
                  <a:srgbClr val="00017E"/>
                </a:solidFill>
              </a:rPr>
              <a:t>传热比赛</a:t>
            </a:r>
            <a:endParaRPr lang="zh-CN" altLang="en-US"/>
          </a:p>
          <a:p>
            <a:pPr lvl="0" eaLnBrk="1" hangingPunct="1">
              <a:lnSpc>
                <a:spcPct val="90000"/>
              </a:lnSpc>
              <a:buNone/>
            </a:pPr>
            <a:r>
              <a:rPr lang="en-US" altLang="zh-CN">
                <a:solidFill>
                  <a:srgbClr val="00017E"/>
                </a:solidFill>
              </a:rPr>
              <a:t>8.</a:t>
            </a:r>
            <a:r>
              <a:rPr lang="zh-CN" altLang="en-US">
                <a:solidFill>
                  <a:srgbClr val="00017E"/>
                </a:solidFill>
              </a:rPr>
              <a:t>设计制作一个保温杯</a:t>
            </a:r>
            <a:endParaRPr lang="zh-CN" altLang="en-US"/>
          </a:p>
        </p:txBody>
      </p:sp>
      <p:sp>
        <p:nvSpPr>
          <p:cNvPr id="33795" name="Text Box 2052"/>
          <p:cNvSpPr/>
          <p:nvPr/>
        </p:nvSpPr>
        <p:spPr>
          <a:xfrm>
            <a:off x="947319" y="3789274"/>
            <a:ext cx="7894320" cy="470367"/>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pPr>
            <a:endParaRPr lang="zh-CN" altLang="zh-CN" sz="2486" b="0">
              <a:solidFill>
                <a:schemeClr val="bg2"/>
              </a:solidFill>
              <a:latin typeface="Arial Narrow" pitchFamily="34" charset="0"/>
              <a:ea typeface="宋体" pitchFamily="2" charset="-122"/>
            </a:endParaRPr>
          </a:p>
        </p:txBody>
      </p:sp>
      <p:sp>
        <p:nvSpPr>
          <p:cNvPr id="33796" name="矩形 7"/>
          <p:cNvSpPr/>
          <p:nvPr/>
        </p:nvSpPr>
        <p:spPr>
          <a:xfrm>
            <a:off x="5854954" y="1240066"/>
            <a:ext cx="3059049" cy="757855"/>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186" b="0">
                <a:solidFill>
                  <a:srgbClr val="00017E"/>
                </a:solidFill>
                <a:latin typeface="Times New Roman" pitchFamily="18" charset="0"/>
                <a:ea typeface="宋体" pitchFamily="2" charset="-122"/>
              </a:rPr>
              <a:t>了解人类获得热能的一般途径</a:t>
            </a:r>
            <a:endParaRPr lang="zh-CN" altLang="en-US" sz="2486" b="0">
              <a:solidFill>
                <a:schemeClr val="bg2"/>
              </a:solidFill>
              <a:latin typeface="Times New Roman" pitchFamily="18" charset="0"/>
              <a:ea typeface="宋体" pitchFamily="2" charset="-122"/>
            </a:endParaRPr>
          </a:p>
        </p:txBody>
      </p:sp>
      <p:sp>
        <p:nvSpPr>
          <p:cNvPr id="33797" name="矩形 9"/>
          <p:cNvSpPr/>
          <p:nvPr/>
        </p:nvSpPr>
        <p:spPr>
          <a:xfrm>
            <a:off x="6154281" y="4522787"/>
            <a:ext cx="2664333" cy="1485229"/>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286" b="0">
                <a:solidFill>
                  <a:srgbClr val="00017E"/>
                </a:solidFill>
                <a:latin typeface="Times New Roman" pitchFamily="18" charset="0"/>
                <a:ea typeface="宋体" pitchFamily="2" charset="-122"/>
              </a:rPr>
              <a:t>关注热传递现象，并引导学生明白科学是要服务于生活的目的</a:t>
            </a:r>
            <a:endParaRPr lang="zh-CN" altLang="en-US" sz="2486" b="0">
              <a:solidFill>
                <a:schemeClr val="bg2"/>
              </a:solidFill>
              <a:latin typeface="Times New Roman" pitchFamily="18" charset="0"/>
              <a:ea typeface="宋体" pitchFamily="2" charset="-122"/>
            </a:endParaRPr>
          </a:p>
        </p:txBody>
      </p:sp>
      <p:sp>
        <p:nvSpPr>
          <p:cNvPr id="33798" name="AutoShape 7"/>
          <p:cNvSpPr/>
          <p:nvPr/>
        </p:nvSpPr>
        <p:spPr>
          <a:xfrm>
            <a:off x="5631282" y="4522788"/>
            <a:ext cx="222028" cy="1268026"/>
          </a:xfrm>
          <a:prstGeom prst="rightBrace">
            <a:avLst>
              <a:gd name="adj1" fmla="val 69300"/>
              <a:gd name="adj2" fmla="val 50000"/>
            </a:avLst>
          </a:prstGeom>
          <a:solidFill>
            <a:srgbClr val="0099FF"/>
          </a:solidFill>
          <a:ln w="47625">
            <a:solidFill>
              <a:schemeClr val="folHlink"/>
            </a:solidFill>
            <a:round/>
          </a:ln>
        </p:spPr>
        <p:txBody>
          <a:bodyPr wrap="none"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bg2"/>
              </a:solidFill>
              <a:latin typeface="Times New Roman" pitchFamily="18" charset="0"/>
              <a:ea typeface="宋体" pitchFamily="2" charset="-122"/>
            </a:endParaRPr>
          </a:p>
        </p:txBody>
      </p:sp>
      <p:cxnSp>
        <p:nvCxnSpPr>
          <p:cNvPr id="33799" name="Line 9"/>
          <p:cNvCxnSpPr/>
          <p:nvPr/>
        </p:nvCxnSpPr>
        <p:spPr>
          <a:xfrm flipV="1">
            <a:off x="3700462" y="1702213"/>
            <a:ext cx="1567352" cy="0"/>
          </a:xfrm>
          <a:prstGeom prst="line">
            <a:avLst/>
          </a:prstGeom>
          <a:noFill/>
          <a:ln w="38100">
            <a:solidFill>
              <a:srgbClr val="0099FF"/>
            </a:solidFill>
            <a:round/>
            <a:tailEnd type="triangle"/>
          </a:ln>
        </p:spPr>
      </p:cxnSp>
      <p:sp>
        <p:nvSpPr>
          <p:cNvPr id="33800" name="Rectangle 10"/>
          <p:cNvSpPr/>
          <p:nvPr/>
        </p:nvSpPr>
        <p:spPr>
          <a:xfrm>
            <a:off x="5930607" y="2060747"/>
            <a:ext cx="2985040" cy="757855"/>
          </a:xfrm>
          <a:prstGeom prst="rect">
            <a:avLst/>
          </a:prstGeom>
          <a:noFill/>
          <a:ln w="38100">
            <a:noFill/>
            <a:miter lim="800000"/>
          </a:ln>
          <a:effectLst>
            <a:prstShdw prst="shdw13" dist="53882" dir="13500000">
              <a:schemeClr val="bg2">
                <a:alpha val="50000"/>
              </a:schemeClr>
            </a:prstShdw>
          </a:effectLst>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186" b="0">
                <a:solidFill>
                  <a:srgbClr val="00017E"/>
                </a:solidFill>
                <a:latin typeface="Times New Roman" pitchFamily="18" charset="0"/>
                <a:ea typeface="宋体" pitchFamily="2" charset="-122"/>
              </a:rPr>
              <a:t>关注热量的变化对物体的影响</a:t>
            </a:r>
            <a:endParaRPr lang="zh-CN" altLang="en-US" sz="2486" b="0">
              <a:solidFill>
                <a:schemeClr val="bg2"/>
              </a:solidFill>
              <a:latin typeface="Times New Roman" pitchFamily="18" charset="0"/>
              <a:ea typeface="宋体" pitchFamily="2" charset="-122"/>
            </a:endParaRPr>
          </a:p>
        </p:txBody>
      </p:sp>
      <p:cxnSp>
        <p:nvCxnSpPr>
          <p:cNvPr id="33801" name="Line 9"/>
          <p:cNvCxnSpPr/>
          <p:nvPr/>
        </p:nvCxnSpPr>
        <p:spPr>
          <a:xfrm flipV="1">
            <a:off x="3766248" y="2358428"/>
            <a:ext cx="1567352" cy="0"/>
          </a:xfrm>
          <a:prstGeom prst="line">
            <a:avLst/>
          </a:prstGeom>
          <a:noFill/>
          <a:ln w="38100">
            <a:solidFill>
              <a:srgbClr val="0099FF"/>
            </a:solidFill>
            <a:round/>
            <a:tailEnd type="triangle"/>
          </a:ln>
        </p:spPr>
      </p:cxnSp>
      <p:sp>
        <p:nvSpPr>
          <p:cNvPr id="33802" name="Rectangle 13"/>
          <p:cNvSpPr/>
          <p:nvPr/>
        </p:nvSpPr>
        <p:spPr>
          <a:xfrm>
            <a:off x="6154280" y="3179109"/>
            <a:ext cx="3133059" cy="788335"/>
          </a:xfrm>
          <a:prstGeom prst="rect">
            <a:avLst/>
          </a:prstGeom>
          <a:noFill/>
          <a:ln w="38100">
            <a:noFill/>
            <a:miter lim="800000"/>
          </a:ln>
          <a:effectLst>
            <a:prstShdw prst="shdw13" dist="53882" dir="13500000">
              <a:schemeClr val="bg2">
                <a:alpha val="50000"/>
              </a:schemeClr>
            </a:prstShdw>
          </a:effectLst>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286" b="0">
                <a:solidFill>
                  <a:srgbClr val="00017E"/>
                </a:solidFill>
                <a:latin typeface="Times New Roman" pitchFamily="18" charset="0"/>
                <a:ea typeface="宋体" pitchFamily="2" charset="-122"/>
              </a:rPr>
              <a:t>观察热胀冷缩现象，感受其实际应用</a:t>
            </a:r>
            <a:endParaRPr lang="zh-CN" altLang="en-US" sz="2486" b="0">
              <a:solidFill>
                <a:schemeClr val="bg2"/>
              </a:solidFill>
              <a:latin typeface="Times New Roman" pitchFamily="18" charset="0"/>
              <a:ea typeface="宋体" pitchFamily="2" charset="-122"/>
            </a:endParaRPr>
          </a:p>
        </p:txBody>
      </p:sp>
      <p:sp>
        <p:nvSpPr>
          <p:cNvPr id="33803" name="AutoShape 7"/>
          <p:cNvSpPr/>
          <p:nvPr/>
        </p:nvSpPr>
        <p:spPr>
          <a:xfrm>
            <a:off x="5631282" y="2955437"/>
            <a:ext cx="222028" cy="1269670"/>
          </a:xfrm>
          <a:prstGeom prst="rightBrace">
            <a:avLst>
              <a:gd name="adj1" fmla="val 72170"/>
              <a:gd name="adj2" fmla="val 50000"/>
            </a:avLst>
          </a:prstGeom>
          <a:solidFill>
            <a:srgbClr val="0099FF"/>
          </a:solidFill>
          <a:ln w="47625">
            <a:solidFill>
              <a:schemeClr val="folHlink"/>
            </a:solidFill>
            <a:round/>
          </a:ln>
        </p:spPr>
        <p:txBody>
          <a:bodyPr wrap="none"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bg2"/>
              </a:solidFill>
              <a:latin typeface="Times New Roman" pitchFamily="18" charset="0"/>
              <a:ea typeface="宋体" pitchFamily="2" charset="-122"/>
            </a:endParaRPr>
          </a:p>
        </p:txBody>
      </p:sp>
      <p:sp>
        <p:nvSpPr>
          <p:cNvPr id="33804"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第二十页，共八十六页。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7" name="Rectangle 2"/>
          <p:cNvSpPr>
            <a:spLocks noGrp="1" noRot="1" noChangeArrowheads="1"/>
          </p:cNvSpPr>
          <p:nvPr>
            <p:ph type="title"/>
          </p:nvPr>
        </p:nvSpPr>
        <p:spPr>
          <a:xfrm>
            <a:off x="666084" y="518065"/>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530" u="none" spc="0" baseline="0">
                <a:solidFill>
                  <a:srgbClr val="00017E"/>
                </a:solidFill>
                <a:effectLst>
                  <a:outerShdw blurRad="38100" dist="38100" dir="2700000" algn="tl">
                    <a:srgbClr val="000000">
                      <a:alpha val="43137"/>
                    </a:srgbClr>
                  </a:outerShdw>
                </a:effectLst>
              </a:rPr>
              <a:t>第</a:t>
            </a:r>
            <a:r>
              <a:rPr lang="en-US" altLang="zh-CN" sz="3330" u="none" spc="0" baseline="0">
                <a:solidFill>
                  <a:srgbClr val="00017E"/>
                </a:solidFill>
                <a:effectLst>
                  <a:outerShdw blurRad="38100" dist="38100" dir="2700000" algn="tl">
                    <a:srgbClr val="000000">
                      <a:alpha val="43137"/>
                    </a:srgbClr>
                  </a:outerShdw>
                </a:effectLst>
              </a:rPr>
              <a:t>1</a:t>
            </a:r>
            <a:r>
              <a:rPr lang="zh-CN" altLang="en-US" sz="3430" u="none" spc="0" baseline="0">
                <a:solidFill>
                  <a:srgbClr val="00017E"/>
                </a:solidFill>
                <a:effectLst>
                  <a:outerShdw blurRad="38100" dist="38100" dir="2700000" algn="tl">
                    <a:srgbClr val="000000">
                      <a:alpha val="43137"/>
                    </a:srgbClr>
                  </a:outerShdw>
                </a:effectLst>
              </a:rPr>
              <a:t>课   热起</a:t>
            </a:r>
            <a:r>
              <a:rPr lang="zh-CN" altLang="en-US" sz="1500" u="none" spc="0" baseline="0">
                <a:solidFill>
                  <a:srgbClr val="00017E"/>
                </a:solidFill>
                <a:effectLst>
                  <a:outerShdw blurRad="38100" dist="38100" dir="2700000" algn="tl">
                    <a:srgbClr val="000000">
                      <a:alpha val="43137"/>
                    </a:srgbClr>
                  </a:outerShdw>
                </a:effectLst>
              </a:rPr>
              <a:t>(Qi)</a:t>
            </a:r>
            <a:r>
              <a:rPr lang="zh-CN" altLang="en-US" sz="3430" u="none" spc="0" baseline="0">
                <a:solidFill>
                  <a:srgbClr val="00017E"/>
                </a:solidFill>
                <a:effectLst>
                  <a:outerShdw blurRad="38100" dist="38100" dir="2700000" algn="tl">
                    <a:srgbClr val="000000">
                      <a:alpha val="43137"/>
                    </a:srgbClr>
                  </a:outerShdw>
                </a:effectLst>
              </a:rPr>
              <a:t>来了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34818" name="Rectangle 3"/>
          <p:cNvSpPr>
            <a:spLocks noGrp="1"/>
          </p:cNvSpPr>
          <p:nvPr>
            <p:ph idx="1"/>
          </p:nvPr>
        </p:nvSpPr>
        <p:spPr>
          <a:xfrm>
            <a:off x="710489" y="1677543"/>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501">
                <a:solidFill>
                  <a:srgbClr val="00017E"/>
                </a:solidFill>
                <a:latin typeface="宋体" pitchFamily="2" charset="-122"/>
              </a:rPr>
              <a:t>从“怎样给身体增加热量”的话题开始，让学生讨论，我们的身体从周围获得热量的途径和方法。 </a:t>
            </a:r>
            <a:endParaRPr lang="zh-CN" altLang="en-US" sz="2901">
              <a:latin typeface="宋体" pitchFamily="2" charset="-122"/>
            </a:endParaRPr>
          </a:p>
          <a:p>
            <a:pPr lvl="0" eaLnBrk="1" hangingPunct="1"/>
            <a:r>
              <a:rPr lang="zh-CN" altLang="en-US" sz="2701">
                <a:solidFill>
                  <a:srgbClr val="00017E"/>
                </a:solidFill>
                <a:latin typeface="宋体" pitchFamily="2" charset="-122"/>
              </a:rPr>
              <a:t>通过两个层面的活动来指导学生对“衣服能给我们增加热量吗”这样的问题进行验证。 </a:t>
            </a:r>
            <a:endParaRPr lang="zh-CN" altLang="en-US" sz="2901">
              <a:latin typeface="宋体" pitchFamily="2" charset="-122"/>
            </a:endParaRPr>
          </a:p>
          <a:p>
            <a:pPr lvl="0" eaLnBrk="1" hangingPunct="1"/>
            <a:r>
              <a:rPr lang="zh-CN" altLang="en-US" sz="2701">
                <a:solidFill>
                  <a:srgbClr val="00017E"/>
                </a:solidFill>
                <a:latin typeface="宋体" pitchFamily="2" charset="-122"/>
              </a:rPr>
              <a:t>让学生经历“问题一解释一思维论证一实验验证一产生新的问题</a:t>
            </a:r>
            <a:r>
              <a:rPr lang="en-US" altLang="zh-CN" sz="2601">
                <a:solidFill>
                  <a:srgbClr val="00017E"/>
                </a:solidFill>
                <a:latin typeface="宋体" pitchFamily="2" charset="-122"/>
              </a:rPr>
              <a:t>……”</a:t>
            </a:r>
            <a:r>
              <a:rPr lang="zh-CN" altLang="en-US" sz="2701">
                <a:solidFill>
                  <a:srgbClr val="00017E"/>
                </a:solidFill>
                <a:latin typeface="宋体" pitchFamily="2" charset="-122"/>
              </a:rPr>
              <a:t>的探究</a:t>
            </a:r>
            <a:r>
              <a:rPr lang="zh-CN" altLang="en-US" sz="1500">
                <a:solidFill>
                  <a:srgbClr val="00017E"/>
                </a:solidFill>
                <a:latin typeface="宋体" pitchFamily="2" charset="-122"/>
              </a:rPr>
              <a:t>(Jiu)</a:t>
            </a:r>
            <a:r>
              <a:rPr lang="zh-CN" altLang="en-US" sz="2701">
                <a:solidFill>
                  <a:srgbClr val="00017E"/>
                </a:solidFill>
                <a:latin typeface="宋体" pitchFamily="2" charset="-122"/>
              </a:rPr>
              <a:t>过程。</a:t>
            </a:r>
            <a:endParaRPr lang="zh-CN" altLang="en-US" sz="2901">
              <a:latin typeface="宋体" pitchFamily="2" charset="-122"/>
            </a:endParaRPr>
          </a:p>
        </p:txBody>
      </p:sp>
      <p:sp>
        <p:nvSpPr>
          <p:cNvPr id="34819"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第二十一页，共八十六页。</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1" name="对角圆角矩形 5"/>
          <p:cNvSpPr/>
          <p:nvPr/>
        </p:nvSpPr>
        <p:spPr>
          <a:xfrm rot="21300000">
            <a:off x="1080536" y="1613402"/>
            <a:ext cx="7739723" cy="4133005"/>
          </a:xfrm>
          <a:custGeom>
            <a:cxnLst>
              <a:cxn ang="0">
                <a:pos x="7470775" y="1994693"/>
              </a:cxn>
              <a:cxn ang="0">
                <a:pos x="3735387" y="3989387"/>
              </a:cxn>
              <a:cxn ang="0">
                <a:pos x="0" y="1994693"/>
              </a:cxn>
              <a:cxn ang="0">
                <a:pos x="3735387" y="0"/>
              </a:cxn>
            </a:cxnLst>
            <a:rect l="l" t="t" r="r" b="b"/>
            <a:pathLst>
              <a:path w="7470775" h="3989387">
                <a:moveTo>
                  <a:pt x="505934" y="0"/>
                </a:moveTo>
                <a:lnTo>
                  <a:pt x="7470775" y="0"/>
                </a:lnTo>
                <a:lnTo>
                  <a:pt x="7470775" y="0"/>
                </a:lnTo>
                <a:lnTo>
                  <a:pt x="7470775" y="3483453"/>
                </a:lnTo>
                <a:cubicBezTo>
                  <a:pt x="7470775" y="3762873"/>
                  <a:pt x="7244261" y="3989387"/>
                  <a:pt x="6964841" y="3989387"/>
                </a:cubicBezTo>
                <a:lnTo>
                  <a:pt x="0" y="3989387"/>
                </a:lnTo>
                <a:lnTo>
                  <a:pt x="0" y="3989387"/>
                </a:lnTo>
                <a:lnTo>
                  <a:pt x="0" y="505934"/>
                </a:lnTo>
                <a:cubicBezTo>
                  <a:pt x="0" y="226514"/>
                  <a:pt x="226514" y="0"/>
                  <a:pt x="505934" y="0"/>
                </a:cubicBezTo>
                <a:close/>
              </a:path>
            </a:pathLst>
          </a:custGeom>
          <a:gradFill rotWithShape="1">
            <a:gsLst>
              <a:gs pos="0">
                <a:srgbClr val="00B0F0"/>
              </a:gs>
              <a:gs pos="100000">
                <a:srgbClr val="0070C0"/>
              </a:gs>
            </a:gsLst>
            <a:lin ang="2700000" scaled="1"/>
          </a:gradFill>
          <a:ln w="19050">
            <a:noFill/>
            <a:round/>
          </a:ln>
          <a:effectLst>
            <a:outerShdw blurRad="40000" dist="23000" dir="5400000">
              <a:srgbClr val="000000">
                <a:alpha val="34999"/>
              </a:srgbClr>
            </a:outerShdw>
          </a:effectLst>
        </p:spPr>
        <p:txBody>
          <a:bodyPr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fontAlgn="base">
              <a:spcBef>
                <a:spcPct val="0"/>
              </a:spcBef>
              <a:spcAft>
                <a:spcPct val="0"/>
              </a:spcAft>
            </a:pPr>
            <a:endParaRPr lang="zh-CN" altLang="en-US" sz="1865" b="0">
              <a:solidFill>
                <a:srgbClr val="FFFFFF"/>
              </a:solidFill>
            </a:endParaRPr>
          </a:p>
        </p:txBody>
      </p:sp>
      <p:sp>
        <p:nvSpPr>
          <p:cNvPr id="35842"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530" u="none" spc="0" baseline="0">
                <a:solidFill>
                  <a:srgbClr val="00017E"/>
                </a:solidFill>
                <a:effectLst>
                  <a:outerShdw blurRad="38100" dist="38100" dir="2700000" algn="tl">
                    <a:srgbClr val="000000">
                      <a:alpha val="43137"/>
                    </a:srgbClr>
                  </a:outerShdw>
                </a:effectLst>
              </a:rPr>
              <a:t>教</a:t>
            </a:r>
            <a:r>
              <a:rPr lang="zh-CN" altLang="en-US" sz="1500" u="none" spc="0" baseline="0">
                <a:solidFill>
                  <a:srgbClr val="00017E"/>
                </a:solidFill>
                <a:effectLst>
                  <a:outerShdw blurRad="38100" dist="38100" dir="2700000" algn="tl">
                    <a:srgbClr val="000000">
                      <a:alpha val="43137"/>
                    </a:srgbClr>
                  </a:outerShdw>
                </a:effectLst>
              </a:rPr>
              <a:t>(Jiao)</a:t>
            </a:r>
            <a:r>
              <a:rPr lang="zh-CN" altLang="en-US" sz="3530" u="none" spc="0" baseline="0">
                <a:solidFill>
                  <a:srgbClr val="00017E"/>
                </a:solidFill>
                <a:effectLst>
                  <a:outerShdw blurRad="38100" dist="38100" dir="2700000" algn="tl">
                    <a:srgbClr val="000000">
                      <a:alpha val="43137"/>
                    </a:srgbClr>
                  </a:outerShdw>
                </a:effectLst>
              </a:rPr>
              <a:t>学建议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35843" name="Rectangle 3"/>
          <p:cNvSpPr>
            <a:spLocks noGrp="1"/>
          </p:cNvSpPr>
          <p:nvPr>
            <p:ph idx="1"/>
          </p:nvPr>
        </p:nvSpPr>
        <p:spPr>
          <a:xfrm>
            <a:off x="710489" y="2052523"/>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501">
                <a:solidFill>
                  <a:srgbClr val="00017E"/>
                </a:solidFill>
              </a:rPr>
              <a:t>引人部分，要以现象的发现和体验为主要途径。 </a:t>
            </a:r>
            <a:endParaRPr lang="zh-CN" altLang="en-US" sz="2901">
              <a:latin typeface="宋体" pitchFamily="2" charset="-122"/>
            </a:endParaRPr>
          </a:p>
          <a:p>
            <a:pPr lvl="0" eaLnBrk="1" hangingPunct="1"/>
            <a:r>
              <a:rPr lang="zh-CN" altLang="en-US" sz="2801">
                <a:solidFill>
                  <a:srgbClr val="00017E"/>
                </a:solidFill>
              </a:rPr>
              <a:t>实验方法的设计、实验前的假设是开展好活动</a:t>
            </a:r>
            <a:r>
              <a:rPr lang="zh-CN" altLang="en-US" sz="1500">
                <a:solidFill>
                  <a:srgbClr val="00017E"/>
                </a:solidFill>
              </a:rPr>
              <a:t>(Dong)</a:t>
            </a:r>
            <a:r>
              <a:rPr lang="zh-CN" altLang="en-US" sz="2801">
                <a:solidFill>
                  <a:srgbClr val="00017E"/>
                </a:solidFill>
              </a:rPr>
              <a:t>的重要前提。 </a:t>
            </a:r>
            <a:endParaRPr lang="zh-CN" altLang="en-US" sz="2901">
              <a:latin typeface="宋体" pitchFamily="2" charset="-122"/>
            </a:endParaRPr>
          </a:p>
          <a:p>
            <a:pPr lvl="0" eaLnBrk="1" hangingPunct="1"/>
            <a:r>
              <a:rPr lang="zh-CN" altLang="en-US" sz="2501">
                <a:solidFill>
                  <a:srgbClr val="00017E"/>
                </a:solidFill>
              </a:rPr>
              <a:t>用实验结果来进行解释，是很有意义的。 </a:t>
            </a:r>
            <a:endParaRPr lang="zh-CN" altLang="en-US" sz="2901"/>
          </a:p>
        </p:txBody>
      </p:sp>
      <p:sp>
        <p:nvSpPr>
          <p:cNvPr id="35844"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第二十二页，共八十六页。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5"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第</a:t>
            </a:r>
            <a:r>
              <a:rPr lang="en-US" altLang="zh-CN" sz="3630" u="none" spc="0" baseline="0">
                <a:solidFill>
                  <a:srgbClr val="00017E"/>
                </a:solidFill>
                <a:effectLst>
                  <a:outerShdw blurRad="38100" dist="38100" dir="2700000" algn="tl">
                    <a:srgbClr val="000000">
                      <a:alpha val="43137"/>
                    </a:srgbClr>
                  </a:outerShdw>
                </a:effectLst>
              </a:rPr>
              <a:t>2</a:t>
            </a:r>
            <a:r>
              <a:rPr lang="zh-CN" altLang="en-US" sz="3330" u="none" spc="0" baseline="0">
                <a:solidFill>
                  <a:srgbClr val="00017E"/>
                </a:solidFill>
                <a:effectLst>
                  <a:outerShdw blurRad="38100" dist="38100" dir="2700000" algn="tl">
                    <a:srgbClr val="000000">
                      <a:alpha val="43137"/>
                    </a:srgbClr>
                  </a:outerShdw>
                </a:effectLst>
              </a:rPr>
              <a:t>课   给冷水</a:t>
            </a:r>
            <a:r>
              <a:rPr lang="zh-CN" altLang="en-US" sz="1500" u="none" spc="0" baseline="0">
                <a:solidFill>
                  <a:srgbClr val="00017E"/>
                </a:solidFill>
                <a:effectLst>
                  <a:outerShdw blurRad="38100" dist="38100" dir="2700000" algn="tl">
                    <a:srgbClr val="000000">
                      <a:alpha val="43137"/>
                    </a:srgbClr>
                  </a:outerShdw>
                </a:effectLst>
              </a:rPr>
              <a:t>(Shui)</a:t>
            </a:r>
            <a:r>
              <a:rPr lang="zh-CN" altLang="en-US" sz="3330" u="none" spc="0" baseline="0">
                <a:solidFill>
                  <a:srgbClr val="00017E"/>
                </a:solidFill>
                <a:effectLst>
                  <a:outerShdw blurRad="38100" dist="38100" dir="2700000" algn="tl">
                    <a:srgbClr val="000000">
                      <a:alpha val="43137"/>
                    </a:srgbClr>
                  </a:outerShdw>
                </a:effectLst>
              </a:rPr>
              <a:t>加热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36866" name="Rectangle 3"/>
          <p:cNvSpPr>
            <a:spLocks noGrp="1"/>
          </p:cNvSpPr>
          <p:nvPr>
            <p:ph idx="1"/>
          </p:nvPr>
        </p:nvSpPr>
        <p:spPr>
          <a:xfrm>
            <a:off x="710489" y="2052523"/>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801">
                <a:solidFill>
                  <a:srgbClr val="00017E"/>
                </a:solidFill>
              </a:rPr>
              <a:t>经历给冷水加热的观察活动，重点关注水在加热过程中的变化。 </a:t>
            </a:r>
            <a:endParaRPr lang="zh-CN" altLang="en-US" sz="2901"/>
          </a:p>
          <a:p>
            <a:pPr lvl="0" eaLnBrk="1" hangingPunct="1"/>
            <a:r>
              <a:rPr lang="zh-CN" altLang="en-US" sz="2801">
                <a:solidFill>
                  <a:srgbClr val="00017E"/>
                </a:solidFill>
              </a:rPr>
              <a:t>让冷水变成热水，关注冷水除了温度升高了，还有其</a:t>
            </a:r>
            <a:r>
              <a:rPr lang="zh-CN" altLang="en-US" sz="1500">
                <a:solidFill>
                  <a:srgbClr val="00017E"/>
                </a:solidFill>
              </a:rPr>
              <a:t>(Qi)</a:t>
            </a:r>
            <a:r>
              <a:rPr lang="zh-CN" altLang="en-US" sz="2801">
                <a:solidFill>
                  <a:srgbClr val="00017E"/>
                </a:solidFill>
              </a:rPr>
              <a:t>他的变化，引导学生提出问题</a:t>
            </a:r>
            <a:r>
              <a:rPr lang="en-US" altLang="zh-CN" sz="2801">
                <a:solidFill>
                  <a:srgbClr val="00017E"/>
                </a:solidFill>
              </a:rPr>
              <a:t>――</a:t>
            </a:r>
            <a:r>
              <a:rPr lang="zh-CN" altLang="en-US" sz="2701">
                <a:solidFill>
                  <a:srgbClr val="00017E"/>
                </a:solidFill>
              </a:rPr>
              <a:t>做出解释</a:t>
            </a:r>
            <a:r>
              <a:rPr lang="en-US" altLang="zh-CN" sz="2701">
                <a:solidFill>
                  <a:srgbClr val="00017E"/>
                </a:solidFill>
              </a:rPr>
              <a:t>(</a:t>
            </a:r>
            <a:r>
              <a:rPr lang="zh-CN" altLang="en-US" sz="2801">
                <a:solidFill>
                  <a:srgbClr val="00017E"/>
                </a:solidFill>
              </a:rPr>
              <a:t>或推测</a:t>
            </a:r>
            <a:r>
              <a:rPr lang="en-US" altLang="zh-CN" sz="2501">
                <a:solidFill>
                  <a:srgbClr val="00017E"/>
                </a:solidFill>
              </a:rPr>
              <a:t>) </a:t>
            </a:r>
            <a:endParaRPr lang="en-US" altLang="zh-CN" sz="2901"/>
          </a:p>
          <a:p>
            <a:pPr lvl="0" eaLnBrk="1" hangingPunct="1"/>
            <a:r>
              <a:rPr lang="zh-CN" altLang="en-US" sz="2601">
                <a:solidFill>
                  <a:srgbClr val="00017E"/>
                </a:solidFill>
              </a:rPr>
              <a:t>研究水受热上浮的原因 ，设计出自己的研究方法并进行研究，这部分是证明推测</a:t>
            </a:r>
            <a:r>
              <a:rPr lang="en-US" altLang="zh-CN" sz="2801">
                <a:solidFill>
                  <a:srgbClr val="00017E"/>
                </a:solidFill>
              </a:rPr>
              <a:t>(</a:t>
            </a:r>
            <a:r>
              <a:rPr lang="zh-CN" altLang="en-US" sz="2801">
                <a:solidFill>
                  <a:srgbClr val="00017E"/>
                </a:solidFill>
              </a:rPr>
              <a:t>或假设</a:t>
            </a:r>
            <a:r>
              <a:rPr lang="en-US" altLang="zh-CN" sz="2801">
                <a:solidFill>
                  <a:srgbClr val="00017E"/>
                </a:solidFill>
              </a:rPr>
              <a:t>) </a:t>
            </a:r>
            <a:r>
              <a:rPr lang="zh-CN" altLang="en-US" sz="2501">
                <a:solidFill>
                  <a:srgbClr val="00017E"/>
                </a:solidFill>
              </a:rPr>
              <a:t>。</a:t>
            </a:r>
            <a:endParaRPr lang="zh-CN" altLang="en-US" sz="2901"/>
          </a:p>
          <a:p>
            <a:pPr lvl="0" eaLnBrk="1" hangingPunct="1"/>
            <a:endParaRPr lang="en-US" altLang="zh-CN" sz="2901"/>
          </a:p>
        </p:txBody>
      </p:sp>
      <p:sp>
        <p:nvSpPr>
          <p:cNvPr id="36867"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第二十三页，共八十六页。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89" name="Text Box 2"/>
          <p:cNvSpPr/>
          <p:nvPr/>
        </p:nvSpPr>
        <p:spPr>
          <a:xfrm>
            <a:off x="1156455" y="518065"/>
            <a:ext cx="7180009" cy="762302"/>
          </a:xfrm>
          <a:prstGeom prst="rect">
            <a:avLst/>
          </a:prstGeom>
          <a:noFill/>
          <a:ln>
            <a:noFill/>
            <a:miter lim="800000"/>
          </a:ln>
        </p:spPr>
        <p:txBody>
          <a:bodyPr wrap="none"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4358">
                <a:solidFill>
                  <a:srgbClr val="FF01E4"/>
                </a:solidFill>
                <a:latin typeface="Times New Roman" pitchFamily="18" charset="0"/>
                <a:ea typeface="黑体" pitchFamily="49" charset="-122"/>
              </a:rPr>
              <a:t>结论：水受热后</a:t>
            </a:r>
            <a:r>
              <a:rPr lang="zh-CN" altLang="en-US" sz="4258">
                <a:solidFill>
                  <a:srgbClr val="00024A"/>
                </a:solidFill>
                <a:latin typeface="Times New Roman" pitchFamily="18" charset="0"/>
                <a:ea typeface="黑体" pitchFamily="49" charset="-122"/>
              </a:rPr>
              <a:t>体积</a:t>
            </a:r>
            <a:r>
              <a:rPr lang="zh-CN" altLang="en-US" sz="1500">
                <a:solidFill>
                  <a:srgbClr val="00024A"/>
                </a:solidFill>
                <a:latin typeface="Times New Roman" pitchFamily="18" charset="0"/>
                <a:ea typeface="黑体" pitchFamily="49" charset="-122"/>
              </a:rPr>
              <a:t>(Ji)</a:t>
            </a:r>
            <a:r>
              <a:rPr lang="zh-CN" altLang="en-US" sz="4158">
                <a:solidFill>
                  <a:srgbClr val="FF01E4"/>
                </a:solidFill>
                <a:latin typeface="Times New Roman" pitchFamily="18" charset="0"/>
                <a:ea typeface="黑体" pitchFamily="49" charset="-122"/>
              </a:rPr>
              <a:t>变大了。</a:t>
            </a:r>
            <a:endParaRPr lang="zh-CN" altLang="en-US" sz="4558">
              <a:solidFill>
                <a:srgbClr val="FF0066"/>
              </a:solidFill>
              <a:latin typeface="Times New Roman" pitchFamily="18" charset="0"/>
              <a:ea typeface="黑体" pitchFamily="49" charset="-122"/>
            </a:endParaRPr>
          </a:p>
        </p:txBody>
      </p:sp>
      <p:grpSp>
        <p:nvGrpSpPr>
          <p:cNvPr id="37890" name="Group 3"/>
          <p:cNvGrpSpPr/>
          <p:nvPr/>
        </p:nvGrpSpPr>
        <p:grpSpPr>
          <a:xfrm>
            <a:off x="814103" y="1350258"/>
            <a:ext cx="3708686" cy="4785932"/>
            <a:chOff x="1020" y="602"/>
            <a:chExt cx="1929" cy="3015"/>
          </a:xfrm>
        </p:grpSpPr>
        <p:sp>
          <p:nvSpPr>
            <p:cNvPr id="37891" name="Text Box 4"/>
            <p:cNvSpPr/>
            <p:nvPr/>
          </p:nvSpPr>
          <p:spPr>
            <a:xfrm>
              <a:off x="1020" y="3154"/>
              <a:ext cx="654" cy="462"/>
            </a:xfrm>
            <a:prstGeom prst="rect">
              <a:avLst/>
            </a:prstGeom>
            <a:noFill/>
            <a:ln>
              <a:noFill/>
              <a:miter lim="800000"/>
            </a:ln>
          </p:spPr>
          <p:txBody>
            <a:bodyPr wrap="none"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4144">
                  <a:latin typeface="Times New Roman" pitchFamily="18" charset="0"/>
                  <a:ea typeface="黑体" pitchFamily="49" charset="-122"/>
                </a:rPr>
                <a:t>热水</a:t>
              </a:r>
              <a:endParaRPr lang="zh-CN" altLang="en-US" sz="4144">
                <a:latin typeface="Times New Roman" pitchFamily="18" charset="0"/>
                <a:ea typeface="黑体" pitchFamily="49" charset="-122"/>
              </a:endParaRPr>
            </a:p>
          </p:txBody>
        </p:sp>
        <p:pic>
          <p:nvPicPr>
            <p:cNvPr id="37892" name="Picture 5"/>
            <p:cNvPicPr>
              <a:picLocks noChangeAspect="1"/>
            </p:cNvPicPr>
            <p:nvPr/>
          </p:nvPicPr>
          <p:blipFill>
            <a:blip r:embed="rId3"/>
            <a:stretch>
              <a:fillRect/>
            </a:stretch>
          </p:blipFill>
          <p:spPr>
            <a:xfrm>
              <a:off x="1871" y="1871"/>
              <a:ext cx="1077" cy="1598"/>
            </a:xfrm>
            <a:prstGeom prst="rect">
              <a:avLst/>
            </a:prstGeom>
            <a:noFill/>
            <a:ln>
              <a:noFill/>
              <a:miter lim="800000"/>
            </a:ln>
          </p:spPr>
        </p:pic>
        <p:pic>
          <p:nvPicPr>
            <p:cNvPr id="37893" name="Picture 6"/>
            <p:cNvPicPr>
              <a:picLocks noChangeAspect="1"/>
            </p:cNvPicPr>
            <p:nvPr/>
          </p:nvPicPr>
          <p:blipFill>
            <a:blip r:embed="rId4"/>
            <a:stretch>
              <a:fillRect/>
            </a:stretch>
          </p:blipFill>
          <p:spPr>
            <a:xfrm>
              <a:off x="1035" y="602"/>
              <a:ext cx="1230" cy="1775"/>
            </a:xfrm>
            <a:prstGeom prst="rect">
              <a:avLst/>
            </a:prstGeom>
            <a:noFill/>
            <a:ln>
              <a:noFill/>
              <a:miter lim="800000"/>
            </a:ln>
          </p:spPr>
        </p:pic>
        <p:sp>
          <p:nvSpPr>
            <p:cNvPr id="37894" name="Oval 7"/>
            <p:cNvSpPr/>
            <p:nvPr/>
          </p:nvSpPr>
          <p:spPr>
            <a:xfrm>
              <a:off x="1167" y="1072"/>
              <a:ext cx="893" cy="469"/>
            </a:xfrm>
            <a:prstGeom prst="ellipse">
              <a:avLst/>
            </a:prstGeom>
            <a:solidFill>
              <a:srgbClr val="BBE0E3">
                <a:alpha val="0"/>
              </a:srgbClr>
            </a:solidFill>
            <a:ln>
              <a:solidFill>
                <a:schemeClr val="tx1"/>
              </a:solidFill>
              <a:round/>
            </a:ln>
          </p:spPr>
          <p:txBody>
            <a:bodyPr wrap="none"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zh-CN">
                <a:latin typeface="Times New Roman" pitchFamily="18" charset="0"/>
                <a:ea typeface="宋体" pitchFamily="2" charset="-122"/>
              </a:endParaRPr>
            </a:p>
          </p:txBody>
        </p:sp>
      </p:grpSp>
      <p:grpSp>
        <p:nvGrpSpPr>
          <p:cNvPr id="37895" name="Group 8"/>
          <p:cNvGrpSpPr/>
          <p:nvPr/>
        </p:nvGrpSpPr>
        <p:grpSpPr>
          <a:xfrm>
            <a:off x="5215185" y="1276249"/>
            <a:ext cx="3544221" cy="4853363"/>
            <a:chOff x="3384" y="646"/>
            <a:chExt cx="1886" cy="3057"/>
          </a:xfrm>
        </p:grpSpPr>
        <p:sp>
          <p:nvSpPr>
            <p:cNvPr id="37896" name="Text Box 9"/>
            <p:cNvSpPr/>
            <p:nvPr/>
          </p:nvSpPr>
          <p:spPr>
            <a:xfrm>
              <a:off x="3444" y="3245"/>
              <a:ext cx="845" cy="458"/>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4144">
                  <a:latin typeface="Times New Roman" pitchFamily="18" charset="0"/>
                  <a:ea typeface="黑体" pitchFamily="49" charset="-122"/>
                </a:rPr>
                <a:t>冷水</a:t>
              </a:r>
              <a:endParaRPr lang="zh-CN" altLang="en-US" sz="4144">
                <a:latin typeface="Times New Roman" pitchFamily="18" charset="0"/>
                <a:ea typeface="黑体" pitchFamily="49" charset="-122"/>
              </a:endParaRPr>
            </a:p>
          </p:txBody>
        </p:sp>
        <p:pic>
          <p:nvPicPr>
            <p:cNvPr id="37897" name="Picture 10"/>
            <p:cNvPicPr>
              <a:picLocks noChangeAspect="1"/>
            </p:cNvPicPr>
            <p:nvPr/>
          </p:nvPicPr>
          <p:blipFill>
            <a:blip r:embed="rId5"/>
            <a:stretch>
              <a:fillRect/>
            </a:stretch>
          </p:blipFill>
          <p:spPr>
            <a:xfrm>
              <a:off x="4192" y="1867"/>
              <a:ext cx="1077" cy="1598"/>
            </a:xfrm>
            <a:prstGeom prst="rect">
              <a:avLst/>
            </a:prstGeom>
            <a:noFill/>
            <a:ln>
              <a:noFill/>
              <a:miter lim="800000"/>
            </a:ln>
          </p:spPr>
        </p:pic>
        <p:pic>
          <p:nvPicPr>
            <p:cNvPr id="37898" name="Picture 11"/>
            <p:cNvPicPr>
              <a:picLocks noChangeAspect="1"/>
            </p:cNvPicPr>
            <p:nvPr/>
          </p:nvPicPr>
          <p:blipFill>
            <a:blip r:embed="rId6"/>
            <a:stretch>
              <a:fillRect/>
            </a:stretch>
          </p:blipFill>
          <p:spPr>
            <a:xfrm>
              <a:off x="3384" y="646"/>
              <a:ext cx="1131" cy="1656"/>
            </a:xfrm>
            <a:prstGeom prst="rect">
              <a:avLst/>
            </a:prstGeom>
            <a:noFill/>
            <a:ln>
              <a:noFill/>
              <a:miter lim="800000"/>
            </a:ln>
          </p:spPr>
        </p:pic>
        <p:sp>
          <p:nvSpPr>
            <p:cNvPr id="37899" name="Oval 12"/>
            <p:cNvSpPr/>
            <p:nvPr/>
          </p:nvSpPr>
          <p:spPr>
            <a:xfrm>
              <a:off x="3488" y="1210"/>
              <a:ext cx="893" cy="469"/>
            </a:xfrm>
            <a:prstGeom prst="ellipse">
              <a:avLst/>
            </a:prstGeom>
            <a:solidFill>
              <a:srgbClr val="BBE0E3">
                <a:alpha val="0"/>
              </a:srgbClr>
            </a:solidFill>
            <a:ln>
              <a:solidFill>
                <a:schemeClr val="tx1"/>
              </a:solidFill>
              <a:round/>
            </a:ln>
          </p:spPr>
          <p:txBody>
            <a:bodyPr wrap="none"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zh-CN">
                <a:latin typeface="Times New Roman" pitchFamily="18" charset="0"/>
                <a:ea typeface="宋体" pitchFamily="2" charset="-122"/>
              </a:endParaRPr>
            </a:p>
          </p:txBody>
        </p:sp>
      </p:grpSp>
      <p:sp>
        <p:nvSpPr>
          <p:cNvPr id="37900"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第二十四页，共八十六页。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tmRoot">
                            <p:stCondLst>
                              <p:cond delay="0"/>
                            </p:stCondLst>
                            <p:childTnLst>
                              <p:par>
                                <p:cTn id="5" presetID="49" presetClass="entr" presetSubtype="0" dur="1000" decel="100000" fill="hold" grpId="0" nodeType="clickEffect">
                                  <p:stCondLst>
                                    <p:cond delay="0"/>
                                  </p:stCondLst>
                                  <p:childTnLst>
                                    <p:set>
                                      <p:cBhvr>
                                        <p:cTn id="6" dur="1" fill="hold">
                                          <p:stCondLst>
                                            <p:cond delay="0"/>
                                          </p:stCondLst>
                                        </p:cTn>
                                        <p:tgtEl>
                                          <p:spTgt spid="37889"/>
                                        </p:tgtEl>
                                        <p:attrNameLst>
                                          <p:attrName>style.visibility</p:attrName>
                                        </p:attrNameLst>
                                      </p:cBhvr>
                                      <p:to>
                                        <p:strVal val="visible"/>
                                      </p:to>
                                    </p:set>
                                    <p:anim calcmode="lin" valueType="num">
                                      <p:cBhvr>
                                        <p:cTn id="7" dur="1000" fill="hold"/>
                                        <p:tgtEl>
                                          <p:spTgt spid="37889"/>
                                        </p:tgtEl>
                                        <p:attrNameLst>
                                          <p:attrName>ppt_w</p:attrName>
                                        </p:attrNameLst>
                                      </p:cBhvr>
                                      <p:tavLst>
                                        <p:tav tm="0">
                                          <p:val>
                                            <p:fltVal val="0"/>
                                          </p:val>
                                        </p:tav>
                                        <p:tav tm="100000">
                                          <p:val>
                                            <p:strVal val="#ppt_w"/>
                                          </p:val>
                                        </p:tav>
                                      </p:tavLst>
                                    </p:anim>
                                    <p:anim calcmode="lin" valueType="num">
                                      <p:cBhvr>
                                        <p:cTn id="8" dur="1000" fill="hold"/>
                                        <p:tgtEl>
                                          <p:spTgt spid="37889"/>
                                        </p:tgtEl>
                                        <p:attrNameLst>
                                          <p:attrName>ppt_h</p:attrName>
                                        </p:attrNameLst>
                                      </p:cBhvr>
                                      <p:tavLst>
                                        <p:tav tm="0">
                                          <p:val>
                                            <p:fltVal val="0"/>
                                          </p:val>
                                        </p:tav>
                                        <p:tav tm="100000">
                                          <p:val>
                                            <p:strVal val="#ppt_h"/>
                                          </p:val>
                                        </p:tav>
                                      </p:tavLst>
                                    </p:anim>
                                    <p:anim calcmode="lin" valueType="num">
                                      <p:cBhvr>
                                        <p:cTn id="9" dur="1000" fill="hold"/>
                                        <p:tgtEl>
                                          <p:spTgt spid="37889"/>
                                        </p:tgtEl>
                                        <p:attrNameLst>
                                          <p:attrName>style.rotation</p:attrName>
                                        </p:attrNameLst>
                                      </p:cBhvr>
                                      <p:tavLst>
                                        <p:tav tm="0">
                                          <p:val>
                                            <p:fltVal val="360"/>
                                          </p:val>
                                        </p:tav>
                                        <p:tav tm="100000">
                                          <p:val>
                                            <p:fltVal val="0"/>
                                          </p:val>
                                        </p:tav>
                                      </p:tavLst>
                                    </p:anim>
                                    <p:animEffect transition="in" filter="fade">
                                      <p:cBhvr>
                                        <p:cTn id="10" dur="1000" fill="hold"/>
                                        <p:tgtEl>
                                          <p:spTgt spid="37889"/>
                                        </p:tgtEl>
                                      </p:cBhvr>
                                    </p:animEffect>
                                  </p:childTnLst>
                                </p:cTn>
                              </p:par>
                            </p:childTnLst>
                          </p:cTn>
                        </p:par>
                      </p:childTnLst>
                    </p:cTn>
                  </p:par>
                  <p:par>
                    <p:cTn id="11" fill="hold" nodeType="clickPar">
                      <p:stCondLst>
                        <p:cond delay="indefinite"/>
                      </p:stCondLst>
                      <p:childTnLst>
                        <p:par>
                          <p:cTn id="12" fill="hold" nodeType="tmRoot">
                            <p:stCondLst>
                              <p:cond delay="0"/>
                            </p:stCondLst>
                            <p:childTnLst>
                              <p:par>
                                <p:cTn id="13" presetID="1" presetClass="entr" presetSubtype="0" dur="1" fill="hold" nodeType="clickEffect">
                                  <p:stCondLst>
                                    <p:cond delay="0"/>
                                  </p:stCondLst>
                                  <p:childTnLst>
                                    <p:set>
                                      <p:cBhvr>
                                        <p:cTn id="14" dur="1" fill="hold">
                                          <p:stCondLst>
                                            <p:cond delay="0"/>
                                          </p:stCondLst>
                                        </p:cTn>
                                        <p:tgtEl>
                                          <p:spTgt spid="37890"/>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tmRoot">
                            <p:stCondLst>
                              <p:cond delay="0"/>
                            </p:stCondLst>
                            <p:childTnLst>
                              <p:par>
                                <p:cTn id="17" presetID="1" presetClass="entr" presetSubtype="0" dur="1" fill="hold" nodeType="clickEffect">
                                  <p:stCondLst>
                                    <p:cond delay="0"/>
                                  </p:stCondLst>
                                  <p:childTnLst>
                                    <p:set>
                                      <p:cBhvr>
                                        <p:cTn id="18" dur="1" fill="hold">
                                          <p:stCondLst>
                                            <p:cond delay="0"/>
                                          </p:stCondLst>
                                        </p:cTn>
                                        <p:tgtEl>
                                          <p:spTgt spid="3789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89"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3" name="对角圆角矩形 5"/>
          <p:cNvSpPr/>
          <p:nvPr/>
        </p:nvSpPr>
        <p:spPr>
          <a:xfrm rot="21300000">
            <a:off x="1080536" y="1613402"/>
            <a:ext cx="7739723" cy="4133005"/>
          </a:xfrm>
          <a:custGeom>
            <a:cxnLst>
              <a:cxn ang="0">
                <a:pos x="7470775" y="1994693"/>
              </a:cxn>
              <a:cxn ang="0">
                <a:pos x="3735387" y="3989387"/>
              </a:cxn>
              <a:cxn ang="0">
                <a:pos x="0" y="1994693"/>
              </a:cxn>
              <a:cxn ang="0">
                <a:pos x="3735387" y="0"/>
              </a:cxn>
            </a:cxnLst>
            <a:rect l="l" t="t" r="r" b="b"/>
            <a:pathLst>
              <a:path w="7470775" h="3989387">
                <a:moveTo>
                  <a:pt x="505934" y="0"/>
                </a:moveTo>
                <a:lnTo>
                  <a:pt x="7470775" y="0"/>
                </a:lnTo>
                <a:lnTo>
                  <a:pt x="7470775" y="0"/>
                </a:lnTo>
                <a:lnTo>
                  <a:pt x="7470775" y="3483453"/>
                </a:lnTo>
                <a:cubicBezTo>
                  <a:pt x="7470775" y="3762873"/>
                  <a:pt x="7244261" y="3989387"/>
                  <a:pt x="6964841" y="3989387"/>
                </a:cubicBezTo>
                <a:lnTo>
                  <a:pt x="0" y="3989387"/>
                </a:lnTo>
                <a:lnTo>
                  <a:pt x="0" y="3989387"/>
                </a:lnTo>
                <a:lnTo>
                  <a:pt x="0" y="505934"/>
                </a:lnTo>
                <a:cubicBezTo>
                  <a:pt x="0" y="226514"/>
                  <a:pt x="226514" y="0"/>
                  <a:pt x="505934" y="0"/>
                </a:cubicBezTo>
                <a:close/>
              </a:path>
            </a:pathLst>
          </a:custGeom>
          <a:gradFill rotWithShape="1">
            <a:gsLst>
              <a:gs pos="0">
                <a:srgbClr val="00B0F0"/>
              </a:gs>
              <a:gs pos="100000">
                <a:srgbClr val="0070C0"/>
              </a:gs>
            </a:gsLst>
            <a:lin ang="2700000" scaled="1"/>
          </a:gradFill>
          <a:ln w="19050">
            <a:noFill/>
            <a:round/>
          </a:ln>
          <a:effectLst>
            <a:outerShdw blurRad="40000" dist="23000" dir="5400000">
              <a:srgbClr val="000000">
                <a:alpha val="34999"/>
              </a:srgbClr>
            </a:outerShdw>
          </a:effectLst>
        </p:spPr>
        <p:txBody>
          <a:bodyPr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fontAlgn="base">
              <a:spcBef>
                <a:spcPct val="0"/>
              </a:spcBef>
              <a:spcAft>
                <a:spcPct val="0"/>
              </a:spcAft>
            </a:pPr>
            <a:endParaRPr lang="zh-CN" altLang="en-US" sz="1865" b="0">
              <a:solidFill>
                <a:srgbClr val="FFFFFF"/>
              </a:solidFill>
            </a:endParaRPr>
          </a:p>
        </p:txBody>
      </p:sp>
      <p:sp>
        <p:nvSpPr>
          <p:cNvPr id="38914"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430" u="none" spc="0" baseline="0">
                <a:solidFill>
                  <a:srgbClr val="00017E"/>
                </a:solidFill>
                <a:effectLst>
                  <a:outerShdw blurRad="38100" dist="38100" dir="2700000" algn="tl">
                    <a:srgbClr val="000000">
                      <a:alpha val="43137"/>
                    </a:srgbClr>
                  </a:outerShdw>
                </a:effectLst>
              </a:rPr>
              <a:t>教</a:t>
            </a:r>
            <a:r>
              <a:rPr lang="zh-CN" altLang="en-US" sz="1500" u="none" spc="0" baseline="0">
                <a:solidFill>
                  <a:srgbClr val="00017E"/>
                </a:solidFill>
                <a:effectLst>
                  <a:outerShdw blurRad="38100" dist="38100" dir="2700000" algn="tl">
                    <a:srgbClr val="000000">
                      <a:alpha val="43137"/>
                    </a:srgbClr>
                  </a:outerShdw>
                </a:effectLst>
              </a:rPr>
              <a:t>(Jiao)</a:t>
            </a:r>
            <a:r>
              <a:rPr lang="zh-CN" altLang="en-US" sz="3430" u="none" spc="0" baseline="0">
                <a:solidFill>
                  <a:srgbClr val="00017E"/>
                </a:solidFill>
                <a:effectLst>
                  <a:outerShdw blurRad="38100" dist="38100" dir="2700000" algn="tl">
                    <a:srgbClr val="000000">
                      <a:alpha val="43137"/>
                    </a:srgbClr>
                  </a:outerShdw>
                </a:effectLst>
              </a:rPr>
              <a:t>学建议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38915" name="Rectangle 3"/>
          <p:cNvSpPr>
            <a:spLocks noGrp="1"/>
          </p:cNvSpPr>
          <p:nvPr>
            <p:ph idx="1"/>
          </p:nvPr>
        </p:nvSpPr>
        <p:spPr>
          <a:xfrm>
            <a:off x="710489" y="2060747"/>
            <a:ext cx="8052206" cy="4624756"/>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701">
                <a:solidFill>
                  <a:srgbClr val="00017E"/>
                </a:solidFill>
              </a:rPr>
              <a:t>建议教师一定要准备充足的材料，尽可能地让学生近距离去经</a:t>
            </a:r>
            <a:r>
              <a:rPr lang="zh-CN" altLang="en-US" sz="1500">
                <a:solidFill>
                  <a:srgbClr val="00017E"/>
                </a:solidFill>
              </a:rPr>
              <a:t>(Jing)</a:t>
            </a:r>
            <a:r>
              <a:rPr lang="zh-CN" altLang="en-US" sz="2701">
                <a:solidFill>
                  <a:srgbClr val="00017E"/>
                </a:solidFill>
              </a:rPr>
              <a:t>历这个观察过程，并让学生有充足的时间讨论。教科书的提示框可以引导学生找到解释现象的关键。 </a:t>
            </a:r>
            <a:endParaRPr lang="zh-CN" altLang="en-US" sz="2901">
              <a:latin typeface="宋体" pitchFamily="2" charset="-122"/>
            </a:endParaRPr>
          </a:p>
          <a:p>
            <a:pPr lvl="0" eaLnBrk="1" hangingPunct="1"/>
            <a:r>
              <a:rPr lang="zh-CN" altLang="en-US" sz="2501">
                <a:solidFill>
                  <a:srgbClr val="00017E"/>
                </a:solidFill>
              </a:rPr>
              <a:t>合理安排活动，不能让太多活动分割课堂的时间，保证活动的整体性，也不能把活动都抛给学生，使学生活动的效率得不到保证。 </a:t>
            </a:r>
            <a:endParaRPr lang="zh-CN" altLang="en-US" sz="2901">
              <a:latin typeface="宋体" pitchFamily="2" charset="-122"/>
            </a:endParaRPr>
          </a:p>
        </p:txBody>
      </p:sp>
      <p:sp>
        <p:nvSpPr>
          <p:cNvPr id="38916"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第二十五页，共八十六页。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7"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630" u="none" spc="0" baseline="0">
                <a:solidFill>
                  <a:srgbClr val="00017E"/>
                </a:solidFill>
                <a:effectLst>
                  <a:outerShdw blurRad="38100" dist="38100" dir="2700000" algn="tl">
                    <a:srgbClr val="000000">
                      <a:alpha val="43137"/>
                    </a:srgbClr>
                  </a:outerShdw>
                </a:effectLst>
              </a:rPr>
              <a:t>第</a:t>
            </a:r>
            <a:r>
              <a:rPr lang="zh-CN" altLang="en-US" sz="1500" u="none" spc="0" baseline="0">
                <a:solidFill>
                  <a:srgbClr val="00017E"/>
                </a:solidFill>
                <a:effectLst>
                  <a:outerShdw blurRad="38100" dist="38100" dir="2700000" algn="tl">
                    <a:srgbClr val="000000">
                      <a:alpha val="43137"/>
                    </a:srgbClr>
                  </a:outerShdw>
                </a:effectLst>
              </a:rPr>
              <a:t>(Di)</a:t>
            </a:r>
            <a:r>
              <a:rPr lang="en-US" altLang="zh-CN" sz="3630" u="none" spc="0" baseline="0">
                <a:solidFill>
                  <a:srgbClr val="00017E"/>
                </a:solidFill>
                <a:effectLst>
                  <a:outerShdw blurRad="38100" dist="38100" dir="2700000" algn="tl">
                    <a:srgbClr val="000000">
                      <a:alpha val="43137"/>
                    </a:srgbClr>
                  </a:outerShdw>
                </a:effectLst>
              </a:rPr>
              <a:t>3</a:t>
            </a:r>
            <a:r>
              <a:rPr lang="zh-CN" altLang="en-US" sz="3530" u="none" spc="0" baseline="0">
                <a:solidFill>
                  <a:srgbClr val="00017E"/>
                </a:solidFill>
                <a:effectLst>
                  <a:outerShdw blurRad="38100" dist="38100" dir="2700000" algn="tl">
                    <a:srgbClr val="000000">
                      <a:alpha val="43137"/>
                    </a:srgbClr>
                  </a:outerShdw>
                </a:effectLst>
              </a:rPr>
              <a:t>课   液体的热胀冷缩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39938" name="Rectangle 3"/>
          <p:cNvSpPr>
            <a:spLocks noGrp="1"/>
          </p:cNvSpPr>
          <p:nvPr>
            <p:ph idx="1"/>
          </p:nvPr>
        </p:nvSpPr>
        <p:spPr>
          <a:xfrm>
            <a:off x="710489" y="1985094"/>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801">
                <a:solidFill>
                  <a:srgbClr val="00017E"/>
                </a:solidFill>
              </a:rPr>
              <a:t>水的体积变化 ，指向水受热或受冷后的体积变化。使学生获得水具</a:t>
            </a:r>
            <a:r>
              <a:rPr lang="zh-CN" altLang="en-US" sz="1500">
                <a:solidFill>
                  <a:srgbClr val="00017E"/>
                </a:solidFill>
              </a:rPr>
              <a:t>(Ju)</a:t>
            </a:r>
            <a:r>
              <a:rPr lang="zh-CN" altLang="en-US" sz="2801">
                <a:solidFill>
                  <a:srgbClr val="00017E"/>
                </a:solidFill>
              </a:rPr>
              <a:t>有热胀冷缩性质这样的认识，而且要他们通过观察水的热胀冷缩现象，体验到不断改进实验和观察方法的重要性。 </a:t>
            </a:r>
            <a:endParaRPr lang="zh-CN" altLang="en-US" sz="2901"/>
          </a:p>
          <a:p>
            <a:pPr lvl="0" eaLnBrk="1" hangingPunct="1"/>
            <a:r>
              <a:rPr lang="zh-CN" altLang="en-US" sz="2701">
                <a:solidFill>
                  <a:srgbClr val="00017E"/>
                </a:solidFill>
              </a:rPr>
              <a:t>其他液体也热胀冷缩吗 ？需要开展相应的观察实验予以证实。 </a:t>
            </a:r>
            <a:endParaRPr lang="zh-CN" altLang="en-US" sz="2901"/>
          </a:p>
        </p:txBody>
      </p:sp>
      <p:sp>
        <p:nvSpPr>
          <p:cNvPr id="39939"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第二十六页，共八十六页。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61" name="对角圆角矩形 5"/>
          <p:cNvSpPr/>
          <p:nvPr/>
        </p:nvSpPr>
        <p:spPr>
          <a:xfrm rot="21300000">
            <a:off x="1080536" y="1613402"/>
            <a:ext cx="7739723" cy="4133005"/>
          </a:xfrm>
          <a:custGeom>
            <a:cxnLst>
              <a:cxn ang="0">
                <a:pos x="7470775" y="1994693"/>
              </a:cxn>
              <a:cxn ang="0">
                <a:pos x="3735387" y="3989387"/>
              </a:cxn>
              <a:cxn ang="0">
                <a:pos x="0" y="1994693"/>
              </a:cxn>
              <a:cxn ang="0">
                <a:pos x="3735387" y="0"/>
              </a:cxn>
            </a:cxnLst>
            <a:rect l="l" t="t" r="r" b="b"/>
            <a:pathLst>
              <a:path w="7470775" h="3989387">
                <a:moveTo>
                  <a:pt x="505934" y="0"/>
                </a:moveTo>
                <a:lnTo>
                  <a:pt x="7470775" y="0"/>
                </a:lnTo>
                <a:lnTo>
                  <a:pt x="7470775" y="0"/>
                </a:lnTo>
                <a:lnTo>
                  <a:pt x="7470775" y="3483453"/>
                </a:lnTo>
                <a:cubicBezTo>
                  <a:pt x="7470775" y="3762873"/>
                  <a:pt x="7244261" y="3989387"/>
                  <a:pt x="6964841" y="3989387"/>
                </a:cubicBezTo>
                <a:lnTo>
                  <a:pt x="0" y="3989387"/>
                </a:lnTo>
                <a:lnTo>
                  <a:pt x="0" y="3989387"/>
                </a:lnTo>
                <a:lnTo>
                  <a:pt x="0" y="505934"/>
                </a:lnTo>
                <a:cubicBezTo>
                  <a:pt x="0" y="226514"/>
                  <a:pt x="226514" y="0"/>
                  <a:pt x="505934" y="0"/>
                </a:cubicBezTo>
                <a:close/>
              </a:path>
            </a:pathLst>
          </a:custGeom>
          <a:gradFill rotWithShape="1">
            <a:gsLst>
              <a:gs pos="0">
                <a:srgbClr val="00B0F0"/>
              </a:gs>
              <a:gs pos="100000">
                <a:srgbClr val="0070C0"/>
              </a:gs>
            </a:gsLst>
            <a:lin ang="2700000" scaled="1"/>
          </a:gradFill>
          <a:ln w="19050">
            <a:noFill/>
            <a:round/>
          </a:ln>
          <a:effectLst>
            <a:outerShdw blurRad="40000" dist="23000" dir="5400000">
              <a:srgbClr val="000000">
                <a:alpha val="34999"/>
              </a:srgbClr>
            </a:outerShdw>
          </a:effectLst>
        </p:spPr>
        <p:txBody>
          <a:bodyPr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fontAlgn="base">
              <a:spcBef>
                <a:spcPct val="0"/>
              </a:spcBef>
              <a:spcAft>
                <a:spcPct val="0"/>
              </a:spcAft>
            </a:pPr>
            <a:endParaRPr lang="zh-CN" altLang="en-US" sz="1865" b="0">
              <a:solidFill>
                <a:srgbClr val="FFFFFF"/>
              </a:solidFill>
            </a:endParaRPr>
          </a:p>
        </p:txBody>
      </p:sp>
      <p:sp>
        <p:nvSpPr>
          <p:cNvPr id="40962"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教学建</a:t>
            </a:r>
            <a:r>
              <a:rPr lang="zh-CN" altLang="en-US" sz="1500" u="none" spc="0" baseline="0">
                <a:solidFill>
                  <a:srgbClr val="00017E"/>
                </a:solidFill>
                <a:effectLst>
                  <a:outerShdw blurRad="38100" dist="38100" dir="2700000" algn="tl">
                    <a:srgbClr val="000000">
                      <a:alpha val="43137"/>
                    </a:srgbClr>
                  </a:outerShdw>
                </a:effectLst>
              </a:rPr>
              <a:t>(Jian)</a:t>
            </a:r>
            <a:r>
              <a:rPr lang="zh-CN" altLang="en-US" sz="3330" u="none" spc="0" baseline="0">
                <a:solidFill>
                  <a:srgbClr val="00017E"/>
                </a:solidFill>
                <a:effectLst>
                  <a:outerShdw blurRad="38100" dist="38100" dir="2700000" algn="tl">
                    <a:srgbClr val="000000">
                      <a:alpha val="43137"/>
                    </a:srgbClr>
                  </a:outerShdw>
                </a:effectLst>
              </a:rPr>
              <a:t>议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40963" name="Rectangle 3"/>
          <p:cNvSpPr>
            <a:spLocks noGrp="1"/>
          </p:cNvSpPr>
          <p:nvPr>
            <p:ph idx="1"/>
          </p:nvPr>
        </p:nvSpPr>
        <p:spPr>
          <a:xfrm>
            <a:off x="710489" y="1985094"/>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501">
                <a:solidFill>
                  <a:srgbClr val="00017E"/>
                </a:solidFill>
              </a:rPr>
              <a:t>怎样能更清楚地观察</a:t>
            </a:r>
            <a:r>
              <a:rPr lang="zh-CN" altLang="en-US" sz="1500">
                <a:solidFill>
                  <a:srgbClr val="00017E"/>
                </a:solidFill>
              </a:rPr>
              <a:t>(Cha)</a:t>
            </a:r>
            <a:r>
              <a:rPr lang="zh-CN" altLang="en-US" sz="2501">
                <a:solidFill>
                  <a:srgbClr val="00017E"/>
                </a:solidFill>
              </a:rPr>
              <a:t>到水受热后体积的变化，讨论改进实验装置和方法是这课的一个重点活动。 </a:t>
            </a:r>
            <a:endParaRPr lang="zh-CN" altLang="en-US" sz="2901">
              <a:latin typeface="宋体" pitchFamily="2" charset="-122"/>
            </a:endParaRPr>
          </a:p>
          <a:p>
            <a:pPr lvl="0" eaLnBrk="1" hangingPunct="1"/>
            <a:r>
              <a:rPr lang="zh-CN" altLang="en-US" sz="2701">
                <a:solidFill>
                  <a:srgbClr val="00017E"/>
                </a:solidFill>
                <a:latin typeface="Arial" pitchFamily="34" charset="0"/>
              </a:rPr>
              <a:t>“</a:t>
            </a:r>
            <a:r>
              <a:rPr lang="zh-CN" altLang="en-US" sz="2801">
                <a:solidFill>
                  <a:srgbClr val="00017E"/>
                </a:solidFill>
              </a:rPr>
              <a:t>温度计雏形</a:t>
            </a:r>
            <a:r>
              <a:rPr lang="zh-CN" altLang="en-US" sz="2701">
                <a:solidFill>
                  <a:srgbClr val="00017E"/>
                </a:solidFill>
                <a:latin typeface="Arial" pitchFamily="34" charset="0"/>
              </a:rPr>
              <a:t>”</a:t>
            </a:r>
            <a:r>
              <a:rPr lang="zh-CN" altLang="en-US" sz="2601">
                <a:solidFill>
                  <a:srgbClr val="00017E"/>
                </a:solidFill>
              </a:rPr>
              <a:t> 建议教师准备一支温度计。 </a:t>
            </a:r>
            <a:endParaRPr lang="zh-CN" altLang="en-US" sz="2901">
              <a:latin typeface="宋体" pitchFamily="2" charset="-122"/>
            </a:endParaRPr>
          </a:p>
          <a:p>
            <a:pPr lvl="0" eaLnBrk="1" hangingPunct="1"/>
            <a:r>
              <a:rPr lang="zh-CN" altLang="en-US" sz="2701">
                <a:solidFill>
                  <a:srgbClr val="00017E"/>
                </a:solidFill>
              </a:rPr>
              <a:t>其他各种液体的热胀冷缩现象观察，建议教师多准备一些材料。 </a:t>
            </a:r>
            <a:endParaRPr lang="zh-CN" altLang="en-US" sz="2901"/>
          </a:p>
        </p:txBody>
      </p:sp>
      <p:sp>
        <p:nvSpPr>
          <p:cNvPr id="40964"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第二十七页，共八十六页。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1985"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430" u="none" spc="0" baseline="0">
                <a:solidFill>
                  <a:srgbClr val="00017E"/>
                </a:solidFill>
                <a:effectLst>
                  <a:outerShdw blurRad="38100" dist="38100" dir="2700000" algn="tl">
                    <a:srgbClr val="000000">
                      <a:alpha val="43137"/>
                    </a:srgbClr>
                  </a:outerShdw>
                </a:effectLst>
              </a:rPr>
              <a:t>第</a:t>
            </a:r>
            <a:r>
              <a:rPr lang="en-US" altLang="zh-CN" sz="3630" u="none" spc="0" baseline="0">
                <a:solidFill>
                  <a:srgbClr val="00017E"/>
                </a:solidFill>
                <a:effectLst>
                  <a:outerShdw blurRad="38100" dist="38100" dir="2700000" algn="tl">
                    <a:srgbClr val="000000">
                      <a:alpha val="43137"/>
                    </a:srgbClr>
                  </a:outerShdw>
                </a:effectLst>
              </a:rPr>
              <a:t>4</a:t>
            </a:r>
            <a:r>
              <a:rPr lang="zh-CN" altLang="en-US" sz="3330" u="none" spc="0" baseline="0">
                <a:solidFill>
                  <a:srgbClr val="00017E"/>
                </a:solidFill>
                <a:effectLst>
                  <a:outerShdw blurRad="38100" dist="38100" dir="2700000" algn="tl">
                    <a:srgbClr val="000000">
                      <a:alpha val="43137"/>
                    </a:srgbClr>
                  </a:outerShdw>
                </a:effectLst>
              </a:rPr>
              <a:t>课  空气的热胀</a:t>
            </a:r>
            <a:r>
              <a:rPr lang="zh-CN" altLang="en-US" sz="1500" u="none" spc="0" baseline="0">
                <a:solidFill>
                  <a:srgbClr val="00017E"/>
                </a:solidFill>
                <a:effectLst>
                  <a:outerShdw blurRad="38100" dist="38100" dir="2700000" algn="tl">
                    <a:srgbClr val="000000">
                      <a:alpha val="43137"/>
                    </a:srgbClr>
                  </a:outerShdw>
                </a:effectLst>
              </a:rPr>
              <a:t>(Zhang)</a:t>
            </a:r>
            <a:r>
              <a:rPr lang="zh-CN" altLang="en-US" sz="3330" u="none" spc="0" baseline="0">
                <a:solidFill>
                  <a:srgbClr val="00017E"/>
                </a:solidFill>
                <a:effectLst>
                  <a:outerShdw blurRad="38100" dist="38100" dir="2700000" algn="tl">
                    <a:srgbClr val="000000">
                      <a:alpha val="43137"/>
                    </a:srgbClr>
                  </a:outerShdw>
                </a:effectLst>
              </a:rPr>
              <a:t>冷缩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41986" name="Rectangle 3"/>
          <p:cNvSpPr>
            <a:spLocks noGrp="1"/>
          </p:cNvSpPr>
          <p:nvPr>
            <p:ph idx="1"/>
          </p:nvPr>
        </p:nvSpPr>
        <p:spPr>
          <a:xfrm>
            <a:off x="710489" y="2052523"/>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701">
                <a:solidFill>
                  <a:srgbClr val="00017E"/>
                </a:solidFill>
                <a:latin typeface="宋体" pitchFamily="2" charset="-122"/>
              </a:rPr>
              <a:t>观察空气是否热胀冷缩 ，注重让</a:t>
            </a:r>
            <a:r>
              <a:rPr lang="zh-CN" altLang="en-US" sz="1500">
                <a:solidFill>
                  <a:srgbClr val="00017E"/>
                </a:solidFill>
                <a:latin typeface="宋体" pitchFamily="2" charset="-122"/>
              </a:rPr>
              <a:t>(Rang)</a:t>
            </a:r>
            <a:r>
              <a:rPr lang="zh-CN" altLang="en-US" sz="2701">
                <a:solidFill>
                  <a:srgbClr val="00017E"/>
                </a:solidFill>
                <a:latin typeface="宋体" pitchFamily="2" charset="-122"/>
              </a:rPr>
              <a:t>学生自主思考、设计观察方法。 </a:t>
            </a:r>
            <a:endParaRPr lang="zh-CN" altLang="en-US" sz="2901">
              <a:latin typeface="宋体" pitchFamily="2" charset="-122"/>
            </a:endParaRPr>
          </a:p>
          <a:p>
            <a:pPr lvl="0" eaLnBrk="1" hangingPunct="1"/>
            <a:r>
              <a:rPr lang="zh-CN" altLang="en-US" sz="2501">
                <a:solidFill>
                  <a:srgbClr val="00017E"/>
                </a:solidFill>
                <a:latin typeface="宋体" pitchFamily="2" charset="-122"/>
              </a:rPr>
              <a:t>尝试着对空气和水的热胀冷缩现象做出解释，对学生建构“热能”、“热运动”、“热膨胀”等科学概念会有帮助，把抽象的运动用直观的“模型”表达出来。</a:t>
            </a:r>
            <a:endParaRPr lang="zh-CN" altLang="en-US" sz="2901">
              <a:latin typeface="宋体" pitchFamily="2" charset="-122"/>
            </a:endParaRPr>
          </a:p>
        </p:txBody>
      </p:sp>
      <p:sp>
        <p:nvSpPr>
          <p:cNvPr id="41987"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第二十八页，共八十六页。</a:t>
            </a:r>
          </a:p>
        </p:txBody>
      </p:sp>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3009"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algn="l" defTabSz="947318" eaLnBrk="1" hangingPunct="1">
              <a:lnSpc>
                <a:spcPct val="100000"/>
              </a:lnSpc>
              <a:buClrTx/>
              <a:buNone/>
            </a:pPr>
            <a:r>
              <a:rPr lang="zh-CN" altLang="en-US" sz="3430" u="none" spc="0" baseline="0">
                <a:solidFill>
                  <a:srgbClr val="00017E"/>
                </a:solidFill>
                <a:effectLst>
                  <a:outerShdw blurRad="38100" dist="38100" dir="2700000" algn="tl">
                    <a:srgbClr val="000000">
                      <a:alpha val="43137"/>
                    </a:srgbClr>
                  </a:outerShdw>
                </a:effectLst>
              </a:rPr>
              <a:t>教学建</a:t>
            </a:r>
            <a:r>
              <a:rPr lang="zh-CN" altLang="en-US" sz="1500" u="none" spc="0" baseline="0">
                <a:solidFill>
                  <a:srgbClr val="00017E"/>
                </a:solidFill>
                <a:effectLst>
                  <a:outerShdw blurRad="38100" dist="38100" dir="2700000" algn="tl">
                    <a:srgbClr val="000000">
                      <a:alpha val="43137"/>
                    </a:srgbClr>
                  </a:outerShdw>
                </a:effectLst>
              </a:rPr>
              <a:t>(Jian)</a:t>
            </a:r>
            <a:r>
              <a:rPr lang="zh-CN" altLang="en-US" sz="3430" u="none" spc="0" baseline="0">
                <a:solidFill>
                  <a:srgbClr val="00017E"/>
                </a:solidFill>
                <a:effectLst>
                  <a:outerShdw blurRad="38100" dist="38100" dir="2700000" algn="tl">
                    <a:srgbClr val="000000">
                      <a:alpha val="43137"/>
                    </a:srgbClr>
                  </a:outerShdw>
                </a:effectLst>
              </a:rPr>
              <a:t>议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43010" name="对角圆角矩形 5"/>
          <p:cNvSpPr/>
          <p:nvPr/>
        </p:nvSpPr>
        <p:spPr>
          <a:xfrm rot="21300000">
            <a:off x="1080536" y="1613402"/>
            <a:ext cx="7739723" cy="4133005"/>
          </a:xfrm>
          <a:custGeom>
            <a:cxnLst>
              <a:cxn ang="0">
                <a:pos x="7470775" y="1994693"/>
              </a:cxn>
              <a:cxn ang="0">
                <a:pos x="3735387" y="3989387"/>
              </a:cxn>
              <a:cxn ang="0">
                <a:pos x="0" y="1994693"/>
              </a:cxn>
              <a:cxn ang="0">
                <a:pos x="3735387" y="0"/>
              </a:cxn>
            </a:cxnLst>
            <a:rect l="l" t="t" r="r" b="b"/>
            <a:pathLst>
              <a:path w="7470775" h="3989387">
                <a:moveTo>
                  <a:pt x="505934" y="0"/>
                </a:moveTo>
                <a:lnTo>
                  <a:pt x="7470775" y="0"/>
                </a:lnTo>
                <a:lnTo>
                  <a:pt x="7470775" y="0"/>
                </a:lnTo>
                <a:lnTo>
                  <a:pt x="7470775" y="3483453"/>
                </a:lnTo>
                <a:cubicBezTo>
                  <a:pt x="7470775" y="3762873"/>
                  <a:pt x="7244261" y="3989387"/>
                  <a:pt x="6964841" y="3989387"/>
                </a:cubicBezTo>
                <a:lnTo>
                  <a:pt x="0" y="3989387"/>
                </a:lnTo>
                <a:lnTo>
                  <a:pt x="0" y="3989387"/>
                </a:lnTo>
                <a:lnTo>
                  <a:pt x="0" y="505934"/>
                </a:lnTo>
                <a:cubicBezTo>
                  <a:pt x="0" y="226514"/>
                  <a:pt x="226514" y="0"/>
                  <a:pt x="505934" y="0"/>
                </a:cubicBezTo>
                <a:close/>
              </a:path>
            </a:pathLst>
          </a:custGeom>
          <a:gradFill rotWithShape="1">
            <a:gsLst>
              <a:gs pos="0">
                <a:srgbClr val="00B0F0"/>
              </a:gs>
              <a:gs pos="100000">
                <a:srgbClr val="0070C0"/>
              </a:gs>
            </a:gsLst>
            <a:lin ang="2700000" scaled="1"/>
          </a:gradFill>
          <a:ln w="19050">
            <a:noFill/>
            <a:round/>
          </a:ln>
          <a:effectLst>
            <a:outerShdw blurRad="40000" dist="23000" dir="5400000">
              <a:srgbClr val="000000">
                <a:alpha val="34999"/>
              </a:srgbClr>
            </a:outerShdw>
          </a:effectLst>
        </p:spPr>
        <p:txBody>
          <a:bodyPr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fontAlgn="base">
              <a:spcBef>
                <a:spcPct val="0"/>
              </a:spcBef>
              <a:spcAft>
                <a:spcPct val="0"/>
              </a:spcAft>
            </a:pPr>
            <a:endParaRPr lang="zh-CN" altLang="en-US" sz="1865" b="0">
              <a:solidFill>
                <a:srgbClr val="FFFFFF"/>
              </a:solidFill>
            </a:endParaRPr>
          </a:p>
        </p:txBody>
      </p:sp>
      <p:sp>
        <p:nvSpPr>
          <p:cNvPr id="43011" name="Rectangle 3"/>
          <p:cNvSpPr>
            <a:spLocks noGrp="1"/>
          </p:cNvSpPr>
          <p:nvPr>
            <p:ph idx="1"/>
          </p:nvPr>
        </p:nvSpPr>
        <p:spPr>
          <a:xfrm>
            <a:off x="710489" y="2052523"/>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801">
                <a:solidFill>
                  <a:srgbClr val="00017E"/>
                </a:solidFill>
              </a:rPr>
              <a:t>教师的引导非常重要</a:t>
            </a:r>
            <a:r>
              <a:rPr lang="en-US" altLang="zh-CN" sz="2501">
                <a:solidFill>
                  <a:srgbClr val="00017E"/>
                </a:solidFill>
              </a:rPr>
              <a:t>:</a:t>
            </a:r>
            <a:r>
              <a:rPr lang="zh-CN" altLang="en-US" sz="2601">
                <a:solidFill>
                  <a:srgbClr val="00017E"/>
                </a:solidFill>
              </a:rPr>
              <a:t>我们要看到原本看不到的空气的体积变化，是需要借助于其他物体的。 </a:t>
            </a:r>
            <a:endParaRPr lang="zh-CN" altLang="en-US" sz="2901">
              <a:latin typeface="宋体" pitchFamily="2" charset="-122"/>
            </a:endParaRPr>
          </a:p>
          <a:p>
            <a:pPr lvl="0" eaLnBrk="1" hangingPunct="1"/>
            <a:r>
              <a:rPr lang="zh-CN" altLang="en-US" sz="2701">
                <a:solidFill>
                  <a:srgbClr val="00017E"/>
                </a:solidFill>
              </a:rPr>
              <a:t>教科书设计是对热胀冷缩现象的一个重要体验。 </a:t>
            </a:r>
            <a:endParaRPr lang="zh-CN" altLang="en-US" sz="2901">
              <a:latin typeface="宋体" pitchFamily="2" charset="-122"/>
            </a:endParaRPr>
          </a:p>
          <a:p>
            <a:pPr lvl="0" eaLnBrk="1" hangingPunct="1"/>
            <a:r>
              <a:rPr lang="zh-CN" altLang="en-US" sz="2701">
                <a:solidFill>
                  <a:srgbClr val="00017E"/>
                </a:solidFill>
              </a:rPr>
              <a:t>模拟</a:t>
            </a:r>
            <a:r>
              <a:rPr lang="zh-CN" altLang="en-US" sz="2601">
                <a:solidFill>
                  <a:srgbClr val="00017E"/>
                </a:solidFill>
                <a:latin typeface="Arial" pitchFamily="34" charset="0"/>
              </a:rPr>
              <a:t>“</a:t>
            </a:r>
            <a:r>
              <a:rPr lang="zh-CN" altLang="en-US" sz="2801">
                <a:solidFill>
                  <a:srgbClr val="00017E"/>
                </a:solidFill>
              </a:rPr>
              <a:t>微粒</a:t>
            </a:r>
            <a:r>
              <a:rPr lang="zh-CN" altLang="en-US" sz="2601">
                <a:solidFill>
                  <a:srgbClr val="00017E"/>
                </a:solidFill>
                <a:latin typeface="Arial" pitchFamily="34" charset="0"/>
              </a:rPr>
              <a:t>”</a:t>
            </a:r>
            <a:r>
              <a:rPr lang="zh-CN" altLang="en-US" sz="2501">
                <a:solidFill>
                  <a:srgbClr val="00017E"/>
                </a:solidFill>
              </a:rPr>
              <a:t>运动的游戏，我们可以让学生在教室内自由</a:t>
            </a:r>
            <a:r>
              <a:rPr lang="zh-CN" altLang="en-US" sz="1500">
                <a:solidFill>
                  <a:srgbClr val="00017E"/>
                </a:solidFill>
              </a:rPr>
              <a:t>(You)</a:t>
            </a:r>
            <a:r>
              <a:rPr lang="zh-CN" altLang="en-US" sz="2501">
                <a:solidFill>
                  <a:srgbClr val="00017E"/>
                </a:solidFill>
              </a:rPr>
              <a:t>组合，也可以到走廊或者操场上进行。 </a:t>
            </a:r>
            <a:endParaRPr lang="zh-CN" altLang="en-US" sz="2901"/>
          </a:p>
        </p:txBody>
      </p:sp>
      <p:sp>
        <p:nvSpPr>
          <p:cNvPr id="43012"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第二十九页，共八十六页。</a:t>
            </a:r>
          </a:p>
        </p:txBody>
      </p:sp>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3"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第</a:t>
            </a:r>
            <a:r>
              <a:rPr lang="en-US" altLang="zh-CN" sz="3330" u="none" spc="0" baseline="0">
                <a:solidFill>
                  <a:srgbClr val="00017E"/>
                </a:solidFill>
                <a:effectLst>
                  <a:outerShdw blurRad="38100" dist="38100" dir="2700000" algn="tl">
                    <a:srgbClr val="000000">
                      <a:alpha val="43137"/>
                    </a:srgbClr>
                  </a:outerShdw>
                </a:effectLst>
              </a:rPr>
              <a:t>5</a:t>
            </a:r>
            <a:r>
              <a:rPr lang="zh-CN" altLang="en-US" sz="3630" u="none" spc="0" baseline="0">
                <a:solidFill>
                  <a:srgbClr val="00017E"/>
                </a:solidFill>
                <a:effectLst>
                  <a:outerShdw blurRad="38100" dist="38100" dir="2700000" algn="tl">
                    <a:srgbClr val="000000">
                      <a:alpha val="43137"/>
                    </a:srgbClr>
                  </a:outerShdw>
                </a:effectLst>
              </a:rPr>
              <a:t>课   金属热胀</a:t>
            </a:r>
            <a:r>
              <a:rPr lang="zh-CN" altLang="en-US" sz="1500" u="none" spc="0" baseline="0">
                <a:solidFill>
                  <a:srgbClr val="00017E"/>
                </a:solidFill>
                <a:effectLst>
                  <a:outerShdw blurRad="38100" dist="38100" dir="2700000" algn="tl">
                    <a:srgbClr val="000000">
                      <a:alpha val="43137"/>
                    </a:srgbClr>
                  </a:outerShdw>
                </a:effectLst>
              </a:rPr>
              <a:t>(Zhang)</a:t>
            </a:r>
            <a:r>
              <a:rPr lang="zh-CN" altLang="en-US" sz="3630" u="none" spc="0" baseline="0">
                <a:solidFill>
                  <a:srgbClr val="00017E"/>
                </a:solidFill>
                <a:effectLst>
                  <a:outerShdw blurRad="38100" dist="38100" dir="2700000" algn="tl">
                    <a:srgbClr val="000000">
                      <a:alpha val="43137"/>
                    </a:srgbClr>
                  </a:outerShdw>
                </a:effectLst>
              </a:rPr>
              <a:t>冷缩吗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44034" name="Rectangle 3"/>
          <p:cNvSpPr>
            <a:spLocks noGrp="1"/>
          </p:cNvSpPr>
          <p:nvPr>
            <p:ph idx="1"/>
          </p:nvPr>
        </p:nvSpPr>
        <p:spPr>
          <a:xfrm>
            <a:off x="485172" y="1772932"/>
            <a:ext cx="8525866" cy="4688898"/>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701">
                <a:solidFill>
                  <a:srgbClr val="00017E"/>
                </a:solidFill>
              </a:rPr>
              <a:t>观察铜球的热胀冷缩 ，有利于让学生认识到物体的膨胀是立体的膨胀。这个活动，可以考虑由教师进行演示实验，如果采取有效的预防措施，也可以组织学生小组实验。</a:t>
            </a:r>
            <a:endParaRPr lang="zh-CN" altLang="en-US" sz="2901"/>
          </a:p>
          <a:p>
            <a:pPr lvl="0" eaLnBrk="1" hangingPunct="1"/>
            <a:r>
              <a:rPr lang="zh-CN" altLang="en-US" sz="2801">
                <a:solidFill>
                  <a:srgbClr val="00017E"/>
                </a:solidFill>
              </a:rPr>
              <a:t>观察其他金属物体的热胀冷缩现象 ，让学生们根据观察材料思考、讨论、设计实验方</a:t>
            </a:r>
            <a:r>
              <a:rPr lang="zh-CN" altLang="en-US" sz="1500">
                <a:solidFill>
                  <a:srgbClr val="00017E"/>
                </a:solidFill>
              </a:rPr>
              <a:t>(Fang)</a:t>
            </a:r>
            <a:r>
              <a:rPr lang="zh-CN" altLang="en-US" sz="2801">
                <a:solidFill>
                  <a:srgbClr val="00017E"/>
                </a:solidFill>
              </a:rPr>
              <a:t>法。 </a:t>
            </a:r>
            <a:endParaRPr lang="zh-CN" altLang="en-US" sz="2901"/>
          </a:p>
          <a:p>
            <a:pPr lvl="0" eaLnBrk="1" hangingPunct="1">
              <a:buNone/>
            </a:pPr>
            <a:r>
              <a:rPr lang="zh-CN" altLang="en-US" sz="2501">
                <a:solidFill>
                  <a:srgbClr val="00017E"/>
                </a:solidFill>
              </a:rPr>
              <a:t>    金属热胀冷缩的讨论，是延续前面有关液体热胀冷缩的讨论。 </a:t>
            </a:r>
            <a:endParaRPr lang="en-US" altLang="zh-CN" sz="2901"/>
          </a:p>
        </p:txBody>
      </p:sp>
      <p:sp>
        <p:nvSpPr>
          <p:cNvPr id="44035"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第三十页，共八十六页。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7" name="Rectangle 2"/>
          <p:cNvSpPr>
            <a:spLocks noGrp="1" noRot="1" noChangeArrowheads="1"/>
          </p:cNvSpPr>
          <p:nvPr>
            <p:ph type="title"/>
          </p:nvPr>
        </p:nvSpPr>
        <p:spPr>
          <a:xfrm>
            <a:off x="666084" y="518065"/>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630" u="none" spc="0" baseline="0">
                <a:solidFill>
                  <a:srgbClr val="00017E"/>
                </a:solidFill>
                <a:effectLst>
                  <a:outerShdw blurRad="38100" dist="38100" dir="2700000" algn="tl">
                    <a:srgbClr val="000000">
                      <a:alpha val="43137"/>
                    </a:srgbClr>
                  </a:outerShdw>
                </a:effectLst>
              </a:rPr>
              <a:t>教学</a:t>
            </a:r>
            <a:r>
              <a:rPr lang="zh-CN" altLang="en-US" sz="1500" u="none" spc="0" baseline="0">
                <a:solidFill>
                  <a:srgbClr val="00017E"/>
                </a:solidFill>
                <a:effectLst>
                  <a:outerShdw blurRad="38100" dist="38100" dir="2700000" algn="tl">
                    <a:srgbClr val="000000">
                      <a:alpha val="43137"/>
                    </a:srgbClr>
                  </a:outerShdw>
                </a:effectLst>
              </a:rPr>
              <a:t>(Xue)</a:t>
            </a:r>
            <a:r>
              <a:rPr lang="zh-CN" altLang="en-US" sz="3630" u="none" spc="0" baseline="0">
                <a:solidFill>
                  <a:srgbClr val="00017E"/>
                </a:solidFill>
                <a:effectLst>
                  <a:outerShdw blurRad="38100" dist="38100" dir="2700000" algn="tl">
                    <a:srgbClr val="000000">
                      <a:alpha val="43137"/>
                    </a:srgbClr>
                  </a:outerShdw>
                </a:effectLst>
              </a:rPr>
              <a:t>建议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45058" name="Rectangle 3"/>
          <p:cNvSpPr>
            <a:spLocks noGrp="1"/>
          </p:cNvSpPr>
          <p:nvPr>
            <p:ph idx="1"/>
          </p:nvPr>
        </p:nvSpPr>
        <p:spPr>
          <a:xfrm>
            <a:off x="666084" y="1628204"/>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601">
                <a:solidFill>
                  <a:srgbClr val="00017E"/>
                </a:solidFill>
              </a:rPr>
              <a:t>观察铜球的热胀冷缩，小组实验和演示实验都可以进行，前提是注意安全。  </a:t>
            </a:r>
            <a:endParaRPr lang="zh-CN" altLang="en-US" sz="2901">
              <a:latin typeface="宋体" pitchFamily="2" charset="-122"/>
            </a:endParaRPr>
          </a:p>
          <a:p>
            <a:pPr lvl="0" eaLnBrk="1" hangingPunct="1"/>
            <a:r>
              <a:rPr lang="zh-CN" altLang="en-US" sz="2801">
                <a:solidFill>
                  <a:srgbClr val="00017E"/>
                </a:solidFill>
              </a:rPr>
              <a:t>观察钢条的热胀冷缩实验，意义有多方面</a:t>
            </a:r>
            <a:r>
              <a:rPr lang="en-US" altLang="zh-CN" sz="2501">
                <a:solidFill>
                  <a:srgbClr val="00017E"/>
                </a:solidFill>
              </a:rPr>
              <a:t>:①</a:t>
            </a:r>
            <a:r>
              <a:rPr lang="zh-CN" altLang="en-US" sz="2501">
                <a:solidFill>
                  <a:srgbClr val="00017E"/>
                </a:solidFill>
              </a:rPr>
              <a:t>让</a:t>
            </a:r>
            <a:r>
              <a:rPr lang="zh-CN" altLang="en-US" sz="1500">
                <a:solidFill>
                  <a:srgbClr val="00017E"/>
                </a:solidFill>
              </a:rPr>
              <a:t>(Rang)</a:t>
            </a:r>
            <a:r>
              <a:rPr lang="zh-CN" altLang="en-US" sz="2501">
                <a:solidFill>
                  <a:srgbClr val="00017E"/>
                </a:solidFill>
              </a:rPr>
              <a:t>学生借助其他物体的变化来判定物体的热胀冷缩。②钢条在温度改变的情况下长度发生的变化，可以更形象地让</a:t>
            </a:r>
            <a:r>
              <a:rPr lang="zh-CN" altLang="en-US" sz="1500">
                <a:solidFill>
                  <a:srgbClr val="00017E"/>
                </a:solidFill>
              </a:rPr>
              <a:t>(Rang)</a:t>
            </a:r>
            <a:r>
              <a:rPr lang="zh-CN" altLang="en-US" sz="2501">
                <a:solidFill>
                  <a:srgbClr val="00017E"/>
                </a:solidFill>
              </a:rPr>
              <a:t>学生联系到生活中的一些应用，比如铁轨，铁桥等。 </a:t>
            </a:r>
            <a:endParaRPr lang="zh-CN" altLang="en-US" sz="2901">
              <a:latin typeface="宋体" pitchFamily="2" charset="-122"/>
            </a:endParaRPr>
          </a:p>
          <a:p>
            <a:pPr lvl="0" eaLnBrk="1" hangingPunct="1"/>
            <a:r>
              <a:rPr lang="zh-CN" altLang="en-US" sz="2801">
                <a:solidFill>
                  <a:srgbClr val="00017E"/>
                </a:solidFill>
              </a:rPr>
              <a:t>金属热胀冷缩的讨论，是延续前面有关液体热胀冷缩的讨论。 </a:t>
            </a:r>
            <a:endParaRPr lang="zh-CN" altLang="en-US" sz="2901"/>
          </a:p>
        </p:txBody>
      </p:sp>
      <p:sp>
        <p:nvSpPr>
          <p:cNvPr id="45059"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第三十一页，共八十六页。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1" name="Rectangle 2"/>
          <p:cNvSpPr>
            <a:spLocks noGrp="1" noRot="1" noChangeArrowheads="1"/>
          </p:cNvSpPr>
          <p:nvPr>
            <p:ph type="title"/>
          </p:nvPr>
        </p:nvSpPr>
        <p:spPr>
          <a:xfrm>
            <a:off x="666084" y="444055"/>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第</a:t>
            </a:r>
            <a:r>
              <a:rPr lang="en-US" altLang="zh-CN" sz="3530" u="none" spc="0" baseline="0">
                <a:solidFill>
                  <a:srgbClr val="00017E"/>
                </a:solidFill>
                <a:effectLst>
                  <a:outerShdw blurRad="38100" dist="38100" dir="2700000" algn="tl">
                    <a:srgbClr val="000000">
                      <a:alpha val="43137"/>
                    </a:srgbClr>
                  </a:outerShdw>
                </a:effectLst>
              </a:rPr>
              <a:t>6</a:t>
            </a:r>
            <a:r>
              <a:rPr lang="zh-CN" altLang="en-US" sz="3630" u="none" spc="0" baseline="0">
                <a:solidFill>
                  <a:srgbClr val="00017E"/>
                </a:solidFill>
                <a:effectLst>
                  <a:outerShdw blurRad="38100" dist="38100" dir="2700000" algn="tl">
                    <a:srgbClr val="000000">
                      <a:alpha val="43137"/>
                    </a:srgbClr>
                  </a:outerShdw>
                </a:effectLst>
              </a:rPr>
              <a:t>课   热</a:t>
            </a:r>
            <a:r>
              <a:rPr lang="zh-CN" altLang="en-US" sz="1500" u="none" spc="0" baseline="0">
                <a:solidFill>
                  <a:srgbClr val="00017E"/>
                </a:solidFill>
                <a:effectLst>
                  <a:outerShdw blurRad="38100" dist="38100" dir="2700000" algn="tl">
                    <a:srgbClr val="000000">
                      <a:alpha val="43137"/>
                    </a:srgbClr>
                  </a:outerShdw>
                </a:effectLst>
              </a:rPr>
              <a:t>(Re)</a:t>
            </a:r>
            <a:r>
              <a:rPr lang="zh-CN" altLang="en-US" sz="3630" u="none" spc="0" baseline="0">
                <a:solidFill>
                  <a:srgbClr val="00017E"/>
                </a:solidFill>
                <a:effectLst>
                  <a:outerShdw blurRad="38100" dist="38100" dir="2700000" algn="tl">
                    <a:srgbClr val="000000">
                      <a:alpha val="43137"/>
                    </a:srgbClr>
                  </a:outerShdw>
                </a:effectLst>
              </a:rPr>
              <a:t>是怎样传递的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46082" name="Rectangle 3"/>
          <p:cNvSpPr>
            <a:spLocks noGrp="1"/>
          </p:cNvSpPr>
          <p:nvPr>
            <p:ph idx="1"/>
          </p:nvPr>
        </p:nvSpPr>
        <p:spPr>
          <a:xfrm>
            <a:off x="518065" y="1628203"/>
            <a:ext cx="8525866" cy="4688898"/>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en-US" altLang="zh-CN" sz="2501">
                <a:solidFill>
                  <a:srgbClr val="00017E"/>
                </a:solidFill>
                <a:latin typeface="宋体" pitchFamily="2" charset="-122"/>
              </a:rPr>
              <a:t>“</a:t>
            </a:r>
            <a:r>
              <a:rPr lang="zh-CN" altLang="en-US" sz="2701">
                <a:solidFill>
                  <a:srgbClr val="00017E"/>
                </a:solidFill>
                <a:latin typeface="宋体" pitchFamily="2" charset="-122"/>
              </a:rPr>
              <a:t>热在金属条中</a:t>
            </a:r>
            <a:r>
              <a:rPr lang="zh-CN" altLang="en-US" sz="1500">
                <a:solidFill>
                  <a:srgbClr val="00017E"/>
                </a:solidFill>
                <a:latin typeface="宋体" pitchFamily="2" charset="-122"/>
              </a:rPr>
              <a:t>(Zhong)</a:t>
            </a:r>
            <a:r>
              <a:rPr lang="zh-CN" altLang="en-US" sz="2701">
                <a:solidFill>
                  <a:srgbClr val="00017E"/>
                </a:solidFill>
                <a:latin typeface="宋体" pitchFamily="2" charset="-122"/>
              </a:rPr>
              <a:t>的传递”观察活动分为两个层面。第一个层面的活动是用手</a:t>
            </a:r>
            <a:r>
              <a:rPr lang="en-US" altLang="zh-CN" sz="2601">
                <a:solidFill>
                  <a:srgbClr val="00017E"/>
                </a:solidFill>
                <a:latin typeface="宋体" pitchFamily="2" charset="-122"/>
              </a:rPr>
              <a:t>(</a:t>
            </a:r>
            <a:r>
              <a:rPr lang="zh-CN" altLang="en-US" sz="2601">
                <a:solidFill>
                  <a:srgbClr val="00017E"/>
                </a:solidFill>
                <a:latin typeface="宋体" pitchFamily="2" charset="-122"/>
              </a:rPr>
              <a:t>角虫觉</a:t>
            </a:r>
            <a:r>
              <a:rPr lang="en-US" altLang="zh-CN" sz="2701">
                <a:solidFill>
                  <a:srgbClr val="00017E"/>
                </a:solidFill>
                <a:latin typeface="宋体" pitchFamily="2" charset="-122"/>
              </a:rPr>
              <a:t>)</a:t>
            </a:r>
            <a:r>
              <a:rPr lang="zh-CN" altLang="en-US" sz="2501">
                <a:solidFill>
                  <a:srgbClr val="00017E"/>
                </a:solidFill>
                <a:latin typeface="宋体" pitchFamily="2" charset="-122"/>
              </a:rPr>
              <a:t>感受金属条中的热传递。第二个层面的活动是设计直观的实验。 </a:t>
            </a:r>
            <a:endParaRPr lang="zh-CN" altLang="en-US" sz="2901">
              <a:latin typeface="宋体" pitchFamily="2" charset="-122"/>
            </a:endParaRPr>
          </a:p>
          <a:p>
            <a:pPr lvl="0" eaLnBrk="1" hangingPunct="1"/>
            <a:r>
              <a:rPr lang="zh-CN" altLang="en-US" sz="2701">
                <a:solidFill>
                  <a:srgbClr val="00017E"/>
                </a:solidFill>
                <a:latin typeface="宋体" pitchFamily="2" charset="-122"/>
              </a:rPr>
              <a:t>    热在金属片中的传递 ，拓宽了学生的探究思路，使学生对热传导产生新的认识。 </a:t>
            </a:r>
            <a:endParaRPr lang="zh-CN" altLang="en-US" sz="2901">
              <a:latin typeface="宋体" pitchFamily="2" charset="-122"/>
            </a:endParaRPr>
          </a:p>
          <a:p>
            <a:pPr lvl="0" eaLnBrk="1" hangingPunct="1">
              <a:buNone/>
            </a:pPr>
            <a:r>
              <a:rPr lang="zh-CN" altLang="en-US" sz="2701">
                <a:solidFill>
                  <a:srgbClr val="00017E"/>
                </a:solidFill>
                <a:latin typeface="宋体" pitchFamily="2" charset="-122"/>
              </a:rPr>
              <a:t>      热在金属片中的传递，对发展学生热传递的认识有着重要的意义。建议将此活动安排成小组活动，让学生尽可能亲身体验。应特别强调注意安全。</a:t>
            </a:r>
            <a:endParaRPr lang="en-US" altLang="zh-CN" sz="2901"/>
          </a:p>
        </p:txBody>
      </p:sp>
      <p:sp>
        <p:nvSpPr>
          <p:cNvPr id="46083"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第三十二页，共八十六页。</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7105"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algn="l" defTabSz="947318" eaLnBrk="1" hangingPunct="1">
              <a:lnSpc>
                <a:spcPct val="100000"/>
              </a:lnSpc>
              <a:buClrTx/>
              <a:buNone/>
            </a:pPr>
            <a:r>
              <a:rPr lang="zh-CN" altLang="en-US" sz="3630" u="none" spc="0" baseline="0">
                <a:solidFill>
                  <a:srgbClr val="00017E"/>
                </a:solidFill>
                <a:effectLst>
                  <a:outerShdw blurRad="38100" dist="38100" dir="2700000" algn="tl">
                    <a:srgbClr val="000000">
                      <a:alpha val="43137"/>
                    </a:srgbClr>
                  </a:outerShdw>
                </a:effectLst>
              </a:rPr>
              <a:t>教</a:t>
            </a:r>
            <a:r>
              <a:rPr lang="zh-CN" altLang="en-US" sz="1500" u="none" spc="0" baseline="0">
                <a:solidFill>
                  <a:srgbClr val="00017E"/>
                </a:solidFill>
                <a:effectLst>
                  <a:outerShdw blurRad="38100" dist="38100" dir="2700000" algn="tl">
                    <a:srgbClr val="000000">
                      <a:alpha val="43137"/>
                    </a:srgbClr>
                  </a:outerShdw>
                </a:effectLst>
              </a:rPr>
              <a:t>(Jiao)</a:t>
            </a:r>
            <a:r>
              <a:rPr lang="zh-CN" altLang="en-US" sz="3630" u="none" spc="0" baseline="0">
                <a:solidFill>
                  <a:srgbClr val="00017E"/>
                </a:solidFill>
                <a:effectLst>
                  <a:outerShdw blurRad="38100" dist="38100" dir="2700000" algn="tl">
                    <a:srgbClr val="000000">
                      <a:alpha val="43137"/>
                    </a:srgbClr>
                  </a:outerShdw>
                </a:effectLst>
              </a:rPr>
              <a:t>学建议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47106" name="对角圆角矩形 5"/>
          <p:cNvSpPr/>
          <p:nvPr/>
        </p:nvSpPr>
        <p:spPr>
          <a:xfrm rot="21300000">
            <a:off x="1080536" y="1613402"/>
            <a:ext cx="7739723" cy="4133005"/>
          </a:xfrm>
          <a:custGeom>
            <a:cxnLst>
              <a:cxn ang="0">
                <a:pos x="7470775" y="1994693"/>
              </a:cxn>
              <a:cxn ang="0">
                <a:pos x="3735387" y="3989387"/>
              </a:cxn>
              <a:cxn ang="0">
                <a:pos x="0" y="1994693"/>
              </a:cxn>
              <a:cxn ang="0">
                <a:pos x="3735387" y="0"/>
              </a:cxn>
            </a:cxnLst>
            <a:rect l="l" t="t" r="r" b="b"/>
            <a:pathLst>
              <a:path w="7470775" h="3989387">
                <a:moveTo>
                  <a:pt x="505934" y="0"/>
                </a:moveTo>
                <a:lnTo>
                  <a:pt x="7470775" y="0"/>
                </a:lnTo>
                <a:lnTo>
                  <a:pt x="7470775" y="0"/>
                </a:lnTo>
                <a:lnTo>
                  <a:pt x="7470775" y="3483453"/>
                </a:lnTo>
                <a:cubicBezTo>
                  <a:pt x="7470775" y="3762873"/>
                  <a:pt x="7244261" y="3989387"/>
                  <a:pt x="6964841" y="3989387"/>
                </a:cubicBezTo>
                <a:lnTo>
                  <a:pt x="0" y="3989387"/>
                </a:lnTo>
                <a:lnTo>
                  <a:pt x="0" y="3989387"/>
                </a:lnTo>
                <a:lnTo>
                  <a:pt x="0" y="505934"/>
                </a:lnTo>
                <a:cubicBezTo>
                  <a:pt x="0" y="226514"/>
                  <a:pt x="226514" y="0"/>
                  <a:pt x="505934" y="0"/>
                </a:cubicBezTo>
                <a:close/>
              </a:path>
            </a:pathLst>
          </a:custGeom>
          <a:gradFill rotWithShape="1">
            <a:gsLst>
              <a:gs pos="0">
                <a:srgbClr val="00B0F0"/>
              </a:gs>
              <a:gs pos="100000">
                <a:srgbClr val="0070C0"/>
              </a:gs>
            </a:gsLst>
            <a:lin ang="2700000" scaled="1"/>
          </a:gradFill>
          <a:ln w="19050">
            <a:noFill/>
            <a:round/>
          </a:ln>
          <a:effectLst>
            <a:outerShdw blurRad="40000" dist="23000" dir="5400000">
              <a:srgbClr val="000000">
                <a:alpha val="34999"/>
              </a:srgbClr>
            </a:outerShdw>
          </a:effectLst>
        </p:spPr>
        <p:txBody>
          <a:bodyPr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fontAlgn="base">
              <a:spcBef>
                <a:spcPct val="0"/>
              </a:spcBef>
              <a:spcAft>
                <a:spcPct val="0"/>
              </a:spcAft>
            </a:pPr>
            <a:endParaRPr lang="zh-CN" altLang="en-US" sz="1865" b="0">
              <a:solidFill>
                <a:srgbClr val="FFFFFF"/>
              </a:solidFill>
            </a:endParaRPr>
          </a:p>
        </p:txBody>
      </p:sp>
      <p:sp>
        <p:nvSpPr>
          <p:cNvPr id="47107" name="Rectangle 3"/>
          <p:cNvSpPr>
            <a:spLocks noGrp="1"/>
          </p:cNvSpPr>
          <p:nvPr>
            <p:ph idx="1"/>
          </p:nvPr>
        </p:nvSpPr>
        <p:spPr>
          <a:xfrm>
            <a:off x="710489" y="2052523"/>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501">
                <a:solidFill>
                  <a:srgbClr val="00017E"/>
                </a:solidFill>
                <a:latin typeface="宋体" pitchFamily="2" charset="-122"/>
              </a:rPr>
              <a:t>把金属条的一端浸在热水中，我们能感觉到金属条的另一端变热。这里有</a:t>
            </a:r>
            <a:r>
              <a:rPr lang="zh-CN" altLang="en-US" sz="1500">
                <a:solidFill>
                  <a:srgbClr val="00017E"/>
                </a:solidFill>
                <a:latin typeface="宋体" pitchFamily="2" charset="-122"/>
              </a:rPr>
              <a:t>(You)</a:t>
            </a:r>
            <a:r>
              <a:rPr lang="zh-CN" altLang="en-US" sz="2501">
                <a:solidFill>
                  <a:srgbClr val="00017E"/>
                </a:solidFill>
                <a:latin typeface="宋体" pitchFamily="2" charset="-122"/>
              </a:rPr>
              <a:t>多个传热阶段</a:t>
            </a:r>
            <a:r>
              <a:rPr lang="en-US" altLang="zh-CN" sz="2801">
                <a:solidFill>
                  <a:srgbClr val="00017E"/>
                </a:solidFill>
                <a:latin typeface="宋体" pitchFamily="2" charset="-122"/>
              </a:rPr>
              <a:t>:</a:t>
            </a:r>
            <a:r>
              <a:rPr lang="zh-CN" altLang="en-US" sz="2701">
                <a:solidFill>
                  <a:srgbClr val="00017E"/>
                </a:solidFill>
                <a:latin typeface="宋体" pitchFamily="2" charset="-122"/>
              </a:rPr>
              <a:t>水</a:t>
            </a:r>
            <a:r>
              <a:rPr lang="en-US" altLang="zh-CN" sz="2801">
                <a:solidFill>
                  <a:srgbClr val="00017E"/>
                </a:solidFill>
                <a:latin typeface="宋体" pitchFamily="2" charset="-122"/>
              </a:rPr>
              <a:t>――</a:t>
            </a:r>
            <a:r>
              <a:rPr lang="zh-CN" altLang="en-US" sz="2601">
                <a:solidFill>
                  <a:srgbClr val="00017E"/>
                </a:solidFill>
                <a:latin typeface="宋体" pitchFamily="2" charset="-122"/>
              </a:rPr>
              <a:t>金属条</a:t>
            </a:r>
            <a:r>
              <a:rPr lang="en-US" altLang="zh-CN" sz="2501">
                <a:solidFill>
                  <a:srgbClr val="00017E"/>
                </a:solidFill>
                <a:latin typeface="宋体" pitchFamily="2" charset="-122"/>
              </a:rPr>
              <a:t>;</a:t>
            </a:r>
            <a:r>
              <a:rPr lang="zh-CN" altLang="en-US" sz="2801">
                <a:solidFill>
                  <a:srgbClr val="00017E"/>
                </a:solidFill>
                <a:latin typeface="宋体" pitchFamily="2" charset="-122"/>
              </a:rPr>
              <a:t>金属条热的一端</a:t>
            </a:r>
            <a:r>
              <a:rPr lang="en-US" altLang="zh-CN" sz="2801">
                <a:solidFill>
                  <a:srgbClr val="00017E"/>
                </a:solidFill>
                <a:latin typeface="宋体" pitchFamily="2" charset="-122"/>
              </a:rPr>
              <a:t>――</a:t>
            </a:r>
            <a:r>
              <a:rPr lang="zh-CN" altLang="en-US" sz="2801">
                <a:solidFill>
                  <a:srgbClr val="00017E"/>
                </a:solidFill>
                <a:latin typeface="宋体" pitchFamily="2" charset="-122"/>
              </a:rPr>
              <a:t>金属条冷的一端</a:t>
            </a:r>
            <a:r>
              <a:rPr lang="en-US" altLang="zh-CN" sz="2701">
                <a:solidFill>
                  <a:srgbClr val="00017E"/>
                </a:solidFill>
                <a:latin typeface="宋体" pitchFamily="2" charset="-122"/>
              </a:rPr>
              <a:t>;</a:t>
            </a:r>
            <a:r>
              <a:rPr lang="zh-CN" altLang="en-US" sz="2801">
                <a:solidFill>
                  <a:srgbClr val="00017E"/>
                </a:solidFill>
                <a:latin typeface="宋体" pitchFamily="2" charset="-122"/>
              </a:rPr>
              <a:t>金属条</a:t>
            </a:r>
            <a:r>
              <a:rPr lang="en-US" altLang="zh-CN" sz="2801">
                <a:solidFill>
                  <a:srgbClr val="00017E"/>
                </a:solidFill>
                <a:latin typeface="宋体" pitchFamily="2" charset="-122"/>
              </a:rPr>
              <a:t>――</a:t>
            </a:r>
            <a:r>
              <a:rPr lang="zh-CN" altLang="en-US" sz="2801">
                <a:solidFill>
                  <a:srgbClr val="00017E"/>
                </a:solidFill>
                <a:latin typeface="宋体" pitchFamily="2" charset="-122"/>
              </a:rPr>
              <a:t>手，怎样能让我们“看”到热的传递呢</a:t>
            </a:r>
            <a:r>
              <a:rPr lang="en-US" altLang="zh-CN" sz="2801">
                <a:solidFill>
                  <a:srgbClr val="00017E"/>
                </a:solidFill>
                <a:latin typeface="宋体" pitchFamily="2" charset="-122"/>
              </a:rPr>
              <a:t>?</a:t>
            </a:r>
            <a:r>
              <a:rPr lang="zh-CN" altLang="en-US" sz="2601">
                <a:solidFill>
                  <a:srgbClr val="00017E"/>
                </a:solidFill>
                <a:latin typeface="宋体" pitchFamily="2" charset="-122"/>
              </a:rPr>
              <a:t>实验设计是一个挑战。</a:t>
            </a:r>
            <a:r>
              <a:rPr lang="zh-CN" altLang="en-US" sz="2801">
                <a:solidFill>
                  <a:srgbClr val="00017E"/>
                </a:solidFill>
              </a:rPr>
              <a:t>  </a:t>
            </a:r>
            <a:endParaRPr lang="zh-CN" altLang="en-US" sz="2901">
              <a:latin typeface="宋体" pitchFamily="2" charset="-122"/>
            </a:endParaRPr>
          </a:p>
        </p:txBody>
      </p:sp>
      <p:sp>
        <p:nvSpPr>
          <p:cNvPr id="47108"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第三十三页，共八十六页。</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29"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zh-CN" sz="3530" u="none" spc="0" baseline="0">
                <a:solidFill>
                  <a:srgbClr val="00017E"/>
                </a:solidFill>
                <a:effectLst>
                  <a:outerShdw blurRad="38100" dist="38100" dir="2700000" algn="tl">
                    <a:srgbClr val="000000">
                      <a:alpha val="43137"/>
                    </a:srgbClr>
                  </a:outerShdw>
                </a:effectLst>
              </a:rPr>
              <a:t>第</a:t>
            </a:r>
            <a:r>
              <a:rPr lang="en-US" altLang="zh-CN" sz="3530" u="none" spc="0" baseline="0">
                <a:solidFill>
                  <a:srgbClr val="00017E"/>
                </a:solidFill>
                <a:effectLst>
                  <a:outerShdw blurRad="38100" dist="38100" dir="2700000" algn="tl">
                    <a:srgbClr val="000000">
                      <a:alpha val="43137"/>
                    </a:srgbClr>
                  </a:outerShdw>
                </a:effectLst>
              </a:rPr>
              <a:t>7</a:t>
            </a:r>
            <a:r>
              <a:rPr lang="zh-CN" altLang="en-US" sz="3330" u="none" spc="0" baseline="0">
                <a:solidFill>
                  <a:srgbClr val="00017E"/>
                </a:solidFill>
                <a:effectLst>
                  <a:outerShdw blurRad="38100" dist="38100" dir="2700000" algn="tl">
                    <a:srgbClr val="000000">
                      <a:alpha val="43137"/>
                    </a:srgbClr>
                  </a:outerShdw>
                </a:effectLst>
              </a:rPr>
              <a:t>课</a:t>
            </a:r>
            <a:r>
              <a:rPr lang="zh-CN" altLang="en-US" sz="1500" u="none" spc="0" baseline="0">
                <a:solidFill>
                  <a:srgbClr val="00017E"/>
                </a:solidFill>
                <a:effectLst>
                  <a:outerShdw blurRad="38100" dist="38100" dir="2700000" algn="tl">
                    <a:srgbClr val="000000">
                      <a:alpha val="43137"/>
                    </a:srgbClr>
                  </a:outerShdw>
                </a:effectLst>
              </a:rPr>
              <a:t>(Ke)</a:t>
            </a:r>
            <a:r>
              <a:rPr lang="zh-CN" altLang="en-US" sz="3330" u="none" spc="0" baseline="0">
                <a:solidFill>
                  <a:srgbClr val="00017E"/>
                </a:solidFill>
                <a:effectLst>
                  <a:outerShdw blurRad="38100" dist="38100" dir="2700000" algn="tl">
                    <a:srgbClr val="000000">
                      <a:alpha val="43137"/>
                    </a:srgbClr>
                  </a:outerShdw>
                </a:effectLst>
              </a:rPr>
              <a:t>   传热比赛</a:t>
            </a:r>
            <a:endParaRPr lang="zh-CN" altLang="en-US" sz="3730" u="none" baseline="0">
              <a:solidFill>
                <a:schemeClr val="bg2"/>
              </a:solidFill>
              <a:effectLst>
                <a:outerShdw blurRad="38100" dist="38100" dir="2700000" algn="tl">
                  <a:srgbClr val="000000">
                    <a:alpha val="43137"/>
                  </a:srgbClr>
                </a:outerShdw>
              </a:effectLst>
            </a:endParaRPr>
          </a:p>
        </p:txBody>
      </p:sp>
      <p:sp>
        <p:nvSpPr>
          <p:cNvPr id="48130" name="Rectangle 3"/>
          <p:cNvSpPr>
            <a:spLocks noGrp="1"/>
          </p:cNvSpPr>
          <p:nvPr>
            <p:ph idx="1"/>
          </p:nvPr>
        </p:nvSpPr>
        <p:spPr>
          <a:xfrm>
            <a:off x="485172" y="1772932"/>
            <a:ext cx="8525866" cy="4688898"/>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601">
                <a:solidFill>
                  <a:srgbClr val="00017E"/>
                </a:solidFill>
              </a:rPr>
              <a:t>不同材料制成的物体，导热性能是不一样的。</a:t>
            </a:r>
            <a:endParaRPr lang="zh-CN" altLang="en-US" sz="2901"/>
          </a:p>
          <a:p>
            <a:pPr lvl="0" eaLnBrk="1" hangingPunct="1"/>
            <a:r>
              <a:rPr lang="zh-CN" altLang="en-US" sz="2501">
                <a:solidFill>
                  <a:srgbClr val="00017E"/>
                </a:solidFill>
              </a:rPr>
              <a:t>塑料勺、木勺、钢勺的导热比赛 ，注重的是横向比较。  </a:t>
            </a:r>
            <a:endParaRPr lang="zh-CN" altLang="en-US" sz="2901"/>
          </a:p>
          <a:p>
            <a:pPr lvl="0" eaLnBrk="1" hangingPunct="1">
              <a:buNone/>
            </a:pPr>
            <a:r>
              <a:rPr lang="zh-CN" altLang="en-US" sz="2801">
                <a:solidFill>
                  <a:srgbClr val="00017E"/>
                </a:solidFill>
              </a:rPr>
              <a:t>            热在金属片中的传递，对发展学生热传递的认识</a:t>
            </a:r>
            <a:r>
              <a:rPr lang="zh-CN" altLang="en-US" sz="1500">
                <a:solidFill>
                  <a:srgbClr val="00017E"/>
                </a:solidFill>
              </a:rPr>
              <a:t>(Shi)</a:t>
            </a:r>
            <a:r>
              <a:rPr lang="zh-CN" altLang="en-US" sz="2801">
                <a:solidFill>
                  <a:srgbClr val="00017E"/>
                </a:solidFill>
              </a:rPr>
              <a:t>有着重要的意义。建议将此活动安排成小组活动，让学生尽可能亲身体验。应特别强调注意安全。</a:t>
            </a:r>
            <a:endParaRPr lang="en-US" altLang="zh-CN" sz="2901"/>
          </a:p>
        </p:txBody>
      </p:sp>
      <p:pic>
        <p:nvPicPr>
          <p:cNvPr id="48131" name="Picture 4" descr="2701d"/>
          <p:cNvPicPr>
            <a:picLocks noChangeAspect="1"/>
          </p:cNvPicPr>
          <p:nvPr/>
        </p:nvPicPr>
        <p:blipFill>
          <a:blip r:embed="rId3"/>
          <a:stretch>
            <a:fillRect/>
          </a:stretch>
        </p:blipFill>
        <p:spPr>
          <a:xfrm>
            <a:off x="3647834" y="4657649"/>
            <a:ext cx="2937345" cy="2044301"/>
          </a:xfrm>
          <a:prstGeom prst="rect">
            <a:avLst/>
          </a:prstGeom>
          <a:noFill/>
          <a:ln>
            <a:noFill/>
            <a:miter lim="800000"/>
          </a:ln>
        </p:spPr>
      </p:pic>
      <p:sp>
        <p:nvSpPr>
          <p:cNvPr id="48132"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第三十四页，共八十六页。</a:t>
            </a: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9153" name="Rectangle 2"/>
          <p:cNvSpPr>
            <a:spLocks noGrp="1" noRot="1" noChangeArrowheads="1"/>
          </p:cNvSpPr>
          <p:nvPr>
            <p:ph type="title"/>
          </p:nvPr>
        </p:nvSpPr>
        <p:spPr>
          <a:xfrm>
            <a:off x="666084" y="444055"/>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algn="l" defTabSz="947318" eaLnBrk="1" hangingPunct="1">
              <a:lnSpc>
                <a:spcPct val="100000"/>
              </a:lnSpc>
              <a:buClrTx/>
              <a:buNone/>
            </a:pPr>
            <a:r>
              <a:rPr lang="zh-CN" altLang="en-US" sz="3530" u="none" spc="0" baseline="0">
                <a:solidFill>
                  <a:srgbClr val="00017E"/>
                </a:solidFill>
                <a:effectLst>
                  <a:outerShdw blurRad="38100" dist="38100" dir="2700000" algn="tl">
                    <a:srgbClr val="000000">
                      <a:alpha val="43137"/>
                    </a:srgbClr>
                  </a:outerShdw>
                </a:effectLst>
              </a:rPr>
              <a:t>教</a:t>
            </a:r>
            <a:r>
              <a:rPr lang="zh-CN" altLang="en-US" sz="1500" u="none" spc="0" baseline="0">
                <a:solidFill>
                  <a:srgbClr val="00017E"/>
                </a:solidFill>
                <a:effectLst>
                  <a:outerShdw blurRad="38100" dist="38100" dir="2700000" algn="tl">
                    <a:srgbClr val="000000">
                      <a:alpha val="43137"/>
                    </a:srgbClr>
                  </a:outerShdw>
                </a:effectLst>
              </a:rPr>
              <a:t>(Jiao)</a:t>
            </a:r>
            <a:r>
              <a:rPr lang="zh-CN" altLang="en-US" sz="3530" u="none" spc="0" baseline="0">
                <a:solidFill>
                  <a:srgbClr val="00017E"/>
                </a:solidFill>
                <a:effectLst>
                  <a:outerShdw blurRad="38100" dist="38100" dir="2700000" algn="tl">
                    <a:srgbClr val="000000">
                      <a:alpha val="43137"/>
                    </a:srgbClr>
                  </a:outerShdw>
                </a:effectLst>
              </a:rPr>
              <a:t>学建议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49154" name="Rectangle 3"/>
          <p:cNvSpPr>
            <a:spLocks noGrp="1"/>
          </p:cNvSpPr>
          <p:nvPr>
            <p:ph idx="1"/>
          </p:nvPr>
        </p:nvSpPr>
        <p:spPr>
          <a:xfrm>
            <a:off x="708845" y="1613402"/>
            <a:ext cx="8052206" cy="4624756"/>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601">
                <a:solidFill>
                  <a:srgbClr val="00017E"/>
                </a:solidFill>
              </a:rPr>
              <a:t>认识了热在固体中的传递特点，来比较研究不同材料制成的物体的传热性能，是学生愿意也是可以完成的一个研究，教学中更需关注的是怎样激发和保持学生的探究兴趣。 </a:t>
            </a:r>
            <a:endParaRPr lang="zh-CN" altLang="en-US" sz="2901">
              <a:latin typeface="宋体" pitchFamily="2" charset="-122"/>
            </a:endParaRPr>
          </a:p>
          <a:p>
            <a:pPr lvl="0" eaLnBrk="1" hangingPunct="1"/>
            <a:r>
              <a:rPr lang="zh-CN" altLang="en-US" sz="2701">
                <a:solidFill>
                  <a:srgbClr val="00017E"/>
                </a:solidFill>
              </a:rPr>
              <a:t>比较三种金属丝的导热性能的活动，日的主要不在正确区分出哪个导热性最好，哪个最差，重要的是让学生们各自选择用不同的方法观察</a:t>
            </a:r>
            <a:r>
              <a:rPr lang="zh-CN" altLang="en-US" sz="1500">
                <a:solidFill>
                  <a:srgbClr val="00017E"/>
                </a:solidFill>
              </a:rPr>
              <a:t>(Cha)</a:t>
            </a:r>
            <a:r>
              <a:rPr lang="zh-CN" altLang="en-US" sz="2701">
                <a:solidFill>
                  <a:srgbClr val="00017E"/>
                </a:solidFill>
              </a:rPr>
              <a:t>比较三种金属材料的导热性能，通过交流意识到实验方法的选择和改进对实验数据的准确性有着很大的影响。</a:t>
            </a:r>
            <a:endParaRPr lang="zh-CN" altLang="en-US" sz="2901"/>
          </a:p>
        </p:txBody>
      </p:sp>
      <p:sp>
        <p:nvSpPr>
          <p:cNvPr id="49155"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第三十五页，共八十六页。</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7"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630" u="none" spc="0" baseline="0">
                <a:solidFill>
                  <a:srgbClr val="00017E"/>
                </a:solidFill>
                <a:effectLst>
                  <a:outerShdw blurRad="38100" dist="38100" dir="2700000" algn="tl">
                    <a:srgbClr val="000000">
                      <a:alpha val="43137"/>
                    </a:srgbClr>
                  </a:outerShdw>
                </a:effectLst>
              </a:rPr>
              <a:t>第</a:t>
            </a:r>
            <a:r>
              <a:rPr lang="en-US" altLang="zh-CN" sz="3630" u="none" spc="0" baseline="0">
                <a:solidFill>
                  <a:srgbClr val="00017E"/>
                </a:solidFill>
                <a:effectLst>
                  <a:outerShdw blurRad="38100" dist="38100" dir="2700000" algn="tl">
                    <a:srgbClr val="000000">
                      <a:alpha val="43137"/>
                    </a:srgbClr>
                  </a:outerShdw>
                </a:effectLst>
              </a:rPr>
              <a:t>8</a:t>
            </a:r>
            <a:r>
              <a:rPr lang="zh-CN" altLang="en-US" sz="3430" u="none" spc="0" baseline="0">
                <a:solidFill>
                  <a:srgbClr val="00017E"/>
                </a:solidFill>
                <a:effectLst>
                  <a:outerShdw blurRad="38100" dist="38100" dir="2700000" algn="tl">
                    <a:srgbClr val="000000">
                      <a:alpha val="43137"/>
                    </a:srgbClr>
                  </a:outerShdw>
                </a:effectLst>
              </a:rPr>
              <a:t>课  设计制作一个保温</a:t>
            </a:r>
            <a:r>
              <a:rPr lang="zh-CN" altLang="en-US" sz="1500" u="none" spc="0" baseline="0">
                <a:solidFill>
                  <a:srgbClr val="00017E"/>
                </a:solidFill>
                <a:effectLst>
                  <a:outerShdw blurRad="38100" dist="38100" dir="2700000" algn="tl">
                    <a:srgbClr val="000000">
                      <a:alpha val="43137"/>
                    </a:srgbClr>
                  </a:outerShdw>
                </a:effectLst>
              </a:rPr>
              <a:t>(Wen)</a:t>
            </a:r>
            <a:r>
              <a:rPr lang="zh-CN" altLang="en-US" sz="3430" u="none" spc="0" baseline="0">
                <a:solidFill>
                  <a:srgbClr val="00017E"/>
                </a:solidFill>
                <a:effectLst>
                  <a:outerShdw blurRad="38100" dist="38100" dir="2700000" algn="tl">
                    <a:srgbClr val="000000">
                      <a:alpha val="43137"/>
                    </a:srgbClr>
                  </a:outerShdw>
                </a:effectLst>
              </a:rPr>
              <a:t>杯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50178" name="Rectangle 3"/>
          <p:cNvSpPr>
            <a:spLocks noGrp="1"/>
          </p:cNvSpPr>
          <p:nvPr>
            <p:ph idx="1"/>
          </p:nvPr>
        </p:nvSpPr>
        <p:spPr>
          <a:xfrm>
            <a:off x="485172" y="1985093"/>
            <a:ext cx="8525866" cy="2611704"/>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701">
                <a:solidFill>
                  <a:srgbClr val="00017E"/>
                </a:solidFill>
              </a:rPr>
              <a:t>本课所设计的活动其实是</a:t>
            </a:r>
            <a:r>
              <a:rPr lang="zh-CN" altLang="en-US" sz="1500">
                <a:solidFill>
                  <a:srgbClr val="00017E"/>
                </a:solidFill>
              </a:rPr>
              <a:t>(Shi)</a:t>
            </a:r>
            <a:r>
              <a:rPr lang="zh-CN" altLang="en-US" sz="2701">
                <a:solidFill>
                  <a:srgbClr val="00017E"/>
                </a:solidFill>
              </a:rPr>
              <a:t>对热的良导体与不良导体的解释和运用，帮助学生更深人地了解、掌握哪些是</a:t>
            </a:r>
            <a:r>
              <a:rPr lang="zh-CN" altLang="en-US" sz="1500">
                <a:solidFill>
                  <a:srgbClr val="00017E"/>
                </a:solidFill>
              </a:rPr>
              <a:t>(Shi)</a:t>
            </a:r>
            <a:r>
              <a:rPr lang="zh-CN" altLang="en-US" sz="2701">
                <a:solidFill>
                  <a:srgbClr val="00017E"/>
                </a:solidFill>
              </a:rPr>
              <a:t>热的良导体，哪些是</a:t>
            </a:r>
            <a:r>
              <a:rPr lang="zh-CN" altLang="en-US" sz="1500">
                <a:solidFill>
                  <a:srgbClr val="00017E"/>
                </a:solidFill>
              </a:rPr>
              <a:t>(Shi)</a:t>
            </a:r>
            <a:r>
              <a:rPr lang="zh-CN" altLang="en-US" sz="2701">
                <a:solidFill>
                  <a:srgbClr val="00017E"/>
                </a:solidFill>
              </a:rPr>
              <a:t>热的不良导体。 </a:t>
            </a:r>
            <a:endParaRPr lang="zh-CN" altLang="en-US" sz="2901"/>
          </a:p>
        </p:txBody>
      </p:sp>
      <p:sp>
        <p:nvSpPr>
          <p:cNvPr id="50179"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第三十六页，共八十六页。</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01"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algn="l"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教</a:t>
            </a:r>
            <a:r>
              <a:rPr lang="zh-CN" altLang="en-US" sz="1500" u="none" spc="0" baseline="0">
                <a:solidFill>
                  <a:srgbClr val="00017E"/>
                </a:solidFill>
                <a:effectLst>
                  <a:outerShdw blurRad="38100" dist="38100" dir="2700000" algn="tl">
                    <a:srgbClr val="000000">
                      <a:alpha val="43137"/>
                    </a:srgbClr>
                  </a:outerShdw>
                </a:effectLst>
              </a:rPr>
              <a:t>(Jiao)</a:t>
            </a:r>
            <a:r>
              <a:rPr lang="zh-CN" altLang="en-US" sz="3330" u="none" spc="0" baseline="0">
                <a:solidFill>
                  <a:srgbClr val="00017E"/>
                </a:solidFill>
                <a:effectLst>
                  <a:outerShdw blurRad="38100" dist="38100" dir="2700000" algn="tl">
                    <a:srgbClr val="000000">
                      <a:alpha val="43137"/>
                    </a:srgbClr>
                  </a:outerShdw>
                </a:effectLst>
              </a:rPr>
              <a:t>学建议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51202" name="对角圆角矩形 5"/>
          <p:cNvSpPr/>
          <p:nvPr/>
        </p:nvSpPr>
        <p:spPr>
          <a:xfrm rot="21300000">
            <a:off x="1080536" y="1613402"/>
            <a:ext cx="7739723" cy="4133005"/>
          </a:xfrm>
          <a:custGeom>
            <a:cxnLst>
              <a:cxn ang="0">
                <a:pos x="7470775" y="1994693"/>
              </a:cxn>
              <a:cxn ang="0">
                <a:pos x="3735387" y="3989387"/>
              </a:cxn>
              <a:cxn ang="0">
                <a:pos x="0" y="1994693"/>
              </a:cxn>
              <a:cxn ang="0">
                <a:pos x="3735387" y="0"/>
              </a:cxn>
            </a:cxnLst>
            <a:rect l="l" t="t" r="r" b="b"/>
            <a:pathLst>
              <a:path w="7470775" h="3989387">
                <a:moveTo>
                  <a:pt x="505934" y="0"/>
                </a:moveTo>
                <a:lnTo>
                  <a:pt x="7470775" y="0"/>
                </a:lnTo>
                <a:lnTo>
                  <a:pt x="7470775" y="0"/>
                </a:lnTo>
                <a:lnTo>
                  <a:pt x="7470775" y="3483453"/>
                </a:lnTo>
                <a:cubicBezTo>
                  <a:pt x="7470775" y="3762873"/>
                  <a:pt x="7244261" y="3989387"/>
                  <a:pt x="6964841" y="3989387"/>
                </a:cubicBezTo>
                <a:lnTo>
                  <a:pt x="0" y="3989387"/>
                </a:lnTo>
                <a:lnTo>
                  <a:pt x="0" y="3989387"/>
                </a:lnTo>
                <a:lnTo>
                  <a:pt x="0" y="505934"/>
                </a:lnTo>
                <a:cubicBezTo>
                  <a:pt x="0" y="226514"/>
                  <a:pt x="226514" y="0"/>
                  <a:pt x="505934" y="0"/>
                </a:cubicBezTo>
                <a:close/>
              </a:path>
            </a:pathLst>
          </a:custGeom>
          <a:gradFill rotWithShape="1">
            <a:gsLst>
              <a:gs pos="0">
                <a:srgbClr val="00B0F0"/>
              </a:gs>
              <a:gs pos="100000">
                <a:srgbClr val="0070C0"/>
              </a:gs>
            </a:gsLst>
            <a:lin ang="2700000" scaled="1"/>
          </a:gradFill>
          <a:ln w="19050">
            <a:noFill/>
            <a:round/>
          </a:ln>
          <a:effectLst>
            <a:outerShdw blurRad="40000" dist="23000" dir="5400000">
              <a:srgbClr val="000000">
                <a:alpha val="34999"/>
              </a:srgbClr>
            </a:outerShdw>
          </a:effectLst>
        </p:spPr>
        <p:txBody>
          <a:bodyPr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fontAlgn="base">
              <a:spcBef>
                <a:spcPct val="0"/>
              </a:spcBef>
              <a:spcAft>
                <a:spcPct val="0"/>
              </a:spcAft>
            </a:pPr>
            <a:endParaRPr lang="zh-CN" altLang="en-US" sz="1865" b="0">
              <a:solidFill>
                <a:srgbClr val="FFFFFF"/>
              </a:solidFill>
            </a:endParaRPr>
          </a:p>
        </p:txBody>
      </p:sp>
      <p:sp>
        <p:nvSpPr>
          <p:cNvPr id="51203" name="Rectangle 3"/>
          <p:cNvSpPr>
            <a:spLocks noGrp="1"/>
          </p:cNvSpPr>
          <p:nvPr>
            <p:ph idx="1"/>
          </p:nvPr>
        </p:nvSpPr>
        <p:spPr>
          <a:xfrm>
            <a:off x="710489" y="2052523"/>
            <a:ext cx="8052206" cy="4262933"/>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a:solidFill>
                  <a:srgbClr val="00017E"/>
                </a:solidFill>
              </a:rPr>
              <a:t>制作一个保温杯。这个活动最好事先让学生在家里设计和实践 。</a:t>
            </a:r>
            <a:endParaRPr lang="zh-CN" altLang="en-US">
              <a:latin typeface="宋体" pitchFamily="2" charset="-122"/>
            </a:endParaRPr>
          </a:p>
          <a:p>
            <a:pPr lvl="0" eaLnBrk="1" hangingPunct="1"/>
            <a:r>
              <a:rPr lang="zh-CN" altLang="en-US">
                <a:solidFill>
                  <a:srgbClr val="00017E"/>
                </a:solidFill>
              </a:rPr>
              <a:t>保藏冰块的比赛是比较有趣的，学生乐于参</a:t>
            </a:r>
            <a:r>
              <a:rPr lang="zh-CN" altLang="en-US" sz="1500">
                <a:solidFill>
                  <a:srgbClr val="00017E"/>
                </a:solidFill>
              </a:rPr>
              <a:t>(Can)</a:t>
            </a:r>
            <a:r>
              <a:rPr lang="zh-CN" altLang="en-US">
                <a:solidFill>
                  <a:srgbClr val="00017E"/>
                </a:solidFill>
              </a:rPr>
              <a:t>与的。 </a:t>
            </a:r>
            <a:endParaRPr lang="zh-CN" altLang="en-US"/>
          </a:p>
        </p:txBody>
      </p:sp>
      <p:sp>
        <p:nvSpPr>
          <p:cNvPr id="51204"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第三十七页，共八十六页。</a:t>
            </a: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5" name="Rectangle 1026"/>
          <p:cNvSpPr>
            <a:spLocks noGrp="1" noChangeArrowheads="1"/>
          </p:cNvSpPr>
          <p:nvPr>
            <p:ph type="title"/>
          </p:nvPr>
        </p:nvSpPr>
        <p:spPr>
          <a:xfrm>
            <a:off x="631546" y="1657807"/>
            <a:ext cx="8052206" cy="2289353"/>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6016" b="1" u="none" spc="0" baseline="0">
                <a:solidFill>
                  <a:srgbClr val="00017E"/>
                </a:solidFill>
                <a:effectLst>
                  <a:outerShdw blurRad="38100" dist="38100" dir="2700000" algn="tl">
                    <a:srgbClr val="000000">
                      <a:alpha val="43137"/>
                    </a:srgbClr>
                  </a:outerShdw>
                </a:effectLst>
              </a:rPr>
              <a:t>第</a:t>
            </a:r>
            <a:r>
              <a:rPr lang="zh-CN" altLang="en-US" sz="1500" b="1" u="none" spc="0" baseline="0">
                <a:solidFill>
                  <a:srgbClr val="00017E"/>
                </a:solidFill>
                <a:effectLst>
                  <a:outerShdw blurRad="38100" dist="38100" dir="2700000" algn="tl">
                    <a:srgbClr val="000000">
                      <a:alpha val="43137"/>
                    </a:srgbClr>
                  </a:outerShdw>
                </a:effectLst>
              </a:rPr>
              <a:t>(Di)</a:t>
            </a:r>
            <a:r>
              <a:rPr lang="zh-CN" altLang="en-US" sz="6016" b="1" u="none" spc="0" baseline="0">
                <a:solidFill>
                  <a:srgbClr val="00017E"/>
                </a:solidFill>
                <a:effectLst>
                  <a:outerShdw blurRad="38100" dist="38100" dir="2700000" algn="tl">
                    <a:srgbClr val="000000">
                      <a:alpha val="43137"/>
                    </a:srgbClr>
                  </a:outerShdw>
                </a:effectLst>
              </a:rPr>
              <a:t>三单元</a:t>
            </a:r>
            <a:br>
              <a:rPr lang="zh-CN" altLang="en-US" sz="6016" b="1" u="none" spc="0" baseline="0">
                <a:solidFill>
                  <a:srgbClr val="00017E"/>
                </a:solidFill>
                <a:effectLst>
                  <a:outerShdw blurRad="38100" dist="38100" dir="2700000" algn="tl">
                    <a:srgbClr val="000000">
                      <a:alpha val="43137"/>
                    </a:srgbClr>
                  </a:outerShdw>
                </a:effectLst>
              </a:rPr>
            </a:br>
            <a:r>
              <a:rPr lang="zh-CN" altLang="en-US" sz="6016" b="1" u="none" baseline="0">
                <a:solidFill>
                  <a:srgbClr val="00017E"/>
                </a:solidFill>
                <a:effectLst>
                  <a:outerShdw blurRad="38100" dist="38100" dir="2700000" algn="tl">
                    <a:srgbClr val="000000">
                      <a:alpha val="43137"/>
                    </a:srgbClr>
                  </a:outerShdw>
                </a:effectLst>
              </a:rPr>
              <a:t>时间的测量</a:t>
            </a:r>
            <a:endParaRPr lang="zh-CN" altLang="en-US" sz="6216" b="1" u="none" baseline="0">
              <a:solidFill>
                <a:schemeClr val="bg2"/>
              </a:solidFill>
              <a:effectLst>
                <a:outerShdw blurRad="38100" dist="38100" dir="2700000" algn="tl">
                  <a:srgbClr val="000000">
                    <a:alpha val="43137"/>
                  </a:srgbClr>
                </a:outerShdw>
              </a:effectLst>
            </a:endParaRPr>
          </a:p>
        </p:txBody>
      </p:sp>
      <p:sp>
        <p:nvSpPr>
          <p:cNvPr id="52226"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第三十八页，共八十六页。</a:t>
            </a:r>
          </a:p>
        </p:txBody>
      </p:sp>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3249" name="Rectangle 2"/>
          <p:cNvSpPr>
            <a:spLocks noGrp="1" noChangeArrowheads="1"/>
          </p:cNvSpPr>
          <p:nvPr>
            <p:ph type="title"/>
          </p:nvPr>
        </p:nvSpPr>
        <p:spPr>
          <a:xfrm>
            <a:off x="740092" y="370047"/>
            <a:ext cx="8052206" cy="868375"/>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430" u="none" spc="0" baseline="0">
                <a:solidFill>
                  <a:srgbClr val="00017E"/>
                </a:solidFill>
                <a:effectLst>
                  <a:outerShdw blurRad="38100" dist="38100" dir="2700000" algn="tl">
                    <a:srgbClr val="000000">
                      <a:alpha val="43137"/>
                    </a:srgbClr>
                  </a:outerShdw>
                </a:effectLst>
              </a:rPr>
              <a:t>单</a:t>
            </a:r>
            <a:r>
              <a:rPr lang="zh-CN" altLang="en-US" sz="1500" u="none" spc="0" baseline="0">
                <a:solidFill>
                  <a:srgbClr val="00017E"/>
                </a:solidFill>
                <a:effectLst>
                  <a:outerShdw blurRad="38100" dist="38100" dir="2700000" algn="tl">
                    <a:srgbClr val="000000">
                      <a:alpha val="43137"/>
                    </a:srgbClr>
                  </a:outerShdw>
                </a:effectLst>
              </a:rPr>
              <a:t>(Dan)</a:t>
            </a:r>
            <a:r>
              <a:rPr lang="zh-CN" altLang="en-US" sz="3430" u="none" spc="0" baseline="0">
                <a:solidFill>
                  <a:srgbClr val="00017E"/>
                </a:solidFill>
                <a:effectLst>
                  <a:outerShdw blurRad="38100" dist="38100" dir="2700000" algn="tl">
                    <a:srgbClr val="000000">
                      <a:alpha val="43137"/>
                    </a:srgbClr>
                  </a:outerShdw>
                </a:effectLst>
              </a:rPr>
              <a:t>元主题</a:t>
            </a:r>
            <a:endParaRPr lang="zh-CN" altLang="en-US" sz="3730" u="none" baseline="0">
              <a:solidFill>
                <a:schemeClr val="bg2"/>
              </a:solidFill>
              <a:effectLst>
                <a:outerShdw blurRad="38100" dist="38100" dir="2700000" algn="tl">
                  <a:srgbClr val="000000">
                    <a:alpha val="43137"/>
                  </a:srgbClr>
                </a:outerShdw>
              </a:effectLst>
            </a:endParaRPr>
          </a:p>
        </p:txBody>
      </p:sp>
      <p:sp>
        <p:nvSpPr>
          <p:cNvPr id="53250" name="Rectangle 3"/>
          <p:cNvSpPr>
            <a:spLocks noGrp="1"/>
          </p:cNvSpPr>
          <p:nvPr>
            <p:ph idx="1"/>
          </p:nvPr>
        </p:nvSpPr>
        <p:spPr>
          <a:xfrm>
            <a:off x="335509" y="1240066"/>
            <a:ext cx="4919149" cy="4983290"/>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lnSpc>
                <a:spcPct val="90000"/>
              </a:lnSpc>
              <a:buNone/>
            </a:pPr>
            <a:r>
              <a:rPr lang="en-US" altLang="zh-CN">
                <a:solidFill>
                  <a:srgbClr val="00017E"/>
                </a:solidFill>
              </a:rPr>
              <a:t>  1.</a:t>
            </a:r>
            <a:r>
              <a:rPr lang="zh-CN" altLang="en-US">
                <a:solidFill>
                  <a:srgbClr val="00017E"/>
                </a:solidFill>
              </a:rPr>
              <a:t>时间在流逝</a:t>
            </a:r>
            <a:endParaRPr lang="zh-CN" altLang="en-US"/>
          </a:p>
          <a:p>
            <a:pPr lvl="0" eaLnBrk="1" hangingPunct="1">
              <a:lnSpc>
                <a:spcPct val="90000"/>
              </a:lnSpc>
              <a:buNone/>
            </a:pPr>
            <a:r>
              <a:rPr lang="en-US" altLang="zh-CN">
                <a:solidFill>
                  <a:srgbClr val="00017E"/>
                </a:solidFill>
              </a:rPr>
              <a:t>  2.</a:t>
            </a:r>
            <a:r>
              <a:rPr lang="zh-CN" altLang="en-US">
                <a:solidFill>
                  <a:srgbClr val="00017E"/>
                </a:solidFill>
              </a:rPr>
              <a:t>太阳钟</a:t>
            </a:r>
            <a:endParaRPr lang="zh-CN" altLang="en-US"/>
          </a:p>
          <a:p>
            <a:pPr lvl="0" eaLnBrk="1" hangingPunct="1">
              <a:lnSpc>
                <a:spcPct val="90000"/>
              </a:lnSpc>
              <a:buNone/>
            </a:pPr>
            <a:r>
              <a:rPr lang="en-US" altLang="zh-CN">
                <a:solidFill>
                  <a:srgbClr val="00017E"/>
                </a:solidFill>
              </a:rPr>
              <a:t>  3.</a:t>
            </a:r>
            <a:r>
              <a:rPr lang="zh-CN" altLang="en-US">
                <a:solidFill>
                  <a:srgbClr val="00017E"/>
                </a:solidFill>
              </a:rPr>
              <a:t>用水</a:t>
            </a:r>
            <a:r>
              <a:rPr lang="zh-CN" altLang="en-US" sz="1500">
                <a:solidFill>
                  <a:srgbClr val="00017E"/>
                </a:solidFill>
              </a:rPr>
              <a:t>(Shui)</a:t>
            </a:r>
            <a:r>
              <a:rPr lang="zh-CN" altLang="en-US">
                <a:solidFill>
                  <a:srgbClr val="00017E"/>
                </a:solidFill>
              </a:rPr>
              <a:t>测量时间</a:t>
            </a:r>
            <a:endParaRPr lang="zh-CN" altLang="en-US"/>
          </a:p>
          <a:p>
            <a:pPr lvl="0" eaLnBrk="1" hangingPunct="1">
              <a:lnSpc>
                <a:spcPct val="90000"/>
              </a:lnSpc>
              <a:buNone/>
            </a:pPr>
            <a:r>
              <a:rPr lang="en-US" altLang="zh-CN">
                <a:solidFill>
                  <a:srgbClr val="00017E"/>
                </a:solidFill>
              </a:rPr>
              <a:t>  4.</a:t>
            </a:r>
            <a:r>
              <a:rPr lang="zh-CN" altLang="en-US">
                <a:solidFill>
                  <a:srgbClr val="00017E"/>
                </a:solidFill>
              </a:rPr>
              <a:t>我的水钟</a:t>
            </a:r>
            <a:endParaRPr lang="zh-CN" altLang="en-US"/>
          </a:p>
          <a:p>
            <a:pPr lvl="0" eaLnBrk="1" hangingPunct="1">
              <a:lnSpc>
                <a:spcPct val="90000"/>
              </a:lnSpc>
              <a:buNone/>
            </a:pPr>
            <a:r>
              <a:rPr lang="en-US" altLang="zh-CN">
                <a:solidFill>
                  <a:srgbClr val="00017E"/>
                </a:solidFill>
              </a:rPr>
              <a:t>  5.</a:t>
            </a:r>
            <a:r>
              <a:rPr lang="zh-CN" altLang="en-US">
                <a:solidFill>
                  <a:srgbClr val="00017E"/>
                </a:solidFill>
              </a:rPr>
              <a:t>机械摆钟</a:t>
            </a:r>
            <a:endParaRPr lang="zh-CN" altLang="en-US"/>
          </a:p>
          <a:p>
            <a:pPr lvl="0" eaLnBrk="1" hangingPunct="1">
              <a:lnSpc>
                <a:spcPct val="90000"/>
              </a:lnSpc>
              <a:buNone/>
            </a:pPr>
            <a:r>
              <a:rPr lang="en-US" altLang="zh-CN">
                <a:solidFill>
                  <a:srgbClr val="00017E"/>
                </a:solidFill>
              </a:rPr>
              <a:t>  6.</a:t>
            </a:r>
            <a:r>
              <a:rPr lang="zh-CN" altLang="en-US">
                <a:solidFill>
                  <a:srgbClr val="00017E"/>
                </a:solidFill>
              </a:rPr>
              <a:t>摆的研究</a:t>
            </a:r>
            <a:endParaRPr lang="zh-CN" altLang="en-US"/>
          </a:p>
          <a:p>
            <a:pPr lvl="0" eaLnBrk="1" hangingPunct="1">
              <a:lnSpc>
                <a:spcPct val="90000"/>
              </a:lnSpc>
              <a:buNone/>
            </a:pPr>
            <a:r>
              <a:rPr lang="en-US" altLang="zh-CN">
                <a:solidFill>
                  <a:srgbClr val="00017E"/>
                </a:solidFill>
              </a:rPr>
              <a:t>  7.</a:t>
            </a:r>
            <a:r>
              <a:rPr lang="zh-CN" altLang="en-US">
                <a:solidFill>
                  <a:srgbClr val="00017E"/>
                </a:solidFill>
              </a:rPr>
              <a:t>做一个钟摆</a:t>
            </a:r>
            <a:endParaRPr lang="zh-CN" altLang="en-US"/>
          </a:p>
          <a:p>
            <a:pPr lvl="0" eaLnBrk="1" hangingPunct="1">
              <a:lnSpc>
                <a:spcPct val="90000"/>
              </a:lnSpc>
              <a:buNone/>
            </a:pPr>
            <a:r>
              <a:rPr lang="en-US" altLang="zh-CN">
                <a:solidFill>
                  <a:srgbClr val="00017E"/>
                </a:solidFill>
              </a:rPr>
              <a:t>  8.</a:t>
            </a:r>
            <a:r>
              <a:rPr lang="zh-CN" altLang="en-US">
                <a:solidFill>
                  <a:srgbClr val="00017E"/>
                </a:solidFill>
              </a:rPr>
              <a:t>制作一个一分钟计时器</a:t>
            </a:r>
            <a:endParaRPr lang="zh-CN" altLang="en-US"/>
          </a:p>
        </p:txBody>
      </p:sp>
      <p:sp>
        <p:nvSpPr>
          <p:cNvPr id="53251" name="矩形 5"/>
          <p:cNvSpPr/>
          <p:nvPr/>
        </p:nvSpPr>
        <p:spPr>
          <a:xfrm>
            <a:off x="4736592" y="1184148"/>
            <a:ext cx="4736592" cy="439887"/>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286" b="0">
                <a:solidFill>
                  <a:srgbClr val="00017E"/>
                </a:solidFill>
                <a:latin typeface="Times New Roman" pitchFamily="18" charset="0"/>
                <a:ea typeface="宋体" pitchFamily="2" charset="-122"/>
              </a:rPr>
              <a:t>让学生对时间段有直接感受</a:t>
            </a:r>
            <a:endParaRPr lang="zh-CN" altLang="en-US" sz="2486" b="0">
              <a:solidFill>
                <a:schemeClr val="bg2"/>
              </a:solidFill>
              <a:latin typeface="Times New Roman" pitchFamily="18" charset="0"/>
              <a:ea typeface="宋体" pitchFamily="2" charset="-122"/>
            </a:endParaRPr>
          </a:p>
        </p:txBody>
      </p:sp>
      <p:sp>
        <p:nvSpPr>
          <p:cNvPr id="53252" name="矩形 8"/>
          <p:cNvSpPr/>
          <p:nvPr/>
        </p:nvSpPr>
        <p:spPr>
          <a:xfrm>
            <a:off x="5624702" y="2146269"/>
            <a:ext cx="3478435" cy="788335"/>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286" b="0">
                <a:solidFill>
                  <a:srgbClr val="00017E"/>
                </a:solidFill>
                <a:latin typeface="Times New Roman" pitchFamily="18" charset="0"/>
                <a:ea typeface="宋体" pitchFamily="2" charset="-122"/>
              </a:rPr>
              <a:t>引导学生讨论和思考日暑、水钟和摆钟的构造和原理</a:t>
            </a:r>
            <a:endParaRPr lang="zh-CN" altLang="en-US" sz="2486" b="0">
              <a:solidFill>
                <a:schemeClr val="bg2"/>
              </a:solidFill>
              <a:latin typeface="Times New Roman" pitchFamily="18" charset="0"/>
              <a:ea typeface="宋体" pitchFamily="2" charset="-122"/>
            </a:endParaRPr>
          </a:p>
        </p:txBody>
      </p:sp>
      <p:sp>
        <p:nvSpPr>
          <p:cNvPr id="53253" name="矩形 10"/>
          <p:cNvSpPr/>
          <p:nvPr/>
        </p:nvSpPr>
        <p:spPr>
          <a:xfrm>
            <a:off x="5772722" y="4381348"/>
            <a:ext cx="3404426" cy="1182502"/>
          </a:xfrm>
          <a:prstGeom prst="rect">
            <a:avLst/>
          </a:prstGeom>
          <a:noFill/>
          <a:ln>
            <a:noFill/>
            <a:miter lim="800000"/>
          </a:ln>
        </p:spPr>
        <p:txBody>
          <a:bodyPr anchor="t" anchorCtr="0">
            <a:spAutoFit/>
          </a:bodyPr>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386" b="0">
                <a:solidFill>
                  <a:srgbClr val="00017E"/>
                </a:solidFill>
                <a:latin typeface="Times New Roman" pitchFamily="18" charset="0"/>
                <a:ea typeface="宋体" pitchFamily="2" charset="-122"/>
              </a:rPr>
              <a:t>指导学生对摆钟的制造原理和设计进行了更为深人的研究和探索</a:t>
            </a:r>
            <a:endParaRPr lang="zh-CN" altLang="en-US" sz="2486" b="0">
              <a:solidFill>
                <a:schemeClr val="bg2"/>
              </a:solidFill>
              <a:latin typeface="Times New Roman" pitchFamily="18" charset="0"/>
              <a:ea typeface="宋体" pitchFamily="2" charset="-122"/>
            </a:endParaRPr>
          </a:p>
        </p:txBody>
      </p:sp>
      <p:sp>
        <p:nvSpPr>
          <p:cNvPr id="53254" name="AutoShape 7"/>
          <p:cNvSpPr/>
          <p:nvPr/>
        </p:nvSpPr>
        <p:spPr>
          <a:xfrm>
            <a:off x="5106639" y="1776222"/>
            <a:ext cx="222027" cy="1924240"/>
          </a:xfrm>
          <a:prstGeom prst="rightBrace">
            <a:avLst>
              <a:gd name="adj1" fmla="val 105164"/>
              <a:gd name="adj2" fmla="val 50000"/>
            </a:avLst>
          </a:prstGeom>
          <a:solidFill>
            <a:srgbClr val="0099FF"/>
          </a:solidFill>
          <a:ln w="47625">
            <a:solidFill>
              <a:schemeClr val="folHlink"/>
            </a:solidFill>
            <a:round/>
          </a:ln>
        </p:spPr>
        <p:txBody>
          <a:bodyPr wrap="none"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bg2"/>
              </a:solidFill>
              <a:latin typeface="Times New Roman" pitchFamily="18" charset="0"/>
              <a:ea typeface="宋体" pitchFamily="2" charset="-122"/>
            </a:endParaRPr>
          </a:p>
        </p:txBody>
      </p:sp>
      <p:sp>
        <p:nvSpPr>
          <p:cNvPr id="53255" name="AutoShape 7"/>
          <p:cNvSpPr/>
          <p:nvPr/>
        </p:nvSpPr>
        <p:spPr>
          <a:xfrm>
            <a:off x="5032629" y="4105046"/>
            <a:ext cx="222028" cy="1667675"/>
          </a:xfrm>
          <a:prstGeom prst="rightBrace">
            <a:avLst>
              <a:gd name="adj1" fmla="val 105225"/>
              <a:gd name="adj2" fmla="val 50000"/>
            </a:avLst>
          </a:prstGeom>
          <a:solidFill>
            <a:srgbClr val="0099FF"/>
          </a:solidFill>
          <a:ln w="47625">
            <a:solidFill>
              <a:schemeClr val="folHlink"/>
            </a:solidFill>
            <a:round/>
          </a:ln>
        </p:spPr>
        <p:txBody>
          <a:bodyPr wrap="none"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chemeClr val="bg2"/>
              </a:solidFill>
              <a:latin typeface="Times New Roman" pitchFamily="18" charset="0"/>
              <a:ea typeface="宋体" pitchFamily="2" charset="-122"/>
            </a:endParaRPr>
          </a:p>
        </p:txBody>
      </p:sp>
      <p:cxnSp>
        <p:nvCxnSpPr>
          <p:cNvPr id="53256" name="Line 9"/>
          <p:cNvCxnSpPr/>
          <p:nvPr/>
        </p:nvCxnSpPr>
        <p:spPr>
          <a:xfrm flipV="1">
            <a:off x="4139585" y="1389730"/>
            <a:ext cx="947318" cy="0"/>
          </a:xfrm>
          <a:prstGeom prst="line">
            <a:avLst/>
          </a:prstGeom>
          <a:noFill/>
          <a:ln w="38100">
            <a:solidFill>
              <a:srgbClr val="0099FF"/>
            </a:solidFill>
            <a:round/>
            <a:tailEnd type="triangle"/>
          </a:ln>
        </p:spPr>
      </p:cxnSp>
      <p:sp>
        <p:nvSpPr>
          <p:cNvPr id="53257"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第三十九页，共八十六页。</a:t>
            </a:r>
          </a:p>
        </p:txBody>
      </p:sp>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3" name="Rectangle 2"/>
          <p:cNvSpPr>
            <a:spLocks noGrp="1" noChangeArrowheads="1"/>
          </p:cNvSpPr>
          <p:nvPr>
            <p:ph type="title"/>
          </p:nvPr>
        </p:nvSpPr>
        <p:spPr>
          <a:xfrm>
            <a:off x="740092" y="740093"/>
            <a:ext cx="8052206" cy="1105205"/>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4158" u="none" spc="0" baseline="0">
                <a:solidFill>
                  <a:srgbClr val="00017E"/>
                </a:solidFill>
                <a:effectLst>
                  <a:outerShdw blurRad="38100" dist="38100" dir="2700000" algn="tl">
                    <a:srgbClr val="000000">
                      <a:alpha val="43137"/>
                    </a:srgbClr>
                  </a:outerShdw>
                </a:effectLst>
              </a:rPr>
              <a:t>设计思</a:t>
            </a:r>
            <a:r>
              <a:rPr lang="zh-CN" altLang="en-US" sz="1500" u="none" spc="0" baseline="0">
                <a:solidFill>
                  <a:srgbClr val="00017E"/>
                </a:solidFill>
                <a:effectLst>
                  <a:outerShdw blurRad="38100" dist="38100" dir="2700000" algn="tl">
                    <a:srgbClr val="000000">
                      <a:alpha val="43137"/>
                    </a:srgbClr>
                  </a:outerShdw>
                </a:effectLst>
              </a:rPr>
              <a:t>(Si)</a:t>
            </a:r>
            <a:r>
              <a:rPr lang="zh-CN" altLang="en-US" sz="4158" u="none" spc="0" baseline="0">
                <a:solidFill>
                  <a:srgbClr val="00017E"/>
                </a:solidFill>
                <a:effectLst>
                  <a:outerShdw blurRad="38100" dist="38100" dir="2700000" algn="tl">
                    <a:srgbClr val="000000">
                      <a:alpha val="43137"/>
                    </a:srgbClr>
                  </a:outerShdw>
                </a:effectLst>
              </a:rPr>
              <a:t>路</a:t>
            </a:r>
            <a:endParaRPr lang="zh-CN" altLang="en-US" u="none" baseline="0">
              <a:solidFill>
                <a:schemeClr val="bg2"/>
              </a:solidFill>
              <a:effectLst>
                <a:outerShdw blurRad="38100" dist="38100" dir="2700000" algn="tl">
                  <a:srgbClr val="000000">
                    <a:alpha val="43137"/>
                  </a:srgbClr>
                </a:outerShdw>
              </a:effectLst>
            </a:endParaRPr>
          </a:p>
        </p:txBody>
      </p:sp>
      <p:sp>
        <p:nvSpPr>
          <p:cNvPr id="54274" name="Rectangle 3"/>
          <p:cNvSpPr>
            <a:spLocks noGrp="1"/>
          </p:cNvSpPr>
          <p:nvPr>
            <p:ph idx="1"/>
          </p:nvPr>
        </p:nvSpPr>
        <p:spPr>
          <a:xfrm>
            <a:off x="710489" y="2131467"/>
            <a:ext cx="8052206" cy="3710331"/>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3430" b="1">
                <a:solidFill>
                  <a:srgbClr val="00017E"/>
                </a:solidFill>
              </a:rPr>
              <a:t>本单元从感觉时间开始，通过探究计时工具的发展，了解时间从模糊到精确的过程</a:t>
            </a:r>
            <a:r>
              <a:rPr lang="zh-CN" altLang="en-US" sz="1500" b="1">
                <a:solidFill>
                  <a:srgbClr val="00017E"/>
                </a:solidFill>
              </a:rPr>
              <a:t>(Cheng)</a:t>
            </a:r>
            <a:r>
              <a:rPr lang="zh-CN" altLang="en-US" sz="3430" b="1">
                <a:solidFill>
                  <a:srgbClr val="00017E"/>
                </a:solidFill>
              </a:rPr>
              <a:t>，让学生感知、体验时间，建立起初步的时间概念。并意识到科学与技术的发展是相互促进的。</a:t>
            </a:r>
            <a:endParaRPr lang="zh-CN" altLang="en-US" sz="3730" b="1"/>
          </a:p>
        </p:txBody>
      </p:sp>
      <p:sp>
        <p:nvSpPr>
          <p:cNvPr id="54275"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第四十页，共八十六页。</a:t>
            </a:r>
          </a:p>
        </p:txBody>
      </p:sp>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297"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430" u="none" spc="0" baseline="0">
                <a:solidFill>
                  <a:srgbClr val="00017E"/>
                </a:solidFill>
                <a:effectLst>
                  <a:outerShdw blurRad="38100" dist="38100" dir="2700000" algn="tl">
                    <a:srgbClr val="000000">
                      <a:alpha val="43137"/>
                    </a:srgbClr>
                  </a:outerShdw>
                </a:effectLst>
              </a:rPr>
              <a:t>第</a:t>
            </a:r>
            <a:r>
              <a:rPr lang="en-US" altLang="zh-CN" sz="3330" u="none" spc="0" baseline="0">
                <a:solidFill>
                  <a:srgbClr val="00017E"/>
                </a:solidFill>
                <a:effectLst>
                  <a:outerShdw blurRad="38100" dist="38100" dir="2700000" algn="tl">
                    <a:srgbClr val="000000">
                      <a:alpha val="43137"/>
                    </a:srgbClr>
                  </a:outerShdw>
                </a:effectLst>
              </a:rPr>
              <a:t>1</a:t>
            </a:r>
            <a:r>
              <a:rPr lang="zh-CN" altLang="en-US" sz="3430" u="none" spc="0" baseline="0">
                <a:solidFill>
                  <a:srgbClr val="00017E"/>
                </a:solidFill>
                <a:effectLst>
                  <a:outerShdw blurRad="38100" dist="38100" dir="2700000" algn="tl">
                    <a:srgbClr val="000000">
                      <a:alpha val="43137"/>
                    </a:srgbClr>
                  </a:outerShdw>
                </a:effectLst>
              </a:rPr>
              <a:t>课   时间</a:t>
            </a:r>
            <a:r>
              <a:rPr lang="zh-CN" altLang="en-US" sz="1500" u="none" spc="0" baseline="0">
                <a:solidFill>
                  <a:srgbClr val="00017E"/>
                </a:solidFill>
                <a:effectLst>
                  <a:outerShdw blurRad="38100" dist="38100" dir="2700000" algn="tl">
                    <a:srgbClr val="000000">
                      <a:alpha val="43137"/>
                    </a:srgbClr>
                  </a:outerShdw>
                </a:effectLst>
              </a:rPr>
              <a:t>(Jian)</a:t>
            </a:r>
            <a:r>
              <a:rPr lang="zh-CN" altLang="en-US" sz="3430" u="none" spc="0" baseline="0">
                <a:solidFill>
                  <a:srgbClr val="00017E"/>
                </a:solidFill>
                <a:effectLst>
                  <a:outerShdw blurRad="38100" dist="38100" dir="2700000" algn="tl">
                    <a:srgbClr val="000000">
                      <a:alpha val="43137"/>
                    </a:srgbClr>
                  </a:outerShdw>
                </a:effectLst>
              </a:rPr>
              <a:t>在流逝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55298" name="Rectangle 3"/>
          <p:cNvSpPr>
            <a:spLocks noGrp="1"/>
          </p:cNvSpPr>
          <p:nvPr>
            <p:ph idx="1"/>
          </p:nvPr>
        </p:nvSpPr>
        <p:spPr>
          <a:xfrm>
            <a:off x="485172" y="1761421"/>
            <a:ext cx="8525866" cy="3506394"/>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601">
                <a:solidFill>
                  <a:srgbClr val="00017E"/>
                </a:solidFill>
              </a:rPr>
              <a:t>让学生意识到时间是可以被感受、估计和计量的。 </a:t>
            </a:r>
            <a:endParaRPr lang="zh-CN" altLang="en-US" sz="2901"/>
          </a:p>
          <a:p>
            <a:pPr lvl="0" eaLnBrk="1" hangingPunct="1"/>
            <a:r>
              <a:rPr lang="zh-CN" altLang="en-US" sz="2801">
                <a:solidFill>
                  <a:srgbClr val="00017E"/>
                </a:solidFill>
              </a:rPr>
              <a:t>学生将通过感受</a:t>
            </a:r>
            <a:r>
              <a:rPr lang="en-US" altLang="zh-CN" sz="2501">
                <a:solidFill>
                  <a:srgbClr val="00017E"/>
                </a:solidFill>
              </a:rPr>
              <a:t>1</a:t>
            </a:r>
            <a:r>
              <a:rPr lang="zh-CN" altLang="en-US" sz="2601">
                <a:solidFill>
                  <a:srgbClr val="00017E"/>
                </a:solidFill>
              </a:rPr>
              <a:t>分钟、</a:t>
            </a:r>
            <a:r>
              <a:rPr lang="en-US" altLang="zh-CN" sz="2501">
                <a:solidFill>
                  <a:srgbClr val="00017E"/>
                </a:solidFill>
              </a:rPr>
              <a:t>10</a:t>
            </a:r>
            <a:r>
              <a:rPr lang="zh-CN" altLang="en-US" sz="2501">
                <a:solidFill>
                  <a:srgbClr val="00017E"/>
                </a:solidFill>
              </a:rPr>
              <a:t>分钟来感知时间的长短，并且意识到我们的实际行为很容易</a:t>
            </a:r>
            <a:r>
              <a:rPr lang="zh-CN" altLang="en-US" sz="1500">
                <a:solidFill>
                  <a:srgbClr val="00017E"/>
                </a:solidFill>
              </a:rPr>
              <a:t>(Yi)</a:t>
            </a:r>
            <a:r>
              <a:rPr lang="zh-CN" altLang="en-US" sz="2501">
                <a:solidFill>
                  <a:srgbClr val="00017E"/>
                </a:solidFill>
              </a:rPr>
              <a:t>使自己估计时间时发生偏差，因此需要准确地、客观地计量时间。 </a:t>
            </a:r>
            <a:endParaRPr lang="zh-CN" altLang="en-US" sz="2901"/>
          </a:p>
        </p:txBody>
      </p:sp>
      <p:sp>
        <p:nvSpPr>
          <p:cNvPr id="55299"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第四十一页，共八十六页。</a:t>
            </a: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1" name="对角圆角矩形 5"/>
          <p:cNvSpPr/>
          <p:nvPr/>
        </p:nvSpPr>
        <p:spPr>
          <a:xfrm rot="21300000">
            <a:off x="1080536" y="1613402"/>
            <a:ext cx="7739723" cy="4133005"/>
          </a:xfrm>
          <a:custGeom>
            <a:cxnLst>
              <a:cxn ang="0">
                <a:pos x="7470775" y="1994693"/>
              </a:cxn>
              <a:cxn ang="0">
                <a:pos x="3735387" y="3989387"/>
              </a:cxn>
              <a:cxn ang="0">
                <a:pos x="0" y="1994693"/>
              </a:cxn>
              <a:cxn ang="0">
                <a:pos x="3735387" y="0"/>
              </a:cxn>
            </a:cxnLst>
            <a:rect l="l" t="t" r="r" b="b"/>
            <a:pathLst>
              <a:path w="7470775" h="3989387">
                <a:moveTo>
                  <a:pt x="505934" y="0"/>
                </a:moveTo>
                <a:lnTo>
                  <a:pt x="7470775" y="0"/>
                </a:lnTo>
                <a:lnTo>
                  <a:pt x="7470775" y="0"/>
                </a:lnTo>
                <a:lnTo>
                  <a:pt x="7470775" y="3483453"/>
                </a:lnTo>
                <a:cubicBezTo>
                  <a:pt x="7470775" y="3762873"/>
                  <a:pt x="7244261" y="3989387"/>
                  <a:pt x="6964841" y="3989387"/>
                </a:cubicBezTo>
                <a:lnTo>
                  <a:pt x="0" y="3989387"/>
                </a:lnTo>
                <a:lnTo>
                  <a:pt x="0" y="3989387"/>
                </a:lnTo>
                <a:lnTo>
                  <a:pt x="0" y="505934"/>
                </a:lnTo>
                <a:cubicBezTo>
                  <a:pt x="0" y="226514"/>
                  <a:pt x="226514" y="0"/>
                  <a:pt x="505934" y="0"/>
                </a:cubicBezTo>
                <a:close/>
              </a:path>
            </a:pathLst>
          </a:custGeom>
          <a:gradFill rotWithShape="1">
            <a:gsLst>
              <a:gs pos="0">
                <a:srgbClr val="00B0F0"/>
              </a:gs>
              <a:gs pos="100000">
                <a:srgbClr val="0070C0"/>
              </a:gs>
            </a:gsLst>
            <a:lin ang="2700000" scaled="1"/>
          </a:gradFill>
          <a:ln w="19050">
            <a:noFill/>
            <a:round/>
          </a:ln>
          <a:effectLst>
            <a:outerShdw blurRad="40000" dist="23000" dir="5400000">
              <a:srgbClr val="000000">
                <a:alpha val="34999"/>
              </a:srgbClr>
            </a:outerShdw>
          </a:effectLst>
        </p:spPr>
        <p:txBody>
          <a:bodyPr anchor="ctr" anchorCtr="0"/>
          <a:lstStyle>
            <a:defPPr>
              <a:defRPr lang="zh-CN"/>
            </a:defPPr>
            <a:lvl1pPr marL="0"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1pPr>
            <a:lvl2pPr marL="473659"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2pPr>
            <a:lvl3pPr marL="94731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3pPr>
            <a:lvl4pPr marL="1420978"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4pPr>
            <a:lvl5pPr marL="1894637" indent="0" algn="l" defTabSz="947318" rtl="0" eaLnBrk="1" fontAlgn="base" latinLnBrk="0" hangingPunct="1">
              <a:lnSpc>
                <a:spcPct val="100000"/>
              </a:lnSpc>
              <a:spcBef>
                <a:spcPct val="0"/>
              </a:spcBef>
              <a:spcAft>
                <a:spcPct val="0"/>
              </a:spcAft>
              <a:buClrTx/>
              <a:buSzTx/>
              <a:buFontTx/>
              <a:buNone/>
              <a:defRPr lang="zh-CN" altLang="en-US" sz="3730" b="1" i="0" u="none" kern="1200" baseline="0">
                <a:solidFill>
                  <a:schemeClr val="hlink"/>
                </a:solidFill>
                <a:latin typeface="Times New Roman" pitchFamily="18" charset="0"/>
                <a:ea typeface="宋体" pitchFamily="2" charset="-122"/>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fontAlgn="base">
              <a:spcBef>
                <a:spcPct val="0"/>
              </a:spcBef>
              <a:spcAft>
                <a:spcPct val="0"/>
              </a:spcAft>
            </a:pPr>
            <a:endParaRPr lang="zh-CN" altLang="en-US" sz="1865" b="0">
              <a:solidFill>
                <a:srgbClr val="FFFFFF"/>
              </a:solidFill>
            </a:endParaRPr>
          </a:p>
        </p:txBody>
      </p:sp>
      <p:sp>
        <p:nvSpPr>
          <p:cNvPr id="56322"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algn="l"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教</a:t>
            </a:r>
            <a:r>
              <a:rPr lang="zh-CN" altLang="en-US" sz="1500" u="none" spc="0" baseline="0">
                <a:solidFill>
                  <a:srgbClr val="00017E"/>
                </a:solidFill>
                <a:effectLst>
                  <a:outerShdw blurRad="38100" dist="38100" dir="2700000" algn="tl">
                    <a:srgbClr val="000000">
                      <a:alpha val="43137"/>
                    </a:srgbClr>
                  </a:outerShdw>
                </a:effectLst>
              </a:rPr>
              <a:t>(Jiao)</a:t>
            </a:r>
            <a:r>
              <a:rPr lang="zh-CN" altLang="en-US" sz="3330" u="none" spc="0" baseline="0">
                <a:solidFill>
                  <a:srgbClr val="00017E"/>
                </a:solidFill>
                <a:effectLst>
                  <a:outerShdw blurRad="38100" dist="38100" dir="2700000" algn="tl">
                    <a:srgbClr val="000000">
                      <a:alpha val="43137"/>
                    </a:srgbClr>
                  </a:outerShdw>
                </a:effectLst>
              </a:rPr>
              <a:t>学建议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56323" name="Rectangle 3"/>
          <p:cNvSpPr>
            <a:spLocks noGrp="1"/>
          </p:cNvSpPr>
          <p:nvPr>
            <p:ph idx="1"/>
          </p:nvPr>
        </p:nvSpPr>
        <p:spPr>
          <a:xfrm>
            <a:off x="996658" y="2628151"/>
            <a:ext cx="8440344" cy="1968647"/>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lnSpc>
                <a:spcPct val="90000"/>
              </a:lnSpc>
            </a:pPr>
            <a:r>
              <a:rPr lang="zh-CN" altLang="en-US" sz="2701">
                <a:solidFill>
                  <a:srgbClr val="00017E"/>
                </a:solidFill>
                <a:latin typeface="宋体" pitchFamily="2" charset="-122"/>
              </a:rPr>
              <a:t>活动 要与趣味游戏相结合。 </a:t>
            </a:r>
            <a:endParaRPr lang="zh-CN" altLang="en-US" sz="2901">
              <a:latin typeface="宋体" pitchFamily="2" charset="-122"/>
            </a:endParaRPr>
          </a:p>
          <a:p>
            <a:pPr lvl="0" eaLnBrk="1" hangingPunct="1">
              <a:lnSpc>
                <a:spcPct val="90000"/>
              </a:lnSpc>
            </a:pPr>
            <a:endParaRPr lang="zh-CN" altLang="en-US" sz="2901">
              <a:latin typeface="宋体" pitchFamily="2" charset="-122"/>
            </a:endParaRPr>
          </a:p>
          <a:p>
            <a:pPr lvl="0" eaLnBrk="1" hangingPunct="1">
              <a:lnSpc>
                <a:spcPct val="90000"/>
              </a:lnSpc>
            </a:pPr>
            <a:r>
              <a:rPr lang="zh-CN" altLang="en-US" sz="2801">
                <a:solidFill>
                  <a:srgbClr val="00017E"/>
                </a:solidFill>
                <a:latin typeface="宋体" pitchFamily="2" charset="-122"/>
              </a:rPr>
              <a:t>本课是学生研究时间的第一</a:t>
            </a:r>
            <a:r>
              <a:rPr lang="zh-CN" altLang="en-US" sz="1500">
                <a:solidFill>
                  <a:srgbClr val="00017E"/>
                </a:solidFill>
                <a:latin typeface="宋体" pitchFamily="2" charset="-122"/>
              </a:rPr>
              <a:t>(Yi)</a:t>
            </a:r>
            <a:r>
              <a:rPr lang="zh-CN" altLang="en-US" sz="2801">
                <a:solidFill>
                  <a:srgbClr val="00017E"/>
                </a:solidFill>
                <a:latin typeface="宋体" pitchFamily="2" charset="-122"/>
              </a:rPr>
              <a:t>课，教师们要给予</a:t>
            </a:r>
            <a:endParaRPr lang="zh-CN" altLang="en-US" sz="2901">
              <a:latin typeface="宋体" pitchFamily="2" charset="-122"/>
            </a:endParaRPr>
          </a:p>
          <a:p>
            <a:pPr lvl="0" eaLnBrk="1" hangingPunct="1">
              <a:lnSpc>
                <a:spcPct val="90000"/>
              </a:lnSpc>
              <a:buNone/>
            </a:pPr>
            <a:r>
              <a:rPr lang="zh-CN" altLang="en-US" sz="2501">
                <a:solidFill>
                  <a:srgbClr val="00017E"/>
                </a:solidFill>
                <a:latin typeface="宋体" pitchFamily="2" charset="-122"/>
              </a:rPr>
              <a:t>学生充分的体验时间。</a:t>
            </a:r>
            <a:endParaRPr lang="zh-CN" altLang="en-US" sz="2901">
              <a:latin typeface="宋体" pitchFamily="2" charset="-122"/>
            </a:endParaRPr>
          </a:p>
        </p:txBody>
      </p:sp>
      <p:sp>
        <p:nvSpPr>
          <p:cNvPr id="56324"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第四十二页，共八十六页。</a:t>
            </a:r>
          </a:p>
        </p:txBody>
      </p:sp>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345" name="Rectangle 2"/>
          <p:cNvSpPr>
            <a:spLocks noGrp="1" noRot="1" noChangeArrowheads="1"/>
          </p:cNvSpPr>
          <p:nvPr>
            <p:ph type="title"/>
          </p:nvPr>
        </p:nvSpPr>
        <p:spPr>
          <a:xfrm>
            <a:off x="710489" y="631546"/>
            <a:ext cx="8052206" cy="1184148"/>
          </a:xfrm>
          <a:prstGeom prst="rect">
            <a:avLst/>
          </a:prstGeom>
        </p:spPr>
        <p:txBody>
          <a:bodyPr vert="horz" wrap="square" lIns="92075" tIns="46038" rIns="92075" bIns="46038" numCol="1" anchor="ctr" anchorCtr="0" compatLnSpc="1"/>
          <a:lstStyle>
            <a:lvl1pPr marL="0" indent="0" algn="ctr" defTabSz="947318" rtl="0" eaLnBrk="0" fontAlgn="base" hangingPunct="0">
              <a:lnSpc>
                <a:spcPct val="100000"/>
              </a:lnSpc>
              <a:spcBef>
                <a:spcPct val="0"/>
              </a:spcBef>
              <a:spcAft>
                <a:spcPct val="0"/>
              </a:spcAft>
              <a:buClrTx/>
              <a:buSzTx/>
              <a:buFontTx/>
              <a:buNone/>
              <a:defRPr kumimoji="1" lang="zh-CN" altLang="en-US" sz="4558">
                <a:solidFill>
                  <a:schemeClr val="tx2"/>
                </a:solidFill>
                <a:effectLst>
                  <a:outerShdw blurRad="38100" dist="38100" dir="2700000" algn="tl">
                    <a:srgbClr val="000000"/>
                  </a:outerShdw>
                </a:effectLst>
                <a:latin typeface="Arial" pitchFamily="34" charset="0"/>
                <a:ea typeface="宋体" pitchFamily="2" charset="-122"/>
                <a:cs typeface="+mj-cs"/>
              </a:defRPr>
            </a:lvl1pPr>
          </a:lstStyle>
          <a:p>
            <a:pPr marL="0" marR="0" lvl="0" indent="0" defTabSz="947318" eaLnBrk="1" hangingPunct="1">
              <a:lnSpc>
                <a:spcPct val="100000"/>
              </a:lnSpc>
              <a:buClrTx/>
              <a:buNone/>
            </a:pPr>
            <a:r>
              <a:rPr lang="zh-CN" altLang="en-US" sz="3330" u="none" spc="0" baseline="0">
                <a:solidFill>
                  <a:srgbClr val="00017E"/>
                </a:solidFill>
                <a:effectLst>
                  <a:outerShdw blurRad="38100" dist="38100" dir="2700000" algn="tl">
                    <a:srgbClr val="000000">
                      <a:alpha val="43137"/>
                    </a:srgbClr>
                  </a:outerShdw>
                </a:effectLst>
              </a:rPr>
              <a:t>第</a:t>
            </a:r>
            <a:r>
              <a:rPr lang="zh-CN" altLang="en-US" sz="1500" u="none" spc="0" baseline="0">
                <a:solidFill>
                  <a:srgbClr val="00017E"/>
                </a:solidFill>
                <a:effectLst>
                  <a:outerShdw blurRad="38100" dist="38100" dir="2700000" algn="tl">
                    <a:srgbClr val="000000">
                      <a:alpha val="43137"/>
                    </a:srgbClr>
                  </a:outerShdw>
                </a:effectLst>
              </a:rPr>
              <a:t>(Di)</a:t>
            </a:r>
            <a:r>
              <a:rPr lang="en-US" altLang="zh-CN" sz="3330" u="none" spc="0" baseline="0">
                <a:solidFill>
                  <a:srgbClr val="00017E"/>
                </a:solidFill>
                <a:effectLst>
                  <a:outerShdw blurRad="38100" dist="38100" dir="2700000" algn="tl">
                    <a:srgbClr val="000000">
                      <a:alpha val="43137"/>
                    </a:srgbClr>
                  </a:outerShdw>
                </a:effectLst>
              </a:rPr>
              <a:t>2</a:t>
            </a:r>
            <a:r>
              <a:rPr lang="zh-CN" altLang="en-US" sz="3530" u="none" spc="0" baseline="0">
                <a:solidFill>
                  <a:srgbClr val="00017E"/>
                </a:solidFill>
                <a:effectLst>
                  <a:outerShdw blurRad="38100" dist="38100" dir="2700000" algn="tl">
                    <a:srgbClr val="000000">
                      <a:alpha val="43137"/>
                    </a:srgbClr>
                  </a:outerShdw>
                </a:effectLst>
              </a:rPr>
              <a:t>课  太阳钟 </a:t>
            </a:r>
            <a:endParaRPr lang="zh-CN" altLang="en-US" sz="3730" u="none" baseline="0">
              <a:solidFill>
                <a:schemeClr val="bg2"/>
              </a:solidFill>
              <a:effectLst>
                <a:outerShdw blurRad="38100" dist="38100" dir="2700000" algn="tl">
                  <a:srgbClr val="000000">
                    <a:alpha val="43137"/>
                  </a:srgbClr>
                </a:outerShdw>
              </a:effectLst>
            </a:endParaRPr>
          </a:p>
        </p:txBody>
      </p:sp>
      <p:sp>
        <p:nvSpPr>
          <p:cNvPr id="57346" name="Rectangle 3"/>
          <p:cNvSpPr>
            <a:spLocks noGrp="1"/>
          </p:cNvSpPr>
          <p:nvPr>
            <p:ph idx="1"/>
          </p:nvPr>
        </p:nvSpPr>
        <p:spPr>
          <a:xfrm>
            <a:off x="559181" y="1837075"/>
            <a:ext cx="8525866" cy="2088705"/>
          </a:xfrm>
          <a:prstGeom prst="rect">
            <a:avLst/>
          </a:prstGeom>
          <a:noFill/>
          <a:ln>
            <a:noFill/>
            <a:miter lim="800000"/>
          </a:ln>
        </p:spPr>
        <p:txBody>
          <a:bodyPr wrap="square" lIns="91440" tIns="45720" rIns="91440" bIns="45720" anchor="t" anchorCtr="0"/>
          <a:lstStyle>
            <a:lvl1pPr marL="355244" indent="-355244" algn="l" defTabSz="947318" rtl="0" eaLnBrk="0" fontAlgn="base" hangingPunct="0">
              <a:lnSpc>
                <a:spcPct val="100000"/>
              </a:lnSpc>
              <a:spcBef>
                <a:spcPct val="20000"/>
              </a:spcBef>
              <a:spcAft>
                <a:spcPct val="0"/>
              </a:spcAft>
              <a:buClr>
                <a:schemeClr val="accent2"/>
              </a:buClr>
              <a:buSzPct val="80000"/>
              <a:buFont typeface="Wingdings" pitchFamily="2" charset="2"/>
              <a:buChar char="l"/>
              <a:defRPr kumimoji="1" lang="zh-CN" altLang="en-US" sz="3315">
                <a:solidFill>
                  <a:schemeClr val="bg2"/>
                </a:solidFill>
                <a:latin typeface="+mn-lt"/>
                <a:ea typeface="+mn-ea"/>
                <a:cs typeface="+mn-cs"/>
              </a:defRPr>
            </a:lvl1pPr>
            <a:lvl2pPr marL="769696" indent="-296037" algn="l" defTabSz="947318" rtl="0" eaLnBrk="0" fontAlgn="base" hangingPunct="0">
              <a:lnSpc>
                <a:spcPct val="100000"/>
              </a:lnSpc>
              <a:spcBef>
                <a:spcPct val="20000"/>
              </a:spcBef>
              <a:spcAft>
                <a:spcPct val="0"/>
              </a:spcAft>
              <a:buClr>
                <a:schemeClr val="tx1"/>
              </a:buClr>
              <a:buSzPct val="90000"/>
              <a:buFontTx/>
              <a:buChar char="–"/>
              <a:defRPr kumimoji="1" lang="zh-CN" altLang="en-US" sz="2901">
                <a:solidFill>
                  <a:schemeClr val="bg2"/>
                </a:solidFill>
                <a:latin typeface="+mn-lt"/>
                <a:ea typeface="+mn-ea"/>
              </a:defRPr>
            </a:lvl2pPr>
            <a:lvl3pPr marL="1184148" indent="-236830" algn="l" defTabSz="947318" rtl="0" eaLnBrk="0" fontAlgn="base" hangingPunct="0">
              <a:lnSpc>
                <a:spcPct val="100000"/>
              </a:lnSpc>
              <a:spcBef>
                <a:spcPct val="20000"/>
              </a:spcBef>
              <a:spcAft>
                <a:spcPct val="0"/>
              </a:spcAft>
              <a:buClr>
                <a:schemeClr val="accent1"/>
              </a:buClr>
              <a:buSzPct val="60000"/>
              <a:buFont typeface="Wingdings" pitchFamily="2" charset="2"/>
              <a:buChar char="l"/>
              <a:defRPr kumimoji="1" lang="zh-CN" altLang="en-US" sz="2486">
                <a:solidFill>
                  <a:schemeClr val="bg2"/>
                </a:solidFill>
                <a:latin typeface="+mn-lt"/>
                <a:ea typeface="+mn-ea"/>
              </a:defRPr>
            </a:lvl3pPr>
            <a:lvl4pPr marL="1657807" indent="-236830" algn="l" defTabSz="947318" rtl="0" eaLnBrk="0" fontAlgn="base" hangingPunct="0">
              <a:lnSpc>
                <a:spcPct val="100000"/>
              </a:lnSpc>
              <a:spcBef>
                <a:spcPct val="20000"/>
              </a:spcBef>
              <a:spcAft>
                <a:spcPct val="0"/>
              </a:spcAft>
              <a:buClr>
                <a:schemeClr val="tx1"/>
              </a:buClr>
              <a:buSzPct val="60000"/>
              <a:buFontTx/>
              <a:buChar char="–"/>
              <a:defRPr kumimoji="1" lang="zh-CN" altLang="en-US" sz="2072">
                <a:solidFill>
                  <a:schemeClr val="bg2"/>
                </a:solidFill>
                <a:latin typeface="+mn-lt"/>
                <a:ea typeface="+mn-ea"/>
              </a:defRPr>
            </a:lvl4pPr>
            <a:lvl5pPr marL="2131466" indent="-236830" algn="l" defTabSz="947318" rtl="0" eaLnBrk="0" fontAlgn="base" hangingPunct="0">
              <a:lnSpc>
                <a:spcPct val="100000"/>
              </a:lnSpc>
              <a:spcBef>
                <a:spcPct val="20000"/>
              </a:spcBef>
              <a:spcAft>
                <a:spcPct val="0"/>
              </a:spcAft>
              <a:buClr>
                <a:schemeClr val="accent1"/>
              </a:buClr>
              <a:buSzPct val="60000"/>
              <a:buFontTx/>
              <a:buChar char="•"/>
              <a:defRPr kumimoji="1" lang="zh-CN" altLang="en-US" sz="2072">
                <a:solidFill>
                  <a:schemeClr val="bg2"/>
                </a:solidFill>
                <a:latin typeface="+mn-lt"/>
                <a:ea typeface="+mn-ea"/>
              </a:defRPr>
            </a:lvl5pPr>
            <a:lvl6pPr marL="2605126"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6pPr>
            <a:lvl7pPr marL="3078785"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7pPr>
            <a:lvl8pPr marL="3552444"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8pPr>
            <a:lvl9pPr marL="4026103" indent="-236830" algn="l" rtl="0" fontAlgn="base">
              <a:spcBef>
                <a:spcPct val="20000"/>
              </a:spcBef>
              <a:spcAft>
                <a:spcPct val="0"/>
              </a:spcAft>
              <a:buClr>
                <a:schemeClr val="accent1"/>
              </a:buClr>
              <a:buChar char="•"/>
              <a:defRPr kumimoji="1" lang="zh-CN" altLang="en-US" sz="2072">
                <a:solidFill>
                  <a:schemeClr val="tx1"/>
                </a:solidFill>
                <a:latin typeface="+mn-lt"/>
                <a:ea typeface="+mn-ea"/>
              </a:defRPr>
            </a:lvl9pPr>
          </a:lstStyle>
          <a:p>
            <a:pPr lvl="0" eaLnBrk="1" hangingPunct="1"/>
            <a:r>
              <a:rPr lang="zh-CN" altLang="en-US" sz="2601">
                <a:solidFill>
                  <a:srgbClr val="00017E"/>
                </a:solidFill>
              </a:rPr>
              <a:t>本课是深人研究时间测量的第一课。他们将开始对计时工具进行研究，学习内容涉及到时间测量工具的发</a:t>
            </a:r>
            <a:r>
              <a:rPr lang="zh-CN" altLang="en-US" sz="1500">
                <a:solidFill>
                  <a:srgbClr val="00017E"/>
                </a:solidFill>
              </a:rPr>
              <a:t>(Fa)</a:t>
            </a:r>
            <a:r>
              <a:rPr lang="zh-CN" altLang="en-US" sz="2601">
                <a:solidFill>
                  <a:srgbClr val="00017E"/>
                </a:solidFill>
              </a:rPr>
              <a:t>展史。</a:t>
            </a:r>
            <a:endParaRPr lang="zh-CN" altLang="en-US" sz="2901"/>
          </a:p>
        </p:txBody>
      </p:sp>
      <p:sp>
        <p:nvSpPr>
          <p:cNvPr id="57347" name="New shape"/>
          <p:cNvSpPr/>
          <p:nvPr/>
        </p:nvSpPr>
        <p:spPr>
          <a:xfrm>
            <a:off x="0" y="6850888"/>
            <a:ext cx="9473184" cy="25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FFFFFF"/>
                </a:solidFill>
                <a:latin typeface="Times New Roman"/>
                <a:ea typeface="+mn-ea"/>
                <a:cs typeface="+mn-cs"/>
              </a:defRPr>
            </a:lvl1pPr>
            <a:lvl2pPr marL="457200" algn="l" defTabSz="914400" rtl="0" eaLnBrk="1" latinLnBrk="0" hangingPunct="1">
              <a:defRPr sz="1800" kern="1200">
                <a:solidFill>
                  <a:srgbClr val="FFFFFF"/>
                </a:solidFill>
                <a:latin typeface="Times New Roman"/>
                <a:ea typeface="+mn-ea"/>
                <a:cs typeface="+mn-cs"/>
              </a:defRPr>
            </a:lvl2pPr>
            <a:lvl3pPr marL="914400" algn="l" defTabSz="914400" rtl="0" eaLnBrk="1" latinLnBrk="0" hangingPunct="1">
              <a:defRPr sz="1800" kern="1200">
                <a:solidFill>
                  <a:srgbClr val="FFFFFF"/>
                </a:solidFill>
                <a:latin typeface="Times New Roman"/>
                <a:ea typeface="+mn-ea"/>
                <a:cs typeface="+mn-cs"/>
              </a:defRPr>
            </a:lvl3pPr>
            <a:lvl4pPr marL="1371600" algn="l" defTabSz="914400" rtl="0" eaLnBrk="1" latinLnBrk="0" hangingPunct="1">
              <a:defRPr sz="1800" kern="1200">
                <a:solidFill>
                  <a:srgbClr val="FFFFFF"/>
                </a:solidFill>
                <a:latin typeface="Times New Roman"/>
                <a:ea typeface="+mn-ea"/>
                <a:cs typeface="+mn-cs"/>
              </a:defRPr>
            </a:lvl4pPr>
            <a:lvl5pPr marL="1828800" algn="l" defTabSz="914400" rtl="0" eaLnBrk="1" latinLnBrk="0" hangingPunct="1">
              <a:defRPr sz="1800" kern="1200">
                <a:solidFill>
                  <a:srgbClr val="FFFFFF"/>
                </a:solidFill>
                <a:latin typeface="Times New Roman"/>
                <a:ea typeface="+mn-ea"/>
                <a:cs typeface="+mn-cs"/>
              </a:defRPr>
            </a:lvl5pPr>
            <a:lvl6pPr marL="2286000" algn="l" defTabSz="914400" rtl="0" eaLnBrk="1" latinLnBrk="0" hangingPunct="1">
              <a:defRPr sz="1800" kern="1200">
                <a:solidFill>
                  <a:srgbClr val="FFFFFF"/>
                </a:solidFill>
                <a:latin typeface="Times New Roman"/>
                <a:ea typeface="+mn-ea"/>
                <a:cs typeface="+mn-cs"/>
              </a:defRPr>
            </a:lvl6pPr>
            <a:lvl7pPr marL="2743200" algn="l" defTabSz="914400" rtl="0" eaLnBrk="1" latinLnBrk="0" hangingPunct="1">
              <a:defRPr sz="1800" kern="1200">
                <a:solidFill>
                  <a:srgbClr val="FFFFFF"/>
                </a:solidFill>
                <a:latin typeface="Times New Roman"/>
                <a:ea typeface="+mn-ea"/>
                <a:cs typeface="+mn-cs"/>
              </a:defRPr>
            </a:lvl7pPr>
            <a:lvl8pPr marL="3200400" algn="l" defTabSz="914400" rtl="0" eaLnBrk="1" latinLnBrk="0" hangingPunct="1">
              <a:defRPr sz="1800" kern="1200">
                <a:solidFill>
                  <a:srgbClr val="FFFFFF"/>
                </a:solidFill>
                <a:latin typeface="Times New Roman"/>
                <a:ea typeface="+mn-ea"/>
                <a:cs typeface="+mn-cs"/>
              </a:defRPr>
            </a:lvl8pPr>
            <a:lvl9pPr marL="3657600" algn="l" defTabSz="914400" rtl="0" eaLnBrk="1" latinLnBrk="0" hangingPunct="1">
              <a:defRPr sz="1800" kern="1200">
                <a:solidFill>
                  <a:srgbClr val="FFFFFF"/>
                </a:solidFill>
                <a:latin typeface="Times New Roman"/>
                <a:ea typeface="+mn-ea"/>
                <a:cs typeface="+mn-cs"/>
              </a:defRPr>
            </a:lvl9pPr>
          </a:lstStyle>
          <a:p>
            <a:pPr algn="r"/>
            <a:r>
              <a:rPr sz="800" b="0">
                <a:solidFill>
                  <a:srgbClr val="000000"/>
                </a:solidFill>
              </a:rPr>
              <a:t>第四十三页，共八十六页。</a:t>
            </a: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03184" cy="58348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https://d.book118.com/186104110242010102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自定义设计方案">
  <a:themeElements>
    <a:clrScheme name="Soaring 1">
      <a:dk1>
        <a:srgbClr val="000000"/>
      </a:dk1>
      <a:lt1>
        <a:srgbClr val="FFFFFF"/>
      </a:lt1>
      <a:dk2>
        <a:srgbClr val="0000FF"/>
      </a:dk2>
      <a:lt2>
        <a:srgbClr val="FFCC66"/>
      </a:lt2>
      <a:accent1>
        <a:srgbClr val="00FFFF"/>
      </a:accent1>
      <a:accent2>
        <a:srgbClr val="3366FF"/>
      </a:accent2>
      <a:accent3>
        <a:srgbClr val="AAAAFF"/>
      </a:accent3>
      <a:accent4>
        <a:srgbClr val="DADADA"/>
      </a:accent4>
      <a:accent5>
        <a:srgbClr val="AAFFFF"/>
      </a:accent5>
      <a:accent6>
        <a:srgbClr val="2D5CE7"/>
      </a:accent6>
      <a:hlink>
        <a:srgbClr val="FF0033"/>
      </a:hlink>
      <a:folHlink>
        <a:srgbClr val="FFFF00"/>
      </a:folHlink>
    </a:clrScheme>
    <a:fontScheme name="Soaring">
      <a:majorFont>
        <a:latin typeface="Arial" pitchFamily="34" charset="0"/>
        <a:ea typeface="宋体"/>
        <a:cs typeface="Arial" pitchFamily="34" charset="0"/>
      </a:majorFont>
      <a:minorFont>
        <a:latin typeface="Times New Roman"/>
        <a:ea typeface="宋体"/>
        <a:cs typeface="Arial" pitchFamily="34" charset="0"/>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38100" cap="flat" cmpd="sng" algn="ctr">
          <a:solidFill>
            <a:schemeClr val="bg2"/>
          </a:solidFill>
          <a:prstDash val="solid"/>
          <a:round/>
          <a:headEnd type="none" w="med" len="med"/>
          <a:tailEnd type="none" w="med" len="med"/>
        </a:ln>
      </a:spPr>
      <a:bodyPr vert="horz" wrap="none" lIns="91440" tIns="45720" rIns="91440" bIns="45720" numCol="1" anchor="ctr" anchorCtr="0" compatLnSpc="1"/>
      <a:lstStyle>
        <a:defPPr marL="0" marR="0" indent="0" algn="ctr" defTabSz="914400" rtl="0" eaLnBrk="1" fontAlgn="base" latinLnBrk="0" hangingPunct="1">
          <a:lnSpc>
            <a:spcPct val="100000"/>
          </a:lnSpc>
          <a:spcBef>
            <a:spcPct val="0"/>
          </a:spcBef>
          <a:spcAft>
            <a:spcPct val="0"/>
          </a:spcAft>
          <a:buClrTx/>
          <a:buSzTx/>
          <a:buFontTx/>
          <a:buNone/>
          <a:defRPr kumimoji="1" lang="zh-CN" altLang="en-US" sz="3600" b="1" i="0" u="none" strike="noStrike" cap="none" normalizeH="0" baseline="0" smtClean="0">
            <a:ln>
              <a:noFill/>
            </a:ln>
            <a:solidFill>
              <a:schemeClr val="hlink"/>
            </a:solidFill>
            <a:effectLst/>
            <a:latin typeface="Times New Roman" panose="02020603050405020304" pitchFamily="18"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38100" cap="flat" cmpd="sng" algn="ctr">
          <a:solidFill>
            <a:schemeClr val="bg2"/>
          </a:solidFill>
          <a:prstDash val="solid"/>
          <a:round/>
          <a:headEnd type="none" w="med" len="med"/>
          <a:tailEnd type="none" w="med" len="med"/>
        </a:ln>
      </a:spPr>
      <a:bodyPr vert="horz" wrap="none" lIns="91440" tIns="45720" rIns="91440" bIns="45720" numCol="1" anchor="ctr" anchorCtr="0" compatLnSpc="1"/>
      <a:lstStyle>
        <a:defPPr marL="0" marR="0" indent="0" algn="ctr" defTabSz="914400" rtl="0" eaLnBrk="1" fontAlgn="base" latinLnBrk="0" hangingPunct="1">
          <a:lnSpc>
            <a:spcPct val="100000"/>
          </a:lnSpc>
          <a:spcBef>
            <a:spcPct val="0"/>
          </a:spcBef>
          <a:spcAft>
            <a:spcPct val="0"/>
          </a:spcAft>
          <a:buClrTx/>
          <a:buSzTx/>
          <a:buFontTx/>
          <a:buNone/>
          <a:defRPr kumimoji="1" lang="zh-CN" altLang="en-US" sz="3600" b="1" i="0" u="none" strike="noStrike" cap="none" normalizeH="0" baseline="0" smtClean="0">
            <a:ln>
              <a:noFill/>
            </a:ln>
            <a:solidFill>
              <a:schemeClr val="hlink"/>
            </a:solidFill>
            <a:effectLst/>
            <a:latin typeface="Times New Roman" panose="02020603050405020304" pitchFamily="18" charset="0"/>
            <a:ea typeface="宋体" panose="02010600030101010101" pitchFamily="2" charset="-122"/>
          </a:defRPr>
        </a:defPPr>
      </a:lstStyle>
    </a:lnDef>
  </a:objectDefaults>
  <a:extraClrSchemeLst>
    <a:extraClrScheme>
      <a:clrScheme name="Soaring 1">
        <a:dk1>
          <a:srgbClr val="000000"/>
        </a:dk1>
        <a:lt1>
          <a:srgbClr val="FFFFFF"/>
        </a:lt1>
        <a:dk2>
          <a:srgbClr val="0000FF"/>
        </a:dk2>
        <a:lt2>
          <a:srgbClr val="FFCC66"/>
        </a:lt2>
        <a:accent1>
          <a:srgbClr val="00FFFF"/>
        </a:accent1>
        <a:accent2>
          <a:srgbClr val="3366FF"/>
        </a:accent2>
        <a:accent3>
          <a:srgbClr val="AAAAFF"/>
        </a:accent3>
        <a:accent4>
          <a:srgbClr val="DADADA"/>
        </a:accent4>
        <a:accent5>
          <a:srgbClr val="AAFFFF"/>
        </a:accent5>
        <a:accent6>
          <a:srgbClr val="2D5CE7"/>
        </a:accent6>
        <a:hlink>
          <a:srgbClr val="FF0033"/>
        </a:hlink>
        <a:folHlink>
          <a:srgbClr val="FFFF00"/>
        </a:folHlink>
      </a:clrScheme>
      <a:clrMap bg1="dk2" tx1="lt1" bg2="dk1" tx2="lt2" accent1="accent1" accent2="accent2" accent3="accent3" accent4="accent4" accent5="accent5" accent6="accent6" hlink="hlink" folHlink="folHlink"/>
    </a:extraClrScheme>
    <a:extraClrScheme>
      <a:clrScheme name="Soaring 2">
        <a:dk1>
          <a:srgbClr val="000000"/>
        </a:dk1>
        <a:lt1>
          <a:srgbClr val="FFFFFF"/>
        </a:lt1>
        <a:dk2>
          <a:srgbClr val="000000"/>
        </a:dk2>
        <a:lt2>
          <a:srgbClr val="CCECFF"/>
        </a:lt2>
        <a:accent1>
          <a:srgbClr val="6699FF"/>
        </a:accent1>
        <a:accent2>
          <a:srgbClr val="66CCFF"/>
        </a:accent2>
        <a:accent3>
          <a:srgbClr val="FFFFFF"/>
        </a:accent3>
        <a:accent4>
          <a:srgbClr val="000000"/>
        </a:accent4>
        <a:accent5>
          <a:srgbClr val="B8CAFF"/>
        </a:accent5>
        <a:accent6>
          <a:srgbClr val="5CB9E7"/>
        </a:accent6>
        <a:hlink>
          <a:srgbClr val="CC99FF"/>
        </a:hlink>
        <a:folHlink>
          <a:srgbClr val="00CCCC"/>
        </a:folHlink>
      </a:clrScheme>
      <a:clrMap bg1="lt1" tx1="dk1" bg2="lt2" tx2="dk2" accent1="accent1" accent2="accent2" accent3="accent3" accent4="accent4" accent5="accent5" accent6="accent6" hlink="hlink" folHlink="folHlink"/>
    </a:extraClrScheme>
    <a:extraClrScheme>
      <a:clrScheme name="Soaring 3">
        <a:dk1>
          <a:srgbClr val="000000"/>
        </a:dk1>
        <a:lt1>
          <a:srgbClr val="FFFFFF"/>
        </a:lt1>
        <a:dk2>
          <a:srgbClr val="000000"/>
        </a:dk2>
        <a:lt2>
          <a:srgbClr val="FFFFFF"/>
        </a:lt2>
        <a:accent1>
          <a:srgbClr val="CBCBCB"/>
        </a:accent1>
        <a:accent2>
          <a:srgbClr val="EAEAEA"/>
        </a:accent2>
        <a:accent3>
          <a:srgbClr val="FFFFFF"/>
        </a:accent3>
        <a:accent4>
          <a:srgbClr val="000000"/>
        </a:accent4>
        <a:accent5>
          <a:srgbClr val="E2E2E2"/>
        </a:accent5>
        <a:accent6>
          <a:srgbClr val="D4D4D4"/>
        </a:accent6>
        <a:hlink>
          <a:srgbClr val="5F5F5F"/>
        </a:hlink>
        <a:folHlink>
          <a:srgbClr val="969696"/>
        </a:folHlink>
      </a:clrScheme>
      <a:clrMap bg1="lt1" tx1="dk1" bg2="lt2" tx2="dk2" accent1="accent1" accent2="accent2" accent3="accent3" accent4="accent4" accent5="accent5" accent6="accent6" hlink="hlink" folHlink="folHlink"/>
    </a:extraClrScheme>
    <a:extraClrScheme>
      <a:clrScheme name="Soaring 4">
        <a:dk1>
          <a:srgbClr val="000000"/>
        </a:dk1>
        <a:lt1>
          <a:srgbClr val="FFFFFF"/>
        </a:lt1>
        <a:dk2>
          <a:srgbClr val="008080"/>
        </a:dk2>
        <a:lt2>
          <a:srgbClr val="FFCC66"/>
        </a:lt2>
        <a:accent1>
          <a:srgbClr val="0099CC"/>
        </a:accent1>
        <a:accent2>
          <a:srgbClr val="009999"/>
        </a:accent2>
        <a:accent3>
          <a:srgbClr val="AAC0C0"/>
        </a:accent3>
        <a:accent4>
          <a:srgbClr val="DADADA"/>
        </a:accent4>
        <a:accent5>
          <a:srgbClr val="AACAE2"/>
        </a:accent5>
        <a:accent6>
          <a:srgbClr val="008A8A"/>
        </a:accent6>
        <a:hlink>
          <a:srgbClr val="6600CC"/>
        </a:hlink>
        <a:folHlink>
          <a:srgbClr val="FFFF00"/>
        </a:folHlink>
      </a:clrScheme>
      <a:clrMap bg1="dk2" tx1="lt1" bg2="dk1" tx2="lt2" accent1="accent1" accent2="accent2" accent3="accent3" accent4="accent4" accent5="accent5" accent6="accent6" hlink="hlink" folHlink="folHlink"/>
    </a:extraClrScheme>
    <a:extraClrScheme>
      <a:clrScheme name="Soaring 5">
        <a:dk1>
          <a:srgbClr val="000000"/>
        </a:dk1>
        <a:lt1>
          <a:srgbClr val="FFFFFF"/>
        </a:lt1>
        <a:dk2>
          <a:srgbClr val="993300"/>
        </a:dk2>
        <a:lt2>
          <a:srgbClr val="FFCC66"/>
        </a:lt2>
        <a:accent1>
          <a:srgbClr val="FF6633"/>
        </a:accent1>
        <a:accent2>
          <a:srgbClr val="CC6600"/>
        </a:accent2>
        <a:accent3>
          <a:srgbClr val="CAADAA"/>
        </a:accent3>
        <a:accent4>
          <a:srgbClr val="DADADA"/>
        </a:accent4>
        <a:accent5>
          <a:srgbClr val="FFB8AD"/>
        </a:accent5>
        <a:accent6>
          <a:srgbClr val="B95C00"/>
        </a:accent6>
        <a:hlink>
          <a:srgbClr val="CC0000"/>
        </a:hlink>
        <a:folHlink>
          <a:srgbClr val="FFFF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pitchFamily="34" charset="0"/>
        <a:cs typeface="Arial" pitchFamily="34" charset="0"/>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pitchFamily="34" charset="0"/>
        <a:cs typeface="Arial" pitchFamily="34" charset="0"/>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219</Paragraphs>
  <Slides>44</Slides>
  <Notes>36</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44</vt:i4>
      </vt:variant>
    </vt:vector>
  </HeadingPairs>
  <TitlesOfParts>
    <vt:vector baseType="lpstr" size="56">
      <vt:lpstr>Arial</vt:lpstr>
      <vt:lpstr>Calibri</vt:lpstr>
      <vt:lpstr>宋体</vt:lpstr>
      <vt:lpstr>Times New Roman</vt:lpstr>
      <vt:lpstr>Wingdings</vt:lpstr>
      <vt:lpstr>微软雅黑</vt:lpstr>
      <vt:lpstr>Arial Black</vt:lpstr>
      <vt:lpstr>ClassizismAntiqua</vt:lpstr>
      <vt:lpstr>华文细黑</vt:lpstr>
      <vt:lpstr>Arial Narrow</vt:lpstr>
      <vt:lpstr>黑体</vt:lpstr>
      <vt:lpstr>Office Theme</vt:lpstr>
      <vt:lpstr>PowerPoint Presentation</vt:lpstr>
      <vt:lpstr>PowerPoint Presentation</vt:lpstr>
      <vt:lpstr>五下教材的主要教学目(Mu)标</vt:lpstr>
      <vt:lpstr>第一单元沉与(Yu)浮</vt:lpstr>
      <vt:lpstr>一、单元的内(Nei)容和结构：</vt:lpstr>
      <vt:lpstr>第(Di)1课  物体在水中是沉还是浮</vt:lpstr>
      <vt:lpstr>PowerPoint Presentation</vt:lpstr>
      <vt:lpstr>第(Di)2课  沉浮与什么因素有关</vt:lpstr>
      <vt:lpstr>第3课  橡皮(Pi)泥在水中的沉浮</vt:lpstr>
      <vt:lpstr>第4课(Ke)    造一艘小船</vt:lpstr>
      <vt:lpstr>第(Di)5课  浮力</vt:lpstr>
      <vt:lpstr>第6课  下沉的物体受到水(Shui)的浮力吗</vt:lpstr>
      <vt:lpstr>第7课  马铃薯在液体中的沉(Chen)浮</vt:lpstr>
      <vt:lpstr>PowerPoint Presentation</vt:lpstr>
      <vt:lpstr>教(Jiao)学建议</vt:lpstr>
      <vt:lpstr>第8课  探索马(Ma)铃薯沉浮的原因</vt:lpstr>
      <vt:lpstr>本(Ben)单元教学建议</vt:lpstr>
      <vt:lpstr>第二单元(Yuan)热</vt:lpstr>
      <vt:lpstr>PowerPoint Presentation</vt:lpstr>
      <vt:lpstr>一、单元的内容和(He)结构：</vt:lpstr>
      <vt:lpstr>第1课   热起(Qi)来了 </vt:lpstr>
      <vt:lpstr>教(Jiao)学建议 </vt:lpstr>
      <vt:lpstr>第2课   给冷水(Shui)加热 </vt:lpstr>
      <vt:lpstr>PowerPoint Presentation</vt:lpstr>
      <vt:lpstr>教(Jiao)学建议 </vt:lpstr>
      <vt:lpstr>第(Di)3课   液体的热胀冷缩 </vt:lpstr>
      <vt:lpstr>教学建(Jian)议 </vt:lpstr>
      <vt:lpstr>第4课  空气的热胀(Zhang)冷缩 </vt:lpstr>
      <vt:lpstr>教学建(Jian)议 </vt:lpstr>
      <vt:lpstr>第5课   金属热胀(Zhang)冷缩吗 </vt:lpstr>
      <vt:lpstr>教学(Xue)建议 </vt:lpstr>
      <vt:lpstr>第6课   热(Re)是怎样传递的 </vt:lpstr>
      <vt:lpstr>教(Jiao)学建议 </vt:lpstr>
      <vt:lpstr>第7课(Ke)   传热比赛</vt:lpstr>
      <vt:lpstr>教(Jiao)学建议 </vt:lpstr>
      <vt:lpstr>第8课  设计制作一个保温(Wen)杯 </vt:lpstr>
      <vt:lpstr>教(Jiao)学建议 </vt:lpstr>
      <vt:lpstr>第(Di)三单元时间的测量</vt:lpstr>
      <vt:lpstr>单(Dan)元主题</vt:lpstr>
      <vt:lpstr>设计思(Si)路</vt:lpstr>
      <vt:lpstr>第1课   时间(Jian)在流逝 </vt:lpstr>
      <vt:lpstr>教(Jiao)学建议 </vt:lpstr>
      <vt:lpstr>第(Di)2课  太阳钟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2024-09-28T00:18:58.548</cp:lastPrinted>
  <dcterms:created xsi:type="dcterms:W3CDTF">2024-09-27T16:18:58Z</dcterms:created>
  <dcterms:modified xsi:type="dcterms:W3CDTF">2024-09-27T16:19:01Z</dcterms:modified>
</cp:coreProperties>
</file>