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76E03-BE3A-4E35-9EDC-DA5CE6667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FE8C9-CD77-4B6A-BCED-3FFB9395B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053D-AFCB-4BBC-8898-6C45A82D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431B3-578F-45DD-BE34-D5D27CF52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2A284-8288-471D-8D09-829ED1847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DBC7D-6254-4371-A3A7-30D5D303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14E17D-A8D7-4F64-90A0-FAC9D9A25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27DC6-1890-4508-9429-CB9A9E2CF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2EABB-FE73-409E-993A-4AAEACD18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4F21C-FEED-4A3C-8B1E-BE06395D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F23D2-92F0-44E3-9B05-F61C40BF9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05114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电商供应链风险管理报告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电商供应链风险管理实践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本报告旨在分析电商供应链中潜在的风险，并提供相应的风险管理策略和建议，以确保电商业务的稳定运营和持续发展。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快速发展，电商供应链已成为企业核心竞争力的重要组成部分。然而，电商供应链面临着诸多风险和挑战，如供应商不稳定、库存积压、物流配送问题等，这些问题可能对企业的经营和品牌形象造成严重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本报告将从供应商管理、库存管理、物流配送、信息系统等四个方面，对电商供应链中的风险进行深入分析，并提出相应的管理策略和建议。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本报告主要关注近三年内电商供应链风险管理的情况。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本报告涵盖国内外主流电商平台及其供应链合作伙伴。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电商供应链概述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电商供应链定义与特点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电商供应链是指通过电子商务平台，将供应商、制造商、分销商、零售商和消费者等各环节紧密连接在一起，实现商品从生产到消费的高效、便捷流通的供应链体系。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高度信息化、快速响应市场、灵活多变、全球化运作。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395441" y="1857678"/>
            <a:ext cx="2112454" cy="2300478"/>
          </a:xfrm>
          <a:custGeom>
            <a:rect l="l" t="t" r="r" b="b"/>
            <a:pathLst>
              <a:path w="259" h="282">
                <a:moveTo>
                  <a:pt x="259" y="282"/>
                </a:moveTo>
                <a:lnTo>
                  <a:pt x="259" y="0"/>
                </a:lnTo>
                <a:lnTo>
                  <a:pt x="129" y="98"/>
                </a:lnTo>
                <a:lnTo>
                  <a:pt x="0" y="196"/>
                </a:lnTo>
                <a:lnTo>
                  <a:pt x="259" y="28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507895" y="1857678"/>
            <a:ext cx="2128742" cy="2300478"/>
          </a:xfrm>
          <a:custGeom>
            <a:rect l="l" t="t" r="r" b="b"/>
            <a:pathLst>
              <a:path w="261" h="282">
                <a:moveTo>
                  <a:pt x="0" y="0"/>
                </a:moveTo>
                <a:lnTo>
                  <a:pt x="0" y="282"/>
                </a:lnTo>
                <a:lnTo>
                  <a:pt x="261" y="196"/>
                </a:lnTo>
                <a:lnTo>
                  <a:pt x="132" y="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507895" y="3456640"/>
            <a:ext cx="2128742" cy="2577846"/>
          </a:xfrm>
          <a:custGeom>
            <a:rect l="l" t="t" r="r" b="b"/>
            <a:pathLst>
              <a:path w="261" h="316">
                <a:moveTo>
                  <a:pt x="261" y="0"/>
                </a:moveTo>
                <a:lnTo>
                  <a:pt x="0" y="86"/>
                </a:lnTo>
                <a:lnTo>
                  <a:pt x="160" y="316"/>
                </a:lnTo>
                <a:lnTo>
                  <a:pt x="211" y="158"/>
                </a:lnTo>
                <a:lnTo>
                  <a:pt x="26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194684" y="4158156"/>
            <a:ext cx="2618137" cy="1876234"/>
          </a:xfrm>
          <a:custGeom>
            <a:rect l="l" t="t" r="r" b="b"/>
            <a:pathLst>
              <a:path w="321" h="230">
                <a:moveTo>
                  <a:pt x="321" y="230"/>
                </a:moveTo>
                <a:lnTo>
                  <a:pt x="161" y="0"/>
                </a:lnTo>
                <a:lnTo>
                  <a:pt x="0" y="230"/>
                </a:lnTo>
                <a:lnTo>
                  <a:pt x="161" y="230"/>
                </a:lnTo>
                <a:lnTo>
                  <a:pt x="321" y="23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5441" y="3456640"/>
            <a:ext cx="2112454" cy="2577846"/>
          </a:xfrm>
          <a:custGeom>
            <a:rect l="l" t="t" r="r" b="b"/>
            <a:pathLst>
              <a:path w="259" h="316">
                <a:moveTo>
                  <a:pt x="98" y="316"/>
                </a:moveTo>
                <a:lnTo>
                  <a:pt x="259" y="86"/>
                </a:lnTo>
                <a:lnTo>
                  <a:pt x="0" y="0"/>
                </a:lnTo>
                <a:lnTo>
                  <a:pt x="50" y="158"/>
                </a:lnTo>
                <a:lnTo>
                  <a:pt x="98" y="3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5904004" y="1919621"/>
            <a:ext cx="0" cy="41656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8" name="Group 8"/>
          <p:cNvGrpSpPr/>
          <p:nvPr/>
        </p:nvGrpSpPr>
        <p:grpSpPr>
          <a:xfrm>
            <a:off x="6429280" y="1916543"/>
            <a:ext cx="1851195" cy="503206"/>
            <a:chOff x="6429280" y="1916543"/>
            <a:chExt cx="1851195" cy="503206"/>
          </a:xfrm>
        </p:grpSpPr>
        <p:sp>
          <p:nvSpPr>
            <p:cNvPr id="9" name="AutoShape 9"/>
            <p:cNvSpPr/>
            <p:nvPr/>
          </p:nvSpPr>
          <p:spPr>
            <a:xfrm>
              <a:off x="6429280" y="1916543"/>
              <a:ext cx="1766555" cy="50320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513920" y="1958262"/>
              <a:ext cx="1766555" cy="400145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429280" y="2799034"/>
            <a:ext cx="1851195" cy="503206"/>
            <a:chOff x="6429280" y="2799034"/>
            <a:chExt cx="1851195" cy="503206"/>
          </a:xfrm>
        </p:grpSpPr>
        <p:sp>
          <p:nvSpPr>
            <p:cNvPr id="12" name="AutoShape 12"/>
            <p:cNvSpPr/>
            <p:nvPr/>
          </p:nvSpPr>
          <p:spPr>
            <a:xfrm>
              <a:off x="6429280" y="2799034"/>
              <a:ext cx="1766555" cy="5032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513920" y="2840754"/>
              <a:ext cx="1766555" cy="400145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429280" y="3694479"/>
            <a:ext cx="1882409" cy="503206"/>
            <a:chOff x="6429280" y="3694479"/>
            <a:chExt cx="1882409" cy="503206"/>
          </a:xfrm>
        </p:grpSpPr>
        <p:sp>
          <p:nvSpPr>
            <p:cNvPr id="15" name="AutoShape 15"/>
            <p:cNvSpPr/>
            <p:nvPr/>
          </p:nvSpPr>
          <p:spPr>
            <a:xfrm>
              <a:off x="6429280" y="3694479"/>
              <a:ext cx="1796342" cy="50320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515347" y="3736199"/>
              <a:ext cx="1796342" cy="400145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429280" y="4558587"/>
            <a:ext cx="1898016" cy="503206"/>
            <a:chOff x="6429280" y="4558587"/>
            <a:chExt cx="1898016" cy="503206"/>
          </a:xfrm>
        </p:grpSpPr>
        <p:sp>
          <p:nvSpPr>
            <p:cNvPr id="18" name="AutoShape 18"/>
            <p:cNvSpPr/>
            <p:nvPr/>
          </p:nvSpPr>
          <p:spPr>
            <a:xfrm>
              <a:off x="6429280" y="4558587"/>
              <a:ext cx="1811235" cy="503206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516061" y="4600212"/>
              <a:ext cx="1811235" cy="400145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429280" y="5435554"/>
            <a:ext cx="1913622" cy="503206"/>
            <a:chOff x="6429280" y="5435554"/>
            <a:chExt cx="1913622" cy="503206"/>
          </a:xfrm>
        </p:grpSpPr>
        <p:sp>
          <p:nvSpPr>
            <p:cNvPr id="21" name="AutoShape 21"/>
            <p:cNvSpPr/>
            <p:nvPr/>
          </p:nvSpPr>
          <p:spPr>
            <a:xfrm>
              <a:off x="6429280" y="5435554"/>
              <a:ext cx="1826128" cy="503206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516774" y="5477274"/>
              <a:ext cx="1826128" cy="400145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6096000" y="1916543"/>
            <a:ext cx="2435260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6096000" y="2799034"/>
            <a:ext cx="2453226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096000" y="3694479"/>
            <a:ext cx="2472276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分销商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096000" y="4554015"/>
            <a:ext cx="2481801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045717" y="5435554"/>
            <a:ext cx="2541608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</a:t>
            </a:r>
            <a:endParaRPr lang="en-US" sz="1100"/>
          </a:p>
        </p:txBody>
      </p:sp>
      <p:sp>
        <p:nvSpPr>
          <p:cNvPr id="28" name="Freeform 28"/>
          <p:cNvSpPr/>
          <p:nvPr/>
        </p:nvSpPr>
        <p:spPr>
          <a:xfrm>
            <a:off x="2700862" y="3050637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90564" y="4197685"/>
            <a:ext cx="402526" cy="402526"/>
          </a:xfrm>
          <a:custGeom>
            <a:rect l="l" t="t" r="r" b="b"/>
            <a:pathLst>
              <a:path w="304800" h="304800">
                <a:moveTo>
                  <a:pt x="133350" y="0"/>
                </a:moveTo>
                <a:lnTo>
                  <a:pt x="0" y="0"/>
                </a:lnTo>
                <a:lnTo>
                  <a:pt x="0" y="304800"/>
                </a:lnTo>
                <a:lnTo>
                  <a:pt x="228600" y="304800"/>
                </a:lnTo>
                <a:lnTo>
                  <a:pt x="228600" y="95231"/>
                </a:lnTo>
                <a:lnTo>
                  <a:pt x="133350" y="0"/>
                </a:lnTo>
                <a:close/>
                <a:moveTo>
                  <a:pt x="113519" y="114300"/>
                </a:moveTo>
                <a:lnTo>
                  <a:pt x="113519" y="38100"/>
                </a:lnTo>
                <a:lnTo>
                  <a:pt x="189719" y="114300"/>
                </a:lnTo>
                <a:lnTo>
                  <a:pt x="113519" y="1143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362224" y="423435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30902" y="5160447"/>
            <a:ext cx="392564" cy="39256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004719" y="3007918"/>
            <a:ext cx="448723" cy="448723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电商供应链结构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8342902" y="1838628"/>
            <a:ext cx="235424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提供原材料或半成品的企业或个人。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8342902" y="2718346"/>
            <a:ext cx="235424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将原材料或半成品加工成成品的企业。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8342902" y="3598064"/>
            <a:ext cx="235424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负责将成品从制造商处采购并销售给零售商或消费者的企业。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8342902" y="4477782"/>
            <a:ext cx="235424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将商品销售给消费者的企业或个人。</a:t>
            </a:r>
            <a:endParaRPr lang="en-US" sz="1100"/>
          </a:p>
        </p:txBody>
      </p:sp>
      <p:sp>
        <p:nvSpPr>
          <p:cNvPr id="59" name="AutoShape 59"/>
          <p:cNvSpPr/>
          <p:nvPr/>
        </p:nvSpPr>
        <p:spPr>
          <a:xfrm>
            <a:off x="8342902" y="5357499"/>
            <a:ext cx="235424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购买并使用商品的个人或组织。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电商供应链发展趋势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利用人工智能、大数据等技术提高供应链运作效率和准确性。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拓展国际市场，实现全球范围内的资源配置和优化。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注重环保、节能，推动绿色生产和消费。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电商供应链风险识别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供应链网络风险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风险来源与分类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涉及供应商、库存、物流等方面的风险，如供应商破产、库存积压、物流延误等。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包括政治、经济、社会、技术等方面的风险，如政策变化、市场需求波动、自然灾害等。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包括组织、流程、信息等方面的风险，如组织结构不合理、流程不畅、信息系统故障等。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专家访谈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邀请行业专家进行访谈，获取他们对电商供应链风险的看法和建议。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通过向供应链相关人员发放问卷，收集关于潜在风险的信息。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通过对历史数据的挖掘和分析，发现潜在的风险因素和趋势。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利用风险矩阵对识别出的风险进行评估和排序，以便后续的风险管理决策。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包括轻微的市场需求波动、流程不畅等可以通过相应措施加以改善的风险。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包括供应商破产、重大自然灾害、政策突变等可能导致供应链严重中断的风险。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包括库存积压、物流延误、信息系统故障等可能对供应链运作产生较大影响的风险。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电商供应链风险评估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通过专家经验、历史数据等主观因素，对供应链风险进行初步评估。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运用统计学、运筹学等方法，对供应链风险进行量化评估。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采用供应链风险矩阵、风险指数等评估工具，对风险进行全面分析和评估。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https://d.book118.com/186105114203010102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2024-09-27T16:57:34.415</cp:lastPrinted>
  <dcterms:created xsi:type="dcterms:W3CDTF">2024-09-27T08:57:34Z</dcterms:created>
  <dcterms:modified xsi:type="dcterms:W3CDTF">2024-09-27T08:57:36Z</dcterms:modified>
</cp:coreProperties>
</file>