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A3F50D4-84F6-4AC3-AF6C-3D90728EE1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147BF5-94B7-4BFF-B928-63C0D335BC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27D9BC9-2653-4E0B-9CD3-C55FAED626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F2AAC7C-5971-41A8-A7CC-E98307BB4D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48E04C3-97A1-4932-BD81-9A48EE74786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1E6A7EA-CA9F-45E2-AA42-798B81F775A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5FE25CA-1F38-44BE-861D-72D85740623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D65309-1A3A-46DF-9A93-A18930F7F0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32A91C2-01EA-4709-A8DF-3E5A796A70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940FFB-0012-4EC9-92BE-9D87AF9A6A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AE5F32-705E-4C36-AF1C-8E0EF8F3ED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6121050135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基于深度学习的医学影像重建与优化技术研究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charset="-122"/>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深度学习在医学影像重建中的应用</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医学影像优化技术</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深度学习模型优化与改进</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charset="-122"/>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医学影像数据集与实验平台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结论与展望</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01</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986" r="30986"/>
          <a:stretch>
            <a:fillRect/>
          </a:stretch>
        </p:blipFill>
        <p:spPr>
          <a:xfrm>
            <a:off x="1241255" y="1314002"/>
            <a:ext cx="2902138" cy="509023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cxnSp>
        <p:nvCxnSpPr>
          <p:cNvPr id="25" name="Connector 25"/>
          <p:cNvCxnSpPr/>
          <p:nvPr/>
        </p:nvCxnSpPr>
        <p:spPr>
          <a:xfrm>
            <a:off x="4146550" y="1868488"/>
            <a:ext cx="14192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3970338" y="3735388"/>
            <a:ext cx="230187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a:off x="2298700" y="5591175"/>
            <a:ext cx="2921000"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8" name="Freeform 28"/>
          <p:cNvSpPr/>
          <p:nvPr/>
        </p:nvSpPr>
        <p:spPr>
          <a:xfrm>
            <a:off x="5541931" y="139703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643563" y="149542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918043" y="5105400"/>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022818" y="5203793"/>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5753100" y="161882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35" name="TextBox 35"/>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36" name="TextBox 36"/>
          <p:cNvSpPr txBox="1"/>
          <p:nvPr/>
        </p:nvSpPr>
        <p:spPr>
          <a:xfrm>
            <a:off x="5118735" y="5326380"/>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37" name="TextBox 37"/>
          <p:cNvSpPr txBox="1"/>
          <p:nvPr/>
        </p:nvSpPr>
        <p:spPr>
          <a:xfrm>
            <a:off x="6861239" y="1206532"/>
            <a:ext cx="4364355" cy="135716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医学影像技术在临床诊断中具有重要意义，能够提供人体内部结构和功能信息。</a:t>
            </a:r>
          </a:p>
        </p:txBody>
      </p:sp>
      <p:sp>
        <p:nvSpPr>
          <p:cNvPr id="38" name="TextBox 38"/>
          <p:cNvSpPr txBox="1"/>
          <p:nvPr/>
        </p:nvSpPr>
        <p:spPr>
          <a:xfrm>
            <a:off x="7178707" y="3037856"/>
            <a:ext cx="4364355" cy="1377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深度学习作为一种强大的机器学习技术，在医学影像处理领域具有广泛应用前景。</a:t>
            </a:r>
          </a:p>
        </p:txBody>
      </p:sp>
      <p:sp>
        <p:nvSpPr>
          <p:cNvPr id="39" name="TextBox 39"/>
          <p:cNvSpPr txBox="1"/>
          <p:nvPr/>
        </p:nvSpPr>
        <p:spPr>
          <a:xfrm>
            <a:off x="6118675" y="4936127"/>
            <a:ext cx="4362450" cy="1348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基于深度学习的医学影像重建与优化技术能够改善图像质量，提高诊断准确率，具有重要的研究价值。</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国内外研究现状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目前，基于深度学习的医学影像重建与优化技术已成为研究热点，取得了一系列重要成果，如超分辨率重建、去噪、增强等。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发展趋势</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随着深度学习理论的不断发展和计算能力的提升，未来该技术将在医学影像处理领域发挥更加重要的作用，实现更加精准、高效的图像重建与优化。</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8906" r="28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406" r="254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主要内容</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本研究将围绕基于深度学习的医学影像重建与优化技术展开研究，包括相关算法的设计、实现和评估等。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目标</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旨在提高医学影像的重建质量和优化效果，为临床诊断提供更加准确、可靠的图像信息支持。同时，探索深度学习在医学影像处理领域的应用潜力，为未来的研究和发展提供借鉴和参考。</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本研究的主要内容和目标</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02</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深度学习在医学影像重建中的应用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5747" r="35747"/>
          <a:stretch>
            <a:fillRect/>
          </a:stretch>
        </p:blipFill>
        <p:spPr>
          <a:xfrm>
            <a:off x="1256536" y="1126660"/>
            <a:ext cx="3172115"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神经网络基础</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深度学习基于神经网络，通过模拟人脑神经元的连接方式，构建一个高度复杂的网络结构。</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特征学习</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深度学习能够自动学习数据中的特征表示，从而避免了手工设计特征的繁琐过程。</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端到端学习</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深度学习模型通常采用端到端的学习方式，直接将原始数据作为输入，输出最终结果，无需进行中间过程的处理。</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深度学习基本原理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50" r="16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分辨率与清晰度</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医学影像重建的另一个重要问题是如何提高图像的分辨率和清晰度，以便更好地展示病变细节。</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医学影像获取</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医学影像重建问题通常涉及到从传感器获取的原始数据中恢复出高质量的图像。</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噪声与伪影</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原始数据中往往存在噪声和伪影等干扰因素，这些因素会影响最终重建图像的质量。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医学影像重建问题描述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1460468" y="1739932"/>
            <a:ext cx="4610100" cy="1968532"/>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0568" y="3703606"/>
            <a:ext cx="4610100" cy="196853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70568" y="1739932"/>
            <a:ext cx="4610100" cy="196853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460468" y="3703606"/>
            <a:ext cx="4610100" cy="1968532"/>
          </a:xfrm>
          <a:prstGeom prst="rect">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362432" y="2578179"/>
            <a:ext cx="1689259" cy="292036"/>
          </a:xfrm>
          <a:prstGeom prst="triangl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0800000">
            <a:off x="7759732" y="3703606"/>
            <a:ext cx="1689068" cy="292132"/>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16200000">
            <a:off x="5089493" y="4548188"/>
            <a:ext cx="1689259" cy="292036"/>
          </a:xfrm>
          <a:prstGeom prst="triangle">
            <a:avLst>
              <a:gd name="adj" fmla="val 50000"/>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006757" y="3421094"/>
            <a:ext cx="1689068" cy="292132"/>
          </a:xfrm>
          <a:prstGeom prst="triangle">
            <a:avLst>
              <a:gd name="adj" fmla="val 50000"/>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1350931" y="2111740"/>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charset="-122"/>
                <a:cs typeface="微软雅黑"/>
              </a:rPr>
              <a:t>A</a:t>
            </a:r>
          </a:p>
        </p:txBody>
      </p:sp>
      <p:sp>
        <p:nvSpPr>
          <p:cNvPr id="11" name="TextBox 11"/>
          <p:cNvSpPr txBox="1"/>
          <p:nvPr/>
        </p:nvSpPr>
        <p:spPr>
          <a:xfrm>
            <a:off x="9321832" y="2111740"/>
            <a:ext cx="13068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charset="-122"/>
                <a:cs typeface="微软雅黑"/>
              </a:rPr>
              <a:t>B</a:t>
            </a:r>
          </a:p>
        </p:txBody>
      </p:sp>
      <p:sp>
        <p:nvSpPr>
          <p:cNvPr id="12" name="TextBox 12"/>
          <p:cNvSpPr txBox="1"/>
          <p:nvPr/>
        </p:nvSpPr>
        <p:spPr>
          <a:xfrm>
            <a:off x="9321832"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charset="-122"/>
                <a:cs typeface="微软雅黑"/>
              </a:rPr>
              <a:t>D</a:t>
            </a:r>
          </a:p>
        </p:txBody>
      </p:sp>
      <p:sp>
        <p:nvSpPr>
          <p:cNvPr id="13" name="TextBox 13"/>
          <p:cNvSpPr txBox="1"/>
          <p:nvPr/>
        </p:nvSpPr>
        <p:spPr>
          <a:xfrm>
            <a:off x="1350931"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charset="-122"/>
                <a:cs typeface="微软雅黑"/>
              </a:rPr>
              <a:t>C</a:t>
            </a:r>
          </a:p>
        </p:txBody>
      </p:sp>
      <p:sp>
        <p:nvSpPr>
          <p:cNvPr id="14" name="TextBox 14"/>
          <p:cNvSpPr txBox="1"/>
          <p:nvPr/>
        </p:nvSpPr>
        <p:spPr>
          <a:xfrm>
            <a:off x="2615463" y="1879521"/>
            <a:ext cx="328720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卷积神经网络</a:t>
            </a:r>
          </a:p>
        </p:txBody>
      </p:sp>
      <p:sp>
        <p:nvSpPr>
          <p:cNvPr id="15" name="TextBox 15"/>
          <p:cNvSpPr txBox="1"/>
          <p:nvPr/>
        </p:nvSpPr>
        <p:spPr>
          <a:xfrm>
            <a:off x="2615463" y="2274379"/>
            <a:ext cx="336374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卷积神经网络（CNN）是深度学习中最常用的模型之一，在医学影像重建中也被广泛应用。</a:t>
            </a:r>
          </a:p>
        </p:txBody>
      </p:sp>
      <p:sp>
        <p:nvSpPr>
          <p:cNvPr id="16" name="TextBox 16"/>
          <p:cNvSpPr txBox="1"/>
          <p:nvPr/>
        </p:nvSpPr>
        <p:spPr>
          <a:xfrm>
            <a:off x="6432750" y="1879521"/>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生成对抗网络</a:t>
            </a:r>
          </a:p>
        </p:txBody>
      </p:sp>
      <p:sp>
        <p:nvSpPr>
          <p:cNvPr id="17" name="TextBox 17"/>
          <p:cNvSpPr txBox="1"/>
          <p:nvPr/>
        </p:nvSpPr>
        <p:spPr>
          <a:xfrm>
            <a:off x="6432750" y="2274379"/>
            <a:ext cx="306326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生成对抗网络（GAN）是一种能够生成高质量图像的深度学习模型，也被应用于医学影像重建中。</a:t>
            </a:r>
          </a:p>
        </p:txBody>
      </p:sp>
      <p:sp>
        <p:nvSpPr>
          <p:cNvPr id="18" name="TextBox 18"/>
          <p:cNvSpPr txBox="1"/>
          <p:nvPr/>
        </p:nvSpPr>
        <p:spPr>
          <a:xfrm>
            <a:off x="2615463" y="3849672"/>
            <a:ext cx="33623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注意力机制</a:t>
            </a:r>
          </a:p>
        </p:txBody>
      </p:sp>
      <p:sp>
        <p:nvSpPr>
          <p:cNvPr id="19" name="TextBox 19"/>
          <p:cNvSpPr txBox="1"/>
          <p:nvPr/>
        </p:nvSpPr>
        <p:spPr>
          <a:xfrm>
            <a:off x="2615463" y="4244530"/>
            <a:ext cx="310082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注意力机制可以帮助模型更好地关注图像中的重要区域，从而提高重建图像的质量。</a:t>
            </a:r>
          </a:p>
        </p:txBody>
      </p:sp>
      <p:sp>
        <p:nvSpPr>
          <p:cNvPr id="20" name="TextBox 20"/>
          <p:cNvSpPr txBox="1"/>
          <p:nvPr/>
        </p:nvSpPr>
        <p:spPr>
          <a:xfrm>
            <a:off x="6524760" y="3849672"/>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其他模型</a:t>
            </a:r>
          </a:p>
        </p:txBody>
      </p:sp>
      <p:sp>
        <p:nvSpPr>
          <p:cNvPr id="21" name="TextBox 21"/>
          <p:cNvSpPr txBox="1"/>
          <p:nvPr/>
        </p:nvSpPr>
        <p:spPr>
          <a:xfrm>
            <a:off x="6432750" y="4244530"/>
            <a:ext cx="311768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除了上述模型外，还有许多其他深度学习模型也被应用于医学影像重建中，如循环神经网络（RNN）、自编码器等。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基于深度学习的医学影像重建方法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数据集与评估指标</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为了验证深度学习在医学影像重建中的效果，通常需要使用公开的数据集，并采用峰值信噪比（PSNR）、结构相似性（SSIM）等评估指标对重建图像的质量进行评估。</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局限性分析</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虽然深度学习在医学影像重建中取得了显著成果，但仍存在一些局限性，如对训练数据的要求较高、模型可解释性较差等。</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未来展望</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未来可以进一步研究如何降低深度学习模型对训练数据的要求、提高模型的可解释性，并探索更多新型深度学习模型在医学影像重建中的应用。</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与传统方法比较</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通过实验比较，可以发现基于深度学习的医学影像重建方法相比传统方法在重建质量和效率方面都有显著提升。</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实验结果与分析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03</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医学影像优化技术</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flipH="1">
            <a:off x="2266950" y="2012950"/>
            <a:ext cx="9925050" cy="4845050"/>
          </a:xfrm>
          <a:prstGeom prst="triangle">
            <a:avLst>
              <a:gd name="adj" fmla="val 0"/>
            </a:avLst>
          </a:prstGeom>
          <a:blipFill dpi="0" rotWithShape="1">
            <a:blip r:embed="rId2">
              <a:alphaModFix/>
            </a:blip>
            <a:stretch>
              <a:fillRect/>
            </a:stretch>
          </a:blip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V="1">
            <a:off x="1966913" y="6027738"/>
            <a:ext cx="1973262" cy="985837"/>
          </a:xfrm>
          <a:prstGeom prst="line">
            <a:avLst/>
          </a:prstGeom>
          <a:ln w="3175">
            <a:solidFill>
              <a:srgbClr val="D76739">
                <a:alpha val="100000"/>
              </a:srgbClr>
            </a:solidFill>
            <a:prstDash val="solid"/>
            <a:headEnd type="none"/>
            <a:tailEnd type="none"/>
          </a:ln>
        </p:spPr>
      </p:cxnSp>
      <p:sp>
        <p:nvSpPr>
          <p:cNvPr id="4" name="AutoShape 4"/>
          <p:cNvSpPr/>
          <p:nvPr/>
        </p:nvSpPr>
        <p:spPr>
          <a:xfrm rot="2700000">
            <a:off x="4090988" y="5378450"/>
            <a:ext cx="723900" cy="7239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flipV="1">
            <a:off x="4991100" y="5230813"/>
            <a:ext cx="598488" cy="298450"/>
          </a:xfrm>
          <a:prstGeom prst="line">
            <a:avLst/>
          </a:prstGeom>
          <a:ln w="3175">
            <a:solidFill>
              <a:srgbClr val="D76739">
                <a:alpha val="100000"/>
              </a:srgbClr>
            </a:solidFill>
            <a:prstDash val="solid"/>
            <a:headEnd type="none"/>
            <a:tailEnd type="none"/>
          </a:ln>
        </p:spPr>
      </p:cxnSp>
      <p:sp>
        <p:nvSpPr>
          <p:cNvPr id="6" name="AutoShape 6"/>
          <p:cNvSpPr/>
          <p:nvPr/>
        </p:nvSpPr>
        <p:spPr>
          <a:xfrm rot="2700000">
            <a:off x="5791200" y="4559300"/>
            <a:ext cx="723900" cy="72390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V="1">
            <a:off x="6677025" y="4410075"/>
            <a:ext cx="598488" cy="298450"/>
          </a:xfrm>
          <a:prstGeom prst="line">
            <a:avLst/>
          </a:prstGeom>
          <a:ln w="3175">
            <a:solidFill>
              <a:srgbClr val="D76739">
                <a:alpha val="100000"/>
              </a:srgbClr>
            </a:solidFill>
            <a:prstDash val="solid"/>
            <a:headEnd type="none"/>
            <a:tailEnd type="none"/>
          </a:ln>
        </p:spPr>
      </p:cxnSp>
      <p:sp>
        <p:nvSpPr>
          <p:cNvPr id="8" name="AutoShape 8"/>
          <p:cNvSpPr/>
          <p:nvPr/>
        </p:nvSpPr>
        <p:spPr>
          <a:xfrm rot="2700000">
            <a:off x="7454900" y="3749675"/>
            <a:ext cx="723900" cy="72390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flipV="1">
            <a:off x="8316913" y="3598863"/>
            <a:ext cx="598487" cy="298450"/>
          </a:xfrm>
          <a:prstGeom prst="line">
            <a:avLst/>
          </a:prstGeom>
          <a:ln w="3175">
            <a:solidFill>
              <a:srgbClr val="D76739">
                <a:alpha val="100000"/>
              </a:srgbClr>
            </a:solidFill>
            <a:prstDash val="solid"/>
            <a:headEnd type="none"/>
            <a:tailEnd type="none"/>
          </a:ln>
        </p:spPr>
      </p:cxnSp>
      <p:cxnSp>
        <p:nvCxnSpPr>
          <p:cNvPr id="10" name="Connector 10"/>
          <p:cNvCxnSpPr/>
          <p:nvPr/>
        </p:nvCxnSpPr>
        <p:spPr>
          <a:xfrm flipV="1">
            <a:off x="10059988" y="1960563"/>
            <a:ext cx="2282825" cy="1092200"/>
          </a:xfrm>
          <a:prstGeom prst="line">
            <a:avLst/>
          </a:prstGeom>
          <a:ln w="3175">
            <a:solidFill>
              <a:srgbClr val="D76739">
                <a:alpha val="100000"/>
              </a:srgbClr>
            </a:solidFill>
            <a:prstDash val="solid"/>
            <a:headEnd type="none"/>
            <a:tailEnd type="none"/>
          </a:ln>
        </p:spPr>
      </p:cxnSp>
      <p:cxnSp>
        <p:nvCxnSpPr>
          <p:cNvPr id="11" name="Connector 11"/>
          <p:cNvCxnSpPr/>
          <p:nvPr/>
        </p:nvCxnSpPr>
        <p:spPr>
          <a:xfrm>
            <a:off x="936625" y="5559425"/>
            <a:ext cx="2614613" cy="0"/>
          </a:xfrm>
          <a:prstGeom prst="line">
            <a:avLst/>
          </a:prstGeom>
          <a:ln w="6350">
            <a:solidFill>
              <a:schemeClr val="dk1"/>
            </a:solidFill>
            <a:prstDash val="dash"/>
            <a:headEnd type="none"/>
            <a:tailEnd type="none"/>
          </a:ln>
        </p:spPr>
        <p:style>
          <a:lnRef idx="0">
            <a:schemeClr val="dk1"/>
          </a:lnRef>
          <a:fillRef idx="1">
            <a:schemeClr val="dk1"/>
          </a:fillRef>
          <a:effectRef idx="0">
            <a:schemeClr val="dk1"/>
          </a:effectRef>
          <a:fontRef idx="minor">
            <a:schemeClr val="lt1"/>
          </a:fontRef>
        </p:style>
      </p:cxnSp>
      <p:cxnSp>
        <p:nvCxnSpPr>
          <p:cNvPr id="12" name="Connector 12"/>
          <p:cNvCxnSpPr/>
          <p:nvPr/>
        </p:nvCxnSpPr>
        <p:spPr>
          <a:xfrm>
            <a:off x="2873375" y="4413250"/>
            <a:ext cx="2614613" cy="0"/>
          </a:xfrm>
          <a:prstGeom prst="line">
            <a:avLst/>
          </a:prstGeom>
          <a:ln w="6350">
            <a:solidFill>
              <a:schemeClr val="dk1"/>
            </a:solidFill>
            <a:prstDash val="dash"/>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a:off x="4702175" y="3371850"/>
            <a:ext cx="2614613" cy="0"/>
          </a:xfrm>
          <a:prstGeom prst="line">
            <a:avLst/>
          </a:prstGeom>
          <a:ln w="6350">
            <a:solidFill>
              <a:schemeClr val="dk1"/>
            </a:solidFill>
            <a:prstDash val="dash"/>
            <a:headEnd type="none"/>
            <a:tailEnd type="none"/>
          </a:ln>
        </p:spPr>
        <p:style>
          <a:lnRef idx="0">
            <a:schemeClr val="dk1"/>
          </a:lnRef>
          <a:fillRef idx="1">
            <a:schemeClr val="dk1"/>
          </a:fillRef>
          <a:effectRef idx="0">
            <a:schemeClr val="dk1"/>
          </a:effectRef>
          <a:fontRef idx="minor">
            <a:schemeClr val="lt1"/>
          </a:fontRef>
        </p:style>
      </p:cxnSp>
      <p:cxnSp>
        <p:nvCxnSpPr>
          <p:cNvPr id="14" name="Connector 14"/>
          <p:cNvCxnSpPr/>
          <p:nvPr/>
        </p:nvCxnSpPr>
        <p:spPr>
          <a:xfrm>
            <a:off x="6293055" y="2249488"/>
            <a:ext cx="2614612" cy="0"/>
          </a:xfrm>
          <a:prstGeom prst="line">
            <a:avLst/>
          </a:prstGeom>
          <a:ln w="6350">
            <a:solidFill>
              <a:schemeClr val="dk1"/>
            </a:solidFill>
            <a:prstDash val="dash"/>
            <a:headEnd type="none"/>
            <a:tailEnd type="none"/>
          </a:ln>
        </p:spPr>
        <p:style>
          <a:lnRef idx="0">
            <a:schemeClr val="dk1"/>
          </a:lnRef>
          <a:fillRef idx="1">
            <a:schemeClr val="dk1"/>
          </a:fillRef>
          <a:effectRef idx="0">
            <a:schemeClr val="dk1"/>
          </a:effectRef>
          <a:fontRef idx="minor">
            <a:schemeClr val="lt1"/>
          </a:fontRef>
        </p:style>
      </p:cxnSp>
      <p:sp>
        <p:nvSpPr>
          <p:cNvPr id="15" name="AutoShape 15"/>
          <p:cNvSpPr/>
          <p:nvPr/>
        </p:nvSpPr>
        <p:spPr>
          <a:xfrm>
            <a:off x="5680775" y="1185863"/>
            <a:ext cx="2647950" cy="3937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192588" y="2351088"/>
            <a:ext cx="2647950" cy="3937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2397125" y="3321050"/>
            <a:ext cx="2647950" cy="39528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98463" y="4514850"/>
            <a:ext cx="2647950" cy="3937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5680775" y="1157288"/>
            <a:ext cx="2647950" cy="447675"/>
          </a:xfrm>
          <a:prstGeom prst="rect">
            <a:avLst/>
          </a:prstGeom>
        </p:spPr>
        <p:txBody>
          <a:bodyPr vert="horz" wrap="square" lIns="95250" tIns="95250" rIns="47625" bIns="952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dk1">
                    <a:alpha val="100000"/>
                  </a:schemeClr>
                </a:solidFill>
                <a:latin typeface="Microsoft Yahei"/>
                <a:ea typeface="Microsoft Yahei"/>
                <a:cs typeface="Microsoft Yahei"/>
              </a:rPr>
              <a:t>分辨率</a:t>
            </a:r>
          </a:p>
        </p:txBody>
      </p:sp>
      <p:sp>
        <p:nvSpPr>
          <p:cNvPr id="20" name="TextBox 20"/>
          <p:cNvSpPr txBox="1"/>
          <p:nvPr/>
        </p:nvSpPr>
        <p:spPr>
          <a:xfrm>
            <a:off x="4192588" y="2326005"/>
            <a:ext cx="2647950" cy="44767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dk1">
                    <a:alpha val="100000"/>
                  </a:schemeClr>
                </a:solidFill>
                <a:latin typeface="Microsoft Yahei"/>
                <a:ea typeface="Microsoft Yahei"/>
                <a:cs typeface="Microsoft Yahei"/>
              </a:rPr>
              <a:t>噪声</a:t>
            </a:r>
          </a:p>
        </p:txBody>
      </p:sp>
      <p:sp>
        <p:nvSpPr>
          <p:cNvPr id="21" name="TextBox 21"/>
          <p:cNvSpPr txBox="1"/>
          <p:nvPr/>
        </p:nvSpPr>
        <p:spPr>
          <a:xfrm>
            <a:off x="2397125" y="3273425"/>
            <a:ext cx="2647950" cy="447675"/>
          </a:xfrm>
          <a:prstGeom prst="rect">
            <a:avLst/>
          </a:prstGeom>
        </p:spPr>
        <p:txBody>
          <a:bodyPr vert="horz" wrap="square" lIns="95250" tIns="95250" rIns="47625" bIns="952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dk1">
                    <a:alpha val="100000"/>
                  </a:schemeClr>
                </a:solidFill>
                <a:latin typeface="Microsoft Yahei"/>
                <a:ea typeface="Microsoft Yahei"/>
                <a:cs typeface="Microsoft Yahei"/>
              </a:rPr>
              <a:t>伪影</a:t>
            </a:r>
          </a:p>
        </p:txBody>
      </p:sp>
      <p:sp>
        <p:nvSpPr>
          <p:cNvPr id="22" name="TextBox 22"/>
          <p:cNvSpPr txBox="1"/>
          <p:nvPr/>
        </p:nvSpPr>
        <p:spPr>
          <a:xfrm>
            <a:off x="398463" y="4492943"/>
            <a:ext cx="2647950" cy="447675"/>
          </a:xfrm>
          <a:prstGeom prst="rect">
            <a:avLst/>
          </a:prstGeom>
        </p:spPr>
        <p:txBody>
          <a:bodyPr vert="horz" wrap="square" lIns="95250" tIns="95250" rIns="47625" bIns="952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dk1">
                    <a:alpha val="100000"/>
                  </a:schemeClr>
                </a:solidFill>
                <a:latin typeface="Microsoft Yahei"/>
                <a:ea typeface="Microsoft Yahei"/>
                <a:cs typeface="Microsoft Yahei"/>
              </a:rPr>
              <a:t>均匀性</a:t>
            </a:r>
          </a:p>
        </p:txBody>
      </p:sp>
      <p:sp>
        <p:nvSpPr>
          <p:cNvPr id="23" name="TextBox 23"/>
          <p:cNvSpPr txBox="1"/>
          <p:nvPr/>
        </p:nvSpPr>
        <p:spPr>
          <a:xfrm>
            <a:off x="6064251" y="1465262"/>
            <a:ext cx="3072221" cy="783272"/>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200">
                <a:solidFill>
                  <a:schemeClr val="dk1">
                    <a:alpha val="100000"/>
                  </a:schemeClr>
                </a:solidFill>
                <a:latin typeface="Microsoft Yahei"/>
                <a:ea typeface="Microsoft Yahei"/>
                <a:cs typeface="Microsoft Yahei"/>
              </a:rPr>
              <a:t>衡量影像细节展现能力的指标，包括空间分辨率和对比度分辨率。</a:t>
            </a:r>
          </a:p>
        </p:txBody>
      </p:sp>
      <p:sp>
        <p:nvSpPr>
          <p:cNvPr id="24" name="TextBox 24"/>
          <p:cNvSpPr txBox="1"/>
          <p:nvPr/>
        </p:nvSpPr>
        <p:spPr>
          <a:xfrm>
            <a:off x="4617039" y="2626606"/>
            <a:ext cx="3072221" cy="783272"/>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影像中不希望出现的随机信号，影响影像的清晰度和可读性。</a:t>
            </a:r>
          </a:p>
        </p:txBody>
      </p:sp>
      <p:sp>
        <p:nvSpPr>
          <p:cNvPr id="25" name="TextBox 25"/>
          <p:cNvSpPr txBox="1"/>
          <p:nvPr/>
        </p:nvSpPr>
        <p:spPr>
          <a:xfrm>
            <a:off x="2829310" y="3652203"/>
            <a:ext cx="3072221" cy="783272"/>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由于设备或成像技术原因导致的影像失真或错误信号。</a:t>
            </a:r>
          </a:p>
        </p:txBody>
      </p:sp>
      <p:sp>
        <p:nvSpPr>
          <p:cNvPr id="26" name="TextBox 26"/>
          <p:cNvSpPr txBox="1"/>
          <p:nvPr/>
        </p:nvSpPr>
        <p:spPr>
          <a:xfrm>
            <a:off x="818089" y="4836890"/>
            <a:ext cx="3072221" cy="783272"/>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影像中不同区域信号的一致性程度。</a:t>
            </a:r>
          </a:p>
        </p:txBody>
      </p:sp>
      <p:sp>
        <p:nvSpPr>
          <p:cNvPr id="27" name="TextBox 27"/>
          <p:cNvSpPr txBox="1"/>
          <p:nvPr/>
        </p:nvSpPr>
        <p:spPr>
          <a:xfrm>
            <a:off x="4119022" y="5410287"/>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3300" b="1">
                <a:solidFill>
                  <a:srgbClr val="FFFEFE">
                    <a:alpha val="100000"/>
                  </a:srgbClr>
                </a:solidFill>
                <a:latin typeface="Microsoft Yahei"/>
                <a:ea typeface="Microsoft Yahei"/>
                <a:cs typeface="Microsoft Yahei"/>
              </a:rPr>
              <a:t>04</a:t>
            </a:r>
          </a:p>
        </p:txBody>
      </p:sp>
      <p:sp>
        <p:nvSpPr>
          <p:cNvPr id="28" name="AutoShape 28"/>
          <p:cNvSpPr/>
          <p:nvPr/>
        </p:nvSpPr>
        <p:spPr>
          <a:xfrm rot="2700000">
            <a:off x="9081813" y="2848704"/>
            <a:ext cx="745088" cy="74508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9120441" y="2921881"/>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3300" b="1">
                <a:solidFill>
                  <a:srgbClr val="FFFEFE">
                    <a:alpha val="100000"/>
                  </a:srgbClr>
                </a:solidFill>
                <a:latin typeface="Microsoft Yahei"/>
                <a:ea typeface="Microsoft Yahei"/>
                <a:cs typeface="Microsoft Yahei"/>
              </a:rPr>
              <a:t>01</a:t>
            </a:r>
          </a:p>
        </p:txBody>
      </p:sp>
      <p:grpSp>
        <p:nvGrpSpPr>
          <p:cNvPr id="30" name="Group 30"/>
          <p:cNvGrpSpPr/>
          <p:nvPr/>
        </p:nvGrpSpPr>
        <p:grpSpPr>
          <a:xfrm>
            <a:off x="454963" y="93878"/>
            <a:ext cx="10641129" cy="914400"/>
            <a:chOff x="454963" y="93878"/>
            <a:chExt cx="10641129" cy="914400"/>
          </a:xfrm>
        </p:grpSpPr>
        <p:sp>
          <p:nvSpPr>
            <p:cNvPr id="31" name="AutoShape 3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医学影像质量评价标准</a:t>
              </a:r>
            </a:p>
          </p:txBody>
        </p:sp>
      </p:grpSp>
      <p:sp>
        <p:nvSpPr>
          <p:cNvPr id="52" name="AutoShape 52"/>
          <p:cNvSpPr/>
          <p:nvPr/>
        </p:nvSpPr>
        <p:spPr>
          <a:xfrm rot="2700000">
            <a:off x="7459288" y="3701582"/>
            <a:ext cx="745088" cy="74508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7482934" y="3775250"/>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3300" b="1">
                <a:solidFill>
                  <a:srgbClr val="FFFEFE">
                    <a:alpha val="100000"/>
                  </a:srgbClr>
                </a:solidFill>
                <a:latin typeface="Microsoft Yahei"/>
                <a:ea typeface="Microsoft Yahei"/>
                <a:cs typeface="Microsoft Yahei"/>
              </a:rPr>
              <a:t>02</a:t>
            </a:r>
          </a:p>
        </p:txBody>
      </p:sp>
      <p:sp>
        <p:nvSpPr>
          <p:cNvPr id="54" name="AutoShape 54"/>
          <p:cNvSpPr/>
          <p:nvPr/>
        </p:nvSpPr>
        <p:spPr>
          <a:xfrm rot="2700000">
            <a:off x="5794200" y="4505150"/>
            <a:ext cx="745088" cy="74508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TextBox 55"/>
          <p:cNvSpPr txBox="1"/>
          <p:nvPr/>
        </p:nvSpPr>
        <p:spPr>
          <a:xfrm>
            <a:off x="5819234" y="4591137"/>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3300" b="1">
                <a:solidFill>
                  <a:srgbClr val="FFFEFE">
                    <a:alpha val="100000"/>
                  </a:srgbClr>
                </a:solidFill>
                <a:latin typeface="Microsoft Yahei"/>
                <a:ea typeface="Microsoft Yahei"/>
                <a:cs typeface="Microsoft Yahei"/>
              </a:rPr>
              <a:t>03</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优化问题涉及去噪、增强、超分辨率重建等多个方面，需要综合考虑不同因素进行优化。</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医学影像在获取、传输、存储和处理过程中，受到多种因素干扰，导致影像质量下降。</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医学影像优化旨在通过一系列技术手段，提高影像质量，满足临床诊断需求。</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医学影像优化问题描述</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基于深度学习的医学影像优化方法</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卷积神经网络（CNN）</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通过构建深度卷积网络，学习影像特征并进行优化处理。</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生成对抗网络（GAN）</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利用生成器和判别器的对抗训练，生成高质量医学影像。</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自编码器（Autoencoder）</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通过编码器和解码器的学习，实现影像的降噪和压缩感知重建。</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迁移学习（Transfer Learni…</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利用预训练模型进行迁移学习，提高优化性能和效率。</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https://d.book118.com/186121050135010055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Arial"/>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Arial"/>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2024-09-23T03:46:10.051</cp:lastPrinted>
  <dcterms:created xsi:type="dcterms:W3CDTF">2024-09-22T19:46:10Z</dcterms:created>
  <dcterms:modified xsi:type="dcterms:W3CDTF">2024-09-22T19:46:12Z</dcterms:modified>
</cp:coreProperties>
</file>