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829780-B7F6-4596-BE10-29A5F04832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47196D-A93D-4741-8D95-74634EA922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8E03E2-A3D1-47D4-A4A5-1728E6061D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B9C5AD-8D39-491D-BF25-DBE2DE6DC0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1BD5712-6BD3-41EA-848C-CA1BEE987F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1B424B2-8FB5-4CD3-B66B-4BEBE235C6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79CCDED-B125-4872-A90E-A61E10AB82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0A4A82-2002-4658-A40C-CC541EC532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2DE7E6-8DC7-43EB-9B43-590385BE2C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8714DA-CA86-4904-8623-E1F048C64D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A1F711-4ED7-4E1B-9DEC-7D52B7506A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1.png" /><Relationship Id="rId4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6122002034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741420" y="1127760"/>
            <a:ext cx="4236720" cy="4236720"/>
          </a:xfrm>
          <a:prstGeom prst="ellipse">
            <a:avLst/>
          </a:prstGeom>
          <a:noFill/>
          <a:ln w="38100">
            <a:solidFill>
              <a:srgbClr val="60858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797775" y="1881829"/>
            <a:ext cx="5701617" cy="1840881"/>
          </a:xfrm>
          <a:prstGeom prst="rect">
            <a:avLst/>
          </a:prstGeom>
          <a:solidFill>
            <a:srgbClr val="D2EBE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4761919" y="3652786"/>
            <a:ext cx="2227456" cy="51789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60858D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30185" y="4170682"/>
            <a:ext cx="2259190" cy="502303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60858D"/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106772" y="2383155"/>
            <a:ext cx="7537749" cy="8629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42656C"/>
                </a:solidFill>
                <a:latin typeface="Microsoft Yahei"/>
                <a:ea typeface="Microsoft Yahei"/>
                <a:cs typeface="Microsoft Yahei"/>
              </a:rPr>
              <a:t>小米手机营销战略分析总结报告</a:t>
            </a:r>
          </a:p>
        </p:txBody>
      </p:sp>
      <p:cxnSp>
        <p:nvCxnSpPr>
          <p:cNvPr id="8" name="Connector 8"/>
          <p:cNvCxnSpPr/>
          <p:nvPr/>
        </p:nvCxnSpPr>
        <p:spPr>
          <a:xfrm flipH="1">
            <a:off x="6747999" y="82755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  <p:cxnSp>
        <p:nvCxnSpPr>
          <p:cNvPr id="9" name="Connector 9"/>
          <p:cNvCxnSpPr/>
          <p:nvPr/>
        </p:nvCxnSpPr>
        <p:spPr>
          <a:xfrm flipH="1">
            <a:off x="6677058" y="1459731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  <p:cxnSp>
        <p:nvCxnSpPr>
          <p:cNvPr id="10" name="Connector 10"/>
          <p:cNvCxnSpPr/>
          <p:nvPr/>
        </p:nvCxnSpPr>
        <p:spPr>
          <a:xfrm flipH="1">
            <a:off x="3741420" y="403887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  <p:cxnSp>
        <p:nvCxnSpPr>
          <p:cNvPr id="11" name="Connector 11"/>
          <p:cNvCxnSpPr/>
          <p:nvPr/>
        </p:nvCxnSpPr>
        <p:spPr>
          <a:xfrm flipH="1">
            <a:off x="3640254" y="4687035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31916" y="1278557"/>
            <a:ext cx="2830542" cy="11747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5700" b="1">
                <a:solidFill>
                  <a:srgbClr val="42656C"/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4487772" y="907139"/>
            <a:ext cx="6821696" cy="5454353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/>
                </a:solidFill>
                <a:latin typeface="Microsoft Yahei"/>
                <a:ea typeface="Microsoft Yahei"/>
                <a:cs typeface="Microsoft Yahei"/>
              </a:rPr>
              <a:t>小米手机市场现状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/>
                </a:solidFill>
                <a:latin typeface="Microsoft Yahei"/>
                <a:ea typeface="Microsoft Yahei"/>
                <a:cs typeface="Microsoft Yahei"/>
              </a:rPr>
              <a:t>小米手机营销策略分析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/>
                </a:solidFill>
                <a:latin typeface="Microsoft Yahei"/>
                <a:ea typeface="Microsoft Yahei"/>
                <a:cs typeface="Microsoft Yahei"/>
              </a:rPr>
              <a:t>小米手机营销效果评估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/>
                </a:solidFill>
                <a:latin typeface="Microsoft Yahei"/>
                <a:ea typeface="Microsoft Yahei"/>
                <a:cs typeface="Microsoft Yahei"/>
              </a:rPr>
              <a:t>小米手机营销挑战与机遇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/>
                </a:solidFill>
                <a:latin typeface="Microsoft Yahei"/>
                <a:ea typeface="Microsoft Yahei"/>
                <a:cs typeface="Microsoft Yahei"/>
              </a:rPr>
              <a:t>小米手机营销战略建议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分析小米手机营销战略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本报告旨在对小米手机的营销战略进行深入分析，包括目标市场选择、市场定位、产品策略、价格策略、渠道策略和促销策略等方面。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应对市场竞争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随着智能手机市场的竞争日益激烈，小米手机需要不断调整和优化营销战略，以保持市场竞争力和提升品牌知名度。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促进企业发展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通过营销战略的分析和总结，为企业制定更加科学合理的营销策略提供参考，推动小米手机的持续发展。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215756" y="1789944"/>
            <a:ext cx="178886" cy="1425253"/>
          </a:xfrm>
          <a:custGeom>
            <a:rect l="l" t="t" r="r" b="b"/>
            <a:pathLst>
              <a:path w="669" h="5308">
                <a:moveTo>
                  <a:pt x="669" y="182"/>
                </a:moveTo>
                <a:cubicBezTo>
                  <a:pt x="415" y="431"/>
                  <a:pt x="256" y="778"/>
                  <a:pt x="256" y="1160"/>
                </a:cubicBezTo>
                <a:lnTo>
                  <a:pt x="256" y="5308"/>
                </a:lnTo>
                <a:lnTo>
                  <a:pt x="0" y="5308"/>
                </a:lnTo>
                <a:lnTo>
                  <a:pt x="0" y="1148"/>
                </a:lnTo>
                <a:cubicBezTo>
                  <a:pt x="0" y="699"/>
                  <a:pt x="187" y="292"/>
                  <a:pt x="486" y="0"/>
                </a:cubicBezTo>
                <a:lnTo>
                  <a:pt x="669" y="18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46029" y="1566343"/>
            <a:ext cx="1913301" cy="272217"/>
          </a:xfrm>
          <a:custGeom>
            <a:rect l="l" t="t" r="r" b="b"/>
            <a:pathLst>
              <a:path w="7145" h="1015">
                <a:moveTo>
                  <a:pt x="6397" y="375"/>
                </a:moveTo>
                <a:lnTo>
                  <a:pt x="6279" y="0"/>
                </a:lnTo>
                <a:lnTo>
                  <a:pt x="7145" y="499"/>
                </a:lnTo>
                <a:lnTo>
                  <a:pt x="6279" y="997"/>
                </a:lnTo>
                <a:lnTo>
                  <a:pt x="6397" y="623"/>
                </a:lnTo>
                <a:lnTo>
                  <a:pt x="1140" y="623"/>
                </a:lnTo>
                <a:cubicBezTo>
                  <a:pt x="769" y="623"/>
                  <a:pt x="430" y="773"/>
                  <a:pt x="183" y="1015"/>
                </a:cubicBezTo>
                <a:lnTo>
                  <a:pt x="0" y="833"/>
                </a:lnTo>
                <a:cubicBezTo>
                  <a:pt x="290" y="550"/>
                  <a:pt x="686" y="375"/>
                  <a:pt x="1120" y="375"/>
                </a:cubicBezTo>
                <a:lnTo>
                  <a:pt x="6397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215756" y="4372893"/>
            <a:ext cx="178886" cy="1425253"/>
          </a:xfrm>
          <a:custGeom>
            <a:rect l="l" t="t" r="r" b="b"/>
            <a:pathLst>
              <a:path w="669" h="5309">
                <a:moveTo>
                  <a:pt x="256" y="0"/>
                </a:moveTo>
                <a:lnTo>
                  <a:pt x="256" y="4149"/>
                </a:lnTo>
                <a:cubicBezTo>
                  <a:pt x="256" y="4531"/>
                  <a:pt x="415" y="4878"/>
                  <a:pt x="669" y="5127"/>
                </a:cubicBezTo>
                <a:lnTo>
                  <a:pt x="486" y="5309"/>
                </a:lnTo>
                <a:cubicBezTo>
                  <a:pt x="187" y="5017"/>
                  <a:pt x="0" y="4610"/>
                  <a:pt x="0" y="4161"/>
                </a:cubicBezTo>
                <a:lnTo>
                  <a:pt x="0" y="0"/>
                </a:lnTo>
                <a:lnTo>
                  <a:pt x="256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346029" y="5747599"/>
            <a:ext cx="1913301" cy="274161"/>
          </a:xfrm>
          <a:custGeom>
            <a:rect l="l" t="t" r="r" b="b"/>
            <a:pathLst>
              <a:path w="7145" h="1015">
                <a:moveTo>
                  <a:pt x="6397" y="392"/>
                </a:moveTo>
                <a:lnTo>
                  <a:pt x="6279" y="18"/>
                </a:lnTo>
                <a:lnTo>
                  <a:pt x="7145" y="516"/>
                </a:lnTo>
                <a:lnTo>
                  <a:pt x="6279" y="1015"/>
                </a:lnTo>
                <a:lnTo>
                  <a:pt x="6397" y="640"/>
                </a:lnTo>
                <a:lnTo>
                  <a:pt x="1120" y="640"/>
                </a:lnTo>
                <a:cubicBezTo>
                  <a:pt x="686" y="640"/>
                  <a:pt x="290" y="465"/>
                  <a:pt x="0" y="182"/>
                </a:cubicBezTo>
                <a:lnTo>
                  <a:pt x="183" y="0"/>
                </a:lnTo>
                <a:cubicBezTo>
                  <a:pt x="430" y="242"/>
                  <a:pt x="769" y="392"/>
                  <a:pt x="1140" y="392"/>
                </a:cubicBezTo>
                <a:lnTo>
                  <a:pt x="6397" y="39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978060" y="3564785"/>
            <a:ext cx="482346" cy="478631"/>
          </a:xfrm>
          <a:custGeom>
            <a:rect l="l" t="t" r="r" b="b"/>
            <a:pathLst>
              <a:path w="55" h="55">
                <a:moveTo>
                  <a:pt x="47" y="27"/>
                </a:moveTo>
                <a:cubicBezTo>
                  <a:pt x="47" y="38"/>
                  <a:pt x="38" y="46"/>
                  <a:pt x="28" y="46"/>
                </a:cubicBezTo>
                <a:cubicBezTo>
                  <a:pt x="18" y="46"/>
                  <a:pt x="9" y="38"/>
                  <a:pt x="9" y="27"/>
                </a:cubicBezTo>
                <a:cubicBezTo>
                  <a:pt x="9" y="17"/>
                  <a:pt x="18" y="9"/>
                  <a:pt x="28" y="9"/>
                </a:cubicBezTo>
                <a:cubicBezTo>
                  <a:pt x="31" y="9"/>
                  <a:pt x="35" y="10"/>
                  <a:pt x="38" y="11"/>
                </a:cubicBezTo>
                <a:cubicBezTo>
                  <a:pt x="44" y="5"/>
                  <a:pt x="44" y="5"/>
                  <a:pt x="44" y="5"/>
                </a:cubicBezTo>
                <a:cubicBezTo>
                  <a:pt x="39" y="2"/>
                  <a:pt x="34" y="0"/>
                  <a:pt x="28" y="0"/>
                </a:cubicBezTo>
                <a:cubicBezTo>
                  <a:pt x="13" y="0"/>
                  <a:pt x="0" y="12"/>
                  <a:pt x="0" y="27"/>
                </a:cubicBezTo>
                <a:cubicBezTo>
                  <a:pt x="0" y="43"/>
                  <a:pt x="13" y="55"/>
                  <a:pt x="28" y="55"/>
                </a:cubicBezTo>
                <a:cubicBezTo>
                  <a:pt x="43" y="55"/>
                  <a:pt x="55" y="43"/>
                  <a:pt x="55" y="27"/>
                </a:cubicBezTo>
                <a:cubicBezTo>
                  <a:pt x="55" y="21"/>
                  <a:pt x="53" y="16"/>
                  <a:pt x="50" y="11"/>
                </a:cubicBezTo>
                <a:cubicBezTo>
                  <a:pt x="44" y="18"/>
                  <a:pt x="44" y="18"/>
                  <a:pt x="44" y="18"/>
                </a:cubicBezTo>
                <a:cubicBezTo>
                  <a:pt x="46" y="21"/>
                  <a:pt x="47" y="24"/>
                  <a:pt x="47" y="2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147414" y="3730520"/>
            <a:ext cx="154591" cy="147257"/>
          </a:xfrm>
          <a:custGeom>
            <a:rect l="l" t="t" r="r" b="b"/>
            <a:pathLst>
              <a:path w="18" h="17">
                <a:moveTo>
                  <a:pt x="12" y="0"/>
                </a:moveTo>
                <a:cubicBezTo>
                  <a:pt x="11" y="0"/>
                  <a:pt x="10" y="0"/>
                  <a:pt x="9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13"/>
                  <a:pt x="4" y="17"/>
                  <a:pt x="9" y="17"/>
                </a:cubicBezTo>
                <a:cubicBezTo>
                  <a:pt x="14" y="17"/>
                  <a:pt x="18" y="13"/>
                  <a:pt x="18" y="8"/>
                </a:cubicBezTo>
                <a:cubicBezTo>
                  <a:pt x="18" y="7"/>
                  <a:pt x="17" y="6"/>
                  <a:pt x="17" y="5"/>
                </a:cubicBezTo>
                <a:cubicBezTo>
                  <a:pt x="9" y="9"/>
                  <a:pt x="9" y="9"/>
                  <a:pt x="9" y="9"/>
                </a:cubicBezTo>
                <a:lnTo>
                  <a:pt x="12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1797656" y="3380762"/>
            <a:ext cx="854202" cy="846773"/>
          </a:xfrm>
          <a:custGeom>
            <a:rect l="l" t="t" r="r" b="b"/>
            <a:pathLst>
              <a:path w="98" h="97">
                <a:moveTo>
                  <a:pt x="82" y="22"/>
                </a:moveTo>
                <a:cubicBezTo>
                  <a:pt x="80" y="23"/>
                  <a:pt x="80" y="23"/>
                  <a:pt x="80" y="23"/>
                </a:cubicBezTo>
                <a:cubicBezTo>
                  <a:pt x="86" y="30"/>
                  <a:pt x="89" y="39"/>
                  <a:pt x="89" y="48"/>
                </a:cubicBezTo>
                <a:cubicBezTo>
                  <a:pt x="89" y="71"/>
                  <a:pt x="71" y="88"/>
                  <a:pt x="49" y="88"/>
                </a:cubicBezTo>
                <a:cubicBezTo>
                  <a:pt x="27" y="88"/>
                  <a:pt x="9" y="71"/>
                  <a:pt x="9" y="48"/>
                </a:cubicBezTo>
                <a:cubicBezTo>
                  <a:pt x="9" y="26"/>
                  <a:pt x="27" y="8"/>
                  <a:pt x="49" y="8"/>
                </a:cubicBezTo>
                <a:cubicBezTo>
                  <a:pt x="58" y="8"/>
                  <a:pt x="67" y="12"/>
                  <a:pt x="74" y="17"/>
                </a:cubicBezTo>
                <a:cubicBezTo>
                  <a:pt x="76" y="15"/>
                  <a:pt x="76" y="15"/>
                  <a:pt x="76" y="15"/>
                </a:cubicBezTo>
                <a:cubicBezTo>
                  <a:pt x="76" y="8"/>
                  <a:pt x="76" y="8"/>
                  <a:pt x="76" y="8"/>
                </a:cubicBezTo>
                <a:cubicBezTo>
                  <a:pt x="68" y="3"/>
                  <a:pt x="59" y="0"/>
                  <a:pt x="49" y="0"/>
                </a:cubicBezTo>
                <a:cubicBezTo>
                  <a:pt x="22" y="0"/>
                  <a:pt x="0" y="22"/>
                  <a:pt x="0" y="48"/>
                </a:cubicBezTo>
                <a:cubicBezTo>
                  <a:pt x="0" y="75"/>
                  <a:pt x="22" y="97"/>
                  <a:pt x="49" y="97"/>
                </a:cubicBezTo>
                <a:cubicBezTo>
                  <a:pt x="76" y="97"/>
                  <a:pt x="98" y="75"/>
                  <a:pt x="98" y="48"/>
                </a:cubicBezTo>
                <a:cubicBezTo>
                  <a:pt x="98" y="38"/>
                  <a:pt x="95" y="29"/>
                  <a:pt x="89" y="21"/>
                </a:cubicBezTo>
                <a:lnTo>
                  <a:pt x="82" y="2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2224757" y="3303419"/>
            <a:ext cx="504349" cy="497015"/>
          </a:xfrm>
          <a:custGeom>
            <a:rect l="l" t="t" r="r" b="b"/>
            <a:pathLst>
              <a:path w="137" h="135">
                <a:moveTo>
                  <a:pt x="104" y="30"/>
                </a:moveTo>
                <a:lnTo>
                  <a:pt x="106" y="0"/>
                </a:lnTo>
                <a:lnTo>
                  <a:pt x="87" y="16"/>
                </a:lnTo>
                <a:lnTo>
                  <a:pt x="71" y="35"/>
                </a:lnTo>
                <a:lnTo>
                  <a:pt x="69" y="59"/>
                </a:lnTo>
                <a:lnTo>
                  <a:pt x="40" y="90"/>
                </a:lnTo>
                <a:lnTo>
                  <a:pt x="14" y="116"/>
                </a:lnTo>
                <a:lnTo>
                  <a:pt x="0" y="135"/>
                </a:lnTo>
                <a:lnTo>
                  <a:pt x="19" y="123"/>
                </a:lnTo>
                <a:lnTo>
                  <a:pt x="45" y="97"/>
                </a:lnTo>
                <a:lnTo>
                  <a:pt x="76" y="66"/>
                </a:lnTo>
                <a:lnTo>
                  <a:pt x="102" y="66"/>
                </a:lnTo>
                <a:lnTo>
                  <a:pt x="118" y="47"/>
                </a:lnTo>
                <a:lnTo>
                  <a:pt x="137" y="30"/>
                </a:lnTo>
                <a:lnTo>
                  <a:pt x="104" y="3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报告范围</a:t>
            </a:r>
          </a:p>
        </p:txBody>
      </p:sp>
      <p:sp>
        <p:nvSpPr>
          <p:cNvPr id="34" name="AutoShape 34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小米手机营销战略现状分析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对小米手机当前的营销战略进行梳理和评价，包括目标市场、市场定位、产品策略、价格策略、渠道策略和促销策略等方面。</a:t>
            </a:r>
          </a:p>
        </p:txBody>
      </p:sp>
      <p:sp>
        <p:nvSpPr>
          <p:cNvPr id="38" name="AutoShape 38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竞争对手分析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对主要竞争对手的营销战略进行分析，包括目标市场选择、市场定位、产品特点、价格策略、渠道策略和促销手段等方面。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消费者需求和行为分析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对目标消费者的需求和行为进行深入分析，包括消费者购买决策过程、品牌偏好、产品功能需求等方面。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市场趋势和机遇分析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对当前智能手机市场的趋势和未来发展机遇进行分析，包括技术创新、消费者需求变化、政策法规变化等方面。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/>
                </a:solidFill>
                <a:latin typeface="Microsoft Yahei"/>
                <a:ea typeface="Microsoft Yahei"/>
                <a:cs typeface="Microsoft Yahei"/>
              </a:rPr>
              <a:t>小米手机市场现状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市场规模和增长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根据市场研究公司的数据，全球智能手机市场规模已经超过数千亿美元，并且仍在持续增长。中国作为全球最大的智能手机市场，占据了全球市场份额的近一半。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市场增长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随着5G技术的普及和人工智能技术的不断发展，智能手机市场仍将继续保持快速增长。预计未来几年，智能手机市场规模将以每年数百亿美元的速度增长。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消费者对智能手机的需求已经不仅仅局限于通话和短信功能，而是更加注重拍照、游戏、社交等多元化功能。此外，消费者对手机的品质和性能要求也越来越高，如更快的处理器、更高的屏幕分辨率、更大的电池容量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消费者需求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的普及和电商平台的不断发展，消费者购买手机的方式也在发生变化。越来越多的消费者选择通过电商平台购买手机，并且更加注重产品的口碑和评价。此外，消费者对于手机品牌的忠诚度也在逐渐降低，更加愿意尝试不同品牌的产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消费者行为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消费者需求和行为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目前，全球智能手机市场呈现出多品牌竞争的格局。苹果、三星、华为、小米等品牌在市场上占据主导地位，而其他品牌也在不断涌现。在中国市场，华为、小米等品牌具有较高的市场份额和品牌影响力。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主要品牌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苹果作为全球最大的智能手机制造商，其产品以高品质和创新性著称。三星则是全球最大的智能手机生产商之一，其产品线涵盖了高中低各个档次。华为作为中国最大的智能手机制造商，其产品在拍照、续航等方面具有较高的性能表现。小米则以性价比著称，其产品线涵盖了中低端市场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竞争格局和主要品牌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/>
                </a:solidFill>
                <a:latin typeface="Microsoft Yahei"/>
                <a:ea typeface="Microsoft Yahei"/>
                <a:cs typeface="Microsoft Yahei"/>
              </a:rPr>
              <a:t>小米手机营销策略分析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5833" r="583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持续创新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小米不断在手机技术、设计和用户体验等方面进行创新，如全面屏、快充技术等，保持市场竞争力。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多样化产品线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小米针对不同用户需求，推出了包括小米、Redmi和MIX等多个系列手机，覆盖了高中低不同市场定位。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极致性价比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小米手机以高性能和相对较低的价格为卖点，吸引了大量追求性价比的消费者。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000" r="60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328795" y="1294832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632910" y="1424361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渗透定价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32910" y="1910708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小米手机初期采用低价策略，迅速占领市场份额，提升品牌知名度。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5163133" y="1294832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28795" y="2945066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32910" y="3074595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竞争导向定价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32910" y="3560941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根据竞争对手的价格和市场反应，灵活调整价格策略，保持竞争优势。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163133" y="2945066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328795" y="4595300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632910" y="4724828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促销活动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32910" y="5211175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通过限时降价、满减等促销活动，刺激消费者购买欲望，提高销售量。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163133" y="4595300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价格策略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小米充分利用互联网优势，通过官方网站和电商平台进行直销，降低成本，提高效率。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线上直销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958" r="1395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线下拓展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0458" r="204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合作伙伴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近年来，小米积极布局线下渠道，包括小米之家、专卖店等，提升品牌曝光度和用户体验。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与各大运营商、电商平台等建立合作关系，拓宽销售渠道，提高市场份额。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渠道策略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通过电视、网络、户外广告等多种方式进行品牌宣传和产品推广，提高知名度。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广告宣传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375" r="15375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利用微博、微信等社交媒体平台，与消费者互动，进行口碑传播和产品推广。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社交媒体营销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打造“米粉”文化，通过举办活动、推出定制产品等方式，增强粉丝归属感和忠诚度。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粉丝文化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促销策略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https://d.book118.com/186122002034010102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2024-09-26T23:42:54.364</cp:lastPrinted>
  <dcterms:created xsi:type="dcterms:W3CDTF">2024-09-26T15:42:54Z</dcterms:created>
  <dcterms:modified xsi:type="dcterms:W3CDTF">2024-09-26T15:42:56Z</dcterms:modified>
</cp:coreProperties>
</file>