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0C2D107-1542-4C0B-A4A0-B38EF32298E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6" name="PlaceHolder 1"/>
          <p:cNvSpPr>
            <a:spLocks noGrp="1"/>
          </p:cNvSpPr>
          <p:nvPr>
            <p:ph type="sldImg"/>
          </p:nvPr>
        </p:nvSpPr>
        <p:spPr>
          <a:xfrm>
            <a:off x="685800" y="1143000"/>
            <a:ext cx="5486040" cy="3085920"/>
          </a:xfrm>
          <a:prstGeom prst="rect">
            <a:avLst/>
          </a:prstGeom>
          <a:ln w="0">
            <a:noFill/>
          </a:ln>
        </p:spPr>
      </p:sp>
      <p:sp>
        <p:nvSpPr>
          <p:cNvPr id="31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9" name="PlaceHolder 1"/>
          <p:cNvSpPr>
            <a:spLocks noGrp="1"/>
          </p:cNvSpPr>
          <p:nvPr>
            <p:ph type="sldImg"/>
          </p:nvPr>
        </p:nvSpPr>
        <p:spPr>
          <a:xfrm>
            <a:off x="685800" y="1143000"/>
            <a:ext cx="5486040" cy="3085920"/>
          </a:xfrm>
          <a:prstGeom prst="rect">
            <a:avLst/>
          </a:prstGeom>
          <a:ln w="0">
            <a:noFill/>
          </a:ln>
        </p:spPr>
      </p:sp>
      <p:sp>
        <p:nvSpPr>
          <p:cNvPr id="32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2" name="PlaceHolder 1"/>
          <p:cNvSpPr>
            <a:spLocks noGrp="1"/>
          </p:cNvSpPr>
          <p:nvPr>
            <p:ph type="sldImg"/>
          </p:nvPr>
        </p:nvSpPr>
        <p:spPr>
          <a:xfrm>
            <a:off x="685800" y="1143000"/>
            <a:ext cx="5486040" cy="3085920"/>
          </a:xfrm>
          <a:prstGeom prst="rect">
            <a:avLst/>
          </a:prstGeom>
          <a:ln w="0">
            <a:noFill/>
          </a:ln>
        </p:spPr>
      </p:sp>
      <p:sp>
        <p:nvSpPr>
          <p:cNvPr id="32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759B9D-D583-45B7-BA58-764D9A5867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06FC0A-B7B5-428F-9197-90B665F55D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85E723-A1E4-4AB1-A1E9-561AEF1222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CC9660-8FD0-4F3D-8A1F-ABF3ED94CE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AB2670-8726-4DBB-9F09-B03804C1CC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A19A66-7F0F-43A8-A767-34162023E6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0A837A-FA1F-4F9D-8542-E53B8FBB8D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7D287B-6D0C-4A21-8B18-378B353C04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3D8520-27F7-4F73-ADC6-72BCDEC069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41BAF3-B712-46BC-93E0-D4C9361A07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A2B8F5-36A1-4DE0-96B5-3A7BB30028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65217F3-5AE8-4237-9EC4-112734C38BF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1C0BF75-2A69-4D95-BF8C-3CC21BC6732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135021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美容行业安全生产规章制度培训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美容行业安全生产规章制度培训简介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美容行业安全生产规章制度培训内容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美容行业安全生产规章制度培训实践</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美容行业安全生产规章制度培训评估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美容行业安全生产规章制度培训案例分享</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美容行业安全生产规章制度培训总结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美容行业安全生产规章制度培训简介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美容行业概况</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美容行业作为一个蓬勃发展的行业，不断涌现出各种新的服务和产品。然而，同时也存在着许多安全生产隐患，如化妆品使用不当等。因此，规章制度培训对于确保美容行业的安全生产至关重要。</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安全生产意识培训</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了解安全生产的定义和范围</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基本概念</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强调安全生产意识对员工和企业的重要性</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重要性</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探讨如何提高员工的安全生产意识，如定期培训等</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提高方法</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规章制度的重要性</a:t>
            </a:r>
            <a:endParaRPr lang="en-US" sz="3500" b="0" strike="noStrike" spc="-1">
              <a:solidFill>
                <a:srgbClr val="000000"/>
              </a:solidFill>
              <a:latin typeface="Arial"/>
            </a:endParaRPr>
          </a:p>
        </p:txBody>
      </p:sp>
      <p:sp>
        <p:nvSpPr>
          <p:cNvPr id="9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规章制度是保障安全生产的基础，通过明确的规章制度可以有效防范潜在风险。了解典型的美容行业安全生产规章制度对于指导实践具有重要意义。制定符合实际的规章制度是确保安全生产的关键步骤之一。</a:t>
            </a:r>
            <a:endParaRPr lang="en-US" sz="2500" b="0" strike="noStrike" spc="-1">
              <a:solidFill>
                <a:srgbClr val="000000"/>
              </a:solidFill>
              <a:latin typeface="Arial"/>
            </a:endParaRPr>
          </a:p>
        </p:txBody>
      </p:sp>
      <p:sp>
        <p:nvSpPr>
          <p:cNvPr id="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内容和流程</a:t>
            </a:r>
            <a:endParaRPr lang="en-US" sz="2200" b="0" strike="noStrike" spc="-1">
              <a:solidFill>
                <a:srgbClr val="000000"/>
              </a:solidFill>
              <a:latin typeface="Arial"/>
            </a:endParaRPr>
          </a:p>
        </p:txBody>
      </p:sp>
      <p:sp>
        <p:nvSpPr>
          <p:cNvPr id="9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明确培训内容和流程，确保培训的系统性和针对性</a:t>
            </a:r>
            <a:endParaRPr lang="en-US" sz="1500" b="0" strike="noStrike" spc="-1">
              <a:solidFill>
                <a:srgbClr val="000000"/>
              </a:solidFill>
              <a:latin typeface="Arial"/>
            </a:endParaRPr>
          </a:p>
        </p:txBody>
      </p:sp>
      <p:sp>
        <p:nvSpPr>
          <p:cNvPr id="9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评估和调整</a:t>
            </a:r>
            <a:endParaRPr lang="en-US" sz="2200" b="0" strike="noStrike" spc="-1">
              <a:solidFill>
                <a:srgbClr val="000000"/>
              </a:solidFill>
              <a:latin typeface="Arial"/>
            </a:endParaRPr>
          </a:p>
        </p:txBody>
      </p:sp>
      <p:sp>
        <p:nvSpPr>
          <p:cNvPr id="10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对培训计划进行评估和及时调整，以不断提升培训效果</a:t>
            </a:r>
            <a:endParaRPr lang="en-US" sz="1500" b="0" strike="noStrike" spc="-1">
              <a:solidFill>
                <a:srgbClr val="000000"/>
              </a:solidFill>
              <a:latin typeface="Arial"/>
            </a:endParaRPr>
          </a:p>
        </p:txBody>
      </p:sp>
      <p:sp>
        <p:nvSpPr>
          <p:cNvPr id="10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培训计划制定</a:t>
            </a:r>
            <a:endParaRPr lang="en-US" sz="3600" b="0" strike="noStrike" spc="-1">
              <a:solidFill>
                <a:schemeClr val="dk1"/>
              </a:solidFill>
              <a:latin typeface="Arial"/>
            </a:endParaRPr>
          </a:p>
        </p:txBody>
      </p:sp>
      <p:sp>
        <p:nvSpPr>
          <p:cNvPr id="10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必要性</a:t>
            </a:r>
            <a:endParaRPr lang="en-US" sz="2200" b="0" strike="noStrike" spc="-1">
              <a:solidFill>
                <a:srgbClr val="000000"/>
              </a:solidFill>
              <a:latin typeface="Arial"/>
            </a:endParaRPr>
          </a:p>
        </p:txBody>
      </p:sp>
      <p:sp>
        <p:nvSpPr>
          <p:cNvPr id="10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制定培训计划有助于组织安全生产规章制度培训工作</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安全生产隐患排查</a:t>
            </a:r>
            <a:endParaRPr lang="en-US" sz="3600" b="0" strike="noStrike" spc="-1">
              <a:solidFill>
                <a:schemeClr val="dk1"/>
              </a:solidFill>
              <a:latin typeface="Arial"/>
            </a:endParaRPr>
          </a:p>
        </p:txBody>
      </p:sp>
      <p:sp>
        <p:nvSpPr>
          <p:cNvPr id="10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详细检查美容行业存在的安全隐患问题</a:t>
            </a:r>
            <a:endParaRPr lang="en-US" sz="2000" b="0" strike="noStrike" spc="-1">
              <a:solidFill>
                <a:srgbClr val="000000"/>
              </a:solidFill>
              <a:latin typeface="Arial"/>
            </a:endParaRPr>
          </a:p>
        </p:txBody>
      </p:sp>
      <p:sp>
        <p:nvSpPr>
          <p:cNvPr id="11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排查隐患</a:t>
            </a:r>
            <a:endParaRPr lang="en-US" sz="3000" b="0" strike="noStrike" spc="-1">
              <a:solidFill>
                <a:srgbClr val="000000"/>
              </a:solidFill>
              <a:latin typeface="Arial"/>
            </a:endParaRPr>
          </a:p>
        </p:txBody>
      </p:sp>
      <p:sp>
        <p:nvSpPr>
          <p:cNvPr id="11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建立隐患排查的监督跟踪机制，确保整改到位</a:t>
            </a:r>
            <a:endParaRPr lang="en-US" sz="2000" b="0" strike="noStrike" spc="-1">
              <a:solidFill>
                <a:srgbClr val="000000"/>
              </a:solidFill>
              <a:latin typeface="Arial"/>
            </a:endParaRPr>
          </a:p>
        </p:txBody>
      </p:sp>
      <p:sp>
        <p:nvSpPr>
          <p:cNvPr id="11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监督跟踪</a:t>
            </a:r>
            <a:endParaRPr lang="en-US" sz="3000" b="0" strike="noStrike" spc="-1">
              <a:solidFill>
                <a:srgbClr val="000000"/>
              </a:solidFill>
              <a:latin typeface="Arial"/>
            </a:endParaRPr>
          </a:p>
        </p:txBody>
      </p:sp>
      <p:sp>
        <p:nvSpPr>
          <p:cNvPr id="11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针对发现的安全隐患问题制定有效的整改措施</a:t>
            </a:r>
            <a:endParaRPr lang="en-US" sz="2000" b="0" strike="noStrike" spc="-1">
              <a:solidFill>
                <a:srgbClr val="000000"/>
              </a:solidFill>
              <a:latin typeface="Arial"/>
            </a:endParaRPr>
          </a:p>
        </p:txBody>
      </p:sp>
      <p:sp>
        <p:nvSpPr>
          <p:cNvPr id="11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整改措施</a:t>
            </a:r>
            <a:endParaRPr lang="en-US" sz="3000" b="0" strike="noStrike" spc="-1">
              <a:solidFill>
                <a:srgbClr val="000000"/>
              </a:solidFill>
              <a:latin typeface="Arial"/>
            </a:endParaRPr>
          </a:p>
        </p:txBody>
      </p:sp>
      <p:sp>
        <p:nvSpPr>
          <p:cNvPr id="11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美容行业安全生产规章制度培训内容</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化妆品安全使用知识</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在美容行业的工作中，化妆品的安全使用知识至关重要。员工需要了解不同化妆品成分对皮肤的影响，避免过敏或其他不良反应。正确的使用方法能够确保客户的安全和舒适感受。</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紧急救援演练</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紧急情况下的应急措施</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如何应对突发事件</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团队合作的重要性</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紧急救援流程培训</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实战演练的必要性</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紧急救援演练的重要性</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个人防护知识的普及</a:t>
            </a:r>
            <a:endParaRPr lang="en-US" sz="2200" b="0" strike="noStrike" spc="-1">
              <a:solidFill>
                <a:srgbClr val="000000"/>
              </a:solidFill>
              <a:latin typeface="Arial"/>
            </a:endParaRPr>
          </a:p>
        </p:txBody>
      </p:sp>
      <p:sp>
        <p:nvSpPr>
          <p:cNvPr id="13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了解常见传染病的传播途径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保持良好的个人卫生习惯</a:t>
            </a:r>
            <a:endParaRPr lang="en-US" sz="1500" b="0" strike="noStrike" spc="-1">
              <a:solidFill>
                <a:srgbClr val="000000"/>
              </a:solidFill>
              <a:latin typeface="Arial"/>
            </a:endParaRPr>
          </a:p>
        </p:txBody>
      </p:sp>
      <p:sp>
        <p:nvSpPr>
          <p:cNvPr id="13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个人防护在工作中的重要性</a:t>
            </a:r>
            <a:endParaRPr lang="en-US" sz="2200" b="0" strike="noStrike" spc="-1">
              <a:solidFill>
                <a:srgbClr val="000000"/>
              </a:solidFill>
              <a:latin typeface="Arial"/>
            </a:endParaRPr>
          </a:p>
        </p:txBody>
      </p:sp>
      <p:sp>
        <p:nvSpPr>
          <p:cNvPr id="13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预防职业病的发生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保护员工的身体健康</a:t>
            </a:r>
            <a:endParaRPr lang="en-US" sz="1500" b="0" strike="noStrike" spc="-1">
              <a:solidFill>
                <a:srgbClr val="000000"/>
              </a:solidFill>
              <a:latin typeface="Arial"/>
            </a:endParaRPr>
          </a:p>
        </p:txBody>
      </p:sp>
      <p:sp>
        <p:nvSpPr>
          <p:cNvPr id="14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个人防护知识培训</a:t>
            </a:r>
            <a:endParaRPr lang="en-US" sz="3600" b="0" strike="noStrike" spc="-1">
              <a:solidFill>
                <a:schemeClr val="dk1"/>
              </a:solidFill>
              <a:latin typeface="Arial"/>
            </a:endParaRPr>
          </a:p>
        </p:txBody>
      </p:sp>
      <p:sp>
        <p:nvSpPr>
          <p:cNvPr id="14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各类防护用品的正确使用方法</a:t>
            </a:r>
            <a:endParaRPr lang="en-US" sz="2200" b="0" strike="noStrike" spc="-1">
              <a:solidFill>
                <a:srgbClr val="000000"/>
              </a:solidFill>
              <a:latin typeface="Arial"/>
            </a:endParaRPr>
          </a:p>
        </p:txBody>
      </p:sp>
      <p:sp>
        <p:nvSpPr>
          <p:cNvPr id="14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口罩的佩戴方法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手套的选择和更换</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卫生消毒规范</a:t>
            </a:r>
            <a:endParaRPr lang="en-US" sz="3600" b="0" strike="noStrike" spc="-1">
              <a:solidFill>
                <a:schemeClr val="dk1"/>
              </a:solidFill>
              <a:latin typeface="Arial"/>
            </a:endParaRPr>
          </a:p>
        </p:txBody>
      </p:sp>
      <p:sp>
        <p:nvSpPr>
          <p:cNvPr id="14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卫生消毒规范是美容行业安全生产中不可或缺的一环。通过规范的操作流程培训，员工能够掌握正确的消毒方法，确保工作环境的卫生与安全。监督执行卫生消毒规范的严谨性，是提升服务质量和客户满意度的重要保障。</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美容仪器设备的安全操作</a:t>
            </a:r>
            <a:endParaRPr lang="en-US" sz="3600" b="0" strike="noStrike" spc="-1">
              <a:solidFill>
                <a:schemeClr val="dk1"/>
              </a:solidFill>
              <a:latin typeface="Arial"/>
            </a:endParaRPr>
          </a:p>
        </p:txBody>
      </p:sp>
      <p:sp>
        <p:nvSpPr>
          <p:cNvPr id="15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避免误操作带来的风险</a:t>
            </a:r>
            <a:endParaRPr lang="en-US" sz="2000" b="0" strike="noStrike" spc="-1">
              <a:solidFill>
                <a:srgbClr val="000000"/>
              </a:solidFill>
              <a:latin typeface="Arial"/>
            </a:endParaRPr>
          </a:p>
        </p:txBody>
      </p:sp>
      <p:sp>
        <p:nvSpPr>
          <p:cNvPr id="15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熟悉仪器的使用说明书</a:t>
            </a:r>
            <a:endParaRPr lang="en-US" sz="3000" b="0" strike="noStrike" spc="-1">
              <a:solidFill>
                <a:srgbClr val="000000"/>
              </a:solidFill>
              <a:latin typeface="Arial"/>
            </a:endParaRPr>
          </a:p>
        </p:txBody>
      </p:sp>
      <p:sp>
        <p:nvSpPr>
          <p:cNvPr id="15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专业操作技巧的传授</a:t>
            </a:r>
            <a:endParaRPr lang="en-US" sz="2000" b="0" strike="noStrike" spc="-1">
              <a:solidFill>
                <a:srgbClr val="000000"/>
              </a:solidFill>
              <a:latin typeface="Arial"/>
            </a:endParaRPr>
          </a:p>
        </p:txBody>
      </p:sp>
      <p:sp>
        <p:nvSpPr>
          <p:cNvPr id="15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培训员工正确操作仪器的方法</a:t>
            </a:r>
            <a:endParaRPr lang="en-US" sz="3000" b="0" strike="noStrike" spc="-1">
              <a:solidFill>
                <a:srgbClr val="000000"/>
              </a:solidFill>
              <a:latin typeface="Arial"/>
            </a:endParaRPr>
          </a:p>
        </p:txBody>
      </p:sp>
      <p:sp>
        <p:nvSpPr>
          <p:cNvPr id="15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确保设备安全可靠</a:t>
            </a:r>
            <a:endParaRPr lang="en-US" sz="2000" b="0" strike="noStrike" spc="-1">
              <a:solidFill>
                <a:srgbClr val="000000"/>
              </a:solidFill>
              <a:latin typeface="Arial"/>
            </a:endParaRPr>
          </a:p>
        </p:txBody>
      </p:sp>
      <p:sp>
        <p:nvSpPr>
          <p:cNvPr id="15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定期检查仪器的安全性能</a:t>
            </a:r>
            <a:endParaRPr lang="en-US" sz="3000" b="0" strike="noStrike" spc="-1">
              <a:solidFill>
                <a:srgbClr val="000000"/>
              </a:solidFill>
              <a:latin typeface="Arial"/>
            </a:endParaRPr>
          </a:p>
        </p:txBody>
      </p:sp>
      <p:sp>
        <p:nvSpPr>
          <p:cNvPr id="15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美容行业安全生产规章制度培训实践</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规章制度宣传</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规章制度宣传是通过多种方式和方法向员工传达公司的各项规章制度，包括书面宣传、口头宣传、培训等形式。宣传周期和频率应该定期进行，确保员工时刻了解相关规定，评估宣传效果是检验宣传效果的重要指标。</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安全生产培训实施</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包括培训大纲、教材等</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培训材料的准备</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如集中培训、现场实操等</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培训形式和方法选择</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注意培训时机、频率等</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实施培训的注意事项</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规章制度执行监督</a:t>
            </a:r>
            <a:endParaRPr lang="en-US" sz="3600" b="0" strike="noStrike" spc="-1">
              <a:solidFill>
                <a:schemeClr val="dk1"/>
              </a:solidFill>
              <a:latin typeface="Arial"/>
            </a:endParaRPr>
          </a:p>
        </p:txBody>
      </p:sp>
      <p:sp>
        <p:nvSpPr>
          <p:cNvPr id="17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规章制度执行监督是确保员工遵守规定的重要环节，机制的建立是关键，监督人员的培训和配备要求高，监督评估定期进行。</a:t>
            </a:r>
            <a:endParaRPr lang="en-US" sz="2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https://d.book118.com/186135021013010104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19</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美容行业安全生产规章制度培训</vt:lpstr>
      <vt:lpstr>目录</vt:lpstr>
      <vt:lpstr>第1章 美容行业安全生产规章制度培训简介</vt:lpstr>
      <vt:lpstr>美容行业概况</vt:lpstr>
      <vt:lpstr>安全生产意识培训</vt:lpstr>
      <vt:lpstr> </vt:lpstr>
      <vt:lpstr>培训计划制定</vt:lpstr>
      <vt:lpstr>安全生产隐患排查</vt:lpstr>
      <vt:lpstr>第2章 美容行业安全生产规章制度培训内容</vt:lpstr>
      <vt:lpstr> </vt:lpstr>
      <vt:lpstr>紧急救援演练</vt:lpstr>
      <vt:lpstr>个人防护知识培训</vt:lpstr>
      <vt:lpstr>卫生消毒规范</vt:lpstr>
      <vt:lpstr>美容仪器设备的安全操作</vt:lpstr>
      <vt:lpstr>第3章 美容行业安全生产规章制度培训实践</vt:lpstr>
      <vt:lpstr> </vt:lpstr>
      <vt:lpstr>安全生产培训实施</vt:lpstr>
      <vt:lpstr>规章制度执行监督</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2024-09-29T15:20:49.176</cp:lastPrinted>
  <dcterms:created xsi:type="dcterms:W3CDTF">2024-09-29T07:20:49Z</dcterms:created>
  <dcterms:modified xsi:type="dcterms:W3CDTF">2024-09-29T07:20:51Z</dcterms:modified>
</cp:coreProperties>
</file>