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B2110C9-FEDD-44F6-BCD7-AB8C3AB802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AF4322-4CB3-42B2-9DEE-8066E94189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3F569A4-00A4-4396-9BF3-68C4A3E121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1AE307B-3596-4367-83A8-F9C72B10B3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111930C-9E7D-4AA1-B212-91682B6E96F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F30173D-1256-4887-9B37-BCBE85F1D16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73984F2-D7C6-44FF-B283-DBFCF23BF03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342133-98D8-4C48-A54C-F8B8B9F41E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5B5FC3-D561-4CB2-A99C-BDA5C5CFF3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FD8865-BDFD-4712-95C8-C91ECDA131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C6DDF2-6071-4460-AC84-CED01ABEDA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6155050241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p:spPr>
        <p:txBody>
          <a:bodyPr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solidFill>
                <a:latin typeface="Microsoft Yahei"/>
                <a:ea typeface="Microsoft Yahei"/>
                <a:cs typeface="Microsoft Yahei"/>
              </a:rPr>
              <a:t>汽车检测行业现状分析报告</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p:spPr>
          <p:txBody>
            <a:bodyPr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solidFill>
                  <a:latin typeface="Microsoft Yahei"/>
                  <a:ea typeface="Microsoft Yahei"/>
                  <a:cs typeface="Microsoft Yahei"/>
                </a:rPr>
                <a:t>汇报人：文小库</a:t>
              </a:r>
              <a:endParaRPr lang="en-US" sz="1100"/>
            </a:p>
          </p:txBody>
        </p:sp>
        <p:sp>
          <p:nvSpPr>
            <p:cNvPr id="5" name="AutoShape 5"/>
            <p:cNvSpPr/>
            <p:nvPr/>
          </p:nvSpPr>
          <p:spPr>
            <a:xfrm>
              <a:off x="6140725" y="3540703"/>
              <a:ext cx="3311984" cy="489827"/>
            </a:xfrm>
            <a:prstGeom prst="rect">
              <a:avLst/>
            </a:prstGeom>
          </p:spPr>
          <p:txBody>
            <a:bodyPr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solidFill>
                  <a:latin typeface="Microsoft Yahei"/>
                  <a:ea typeface="Microsoft Yahei"/>
                  <a:cs typeface="Microsoft Yahei"/>
                </a:rPr>
                <a:t>2023-11-27</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行业概述</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行业链分析</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竞争格局与市场集中度</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技术发展与趋势</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行业痛点与挑战</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发展前景与预测</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建议与策略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行业概述</a:t>
            </a:r>
            <a:endParaRPr lang="en-US" sz="1100"/>
          </a:p>
        </p:txBody>
      </p:sp>
      <p:sp>
        <p:nvSpPr>
          <p:cNvPr id="3" name="AutoShape 3"/>
          <p:cNvSpPr/>
          <p:nvPr/>
        </p:nvSpPr>
        <p:spPr>
          <a:xfrm>
            <a:off x="4954829" y="2485096"/>
            <a:ext cx="2082658" cy="131893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6" y="841294"/>
            <a:ext cx="4968571" cy="5706182"/>
            <a:chOff x="6824386" y="841294"/>
            <a:chExt cx="4968571" cy="5706182"/>
          </a:xfrm>
        </p:grpSpPr>
        <p:pic>
          <p:nvPicPr>
            <p:cNvPr id="3" name="Picture 3"/>
            <p:cNvPicPr>
              <a:picLocks noChangeAspect="1"/>
            </p:cNvPicPr>
            <p:nvPr/>
          </p:nvPicPr>
          <p:blipFill>
            <a:blip r:embed="rId2">
              <a:alphaModFix/>
            </a:blip>
            <a:srcRect l="16675" r="16675"/>
            <a:stretch>
              <a:fillRect/>
            </a:stretch>
          </p:blipFill>
          <p:spPr>
            <a:xfrm>
              <a:off x="9032809" y="3787328"/>
              <a:ext cx="2760148" cy="2760148"/>
            </a:xfrm>
            <a:prstGeom prst="parallelogram">
              <a:avLst/>
            </a:prstGeom>
          </p:spPr>
        </p:pic>
        <p:pic>
          <p:nvPicPr>
            <p:cNvPr id="4" name="Picture 4"/>
            <p:cNvPicPr>
              <a:picLocks noChangeAspect="1"/>
            </p:cNvPicPr>
            <p:nvPr/>
          </p:nvPicPr>
          <p:blipFill>
            <a:blip r:embed="rId3">
              <a:alphaModFix/>
            </a:blip>
            <a:srcRect l="16625" r="16625"/>
            <a:stretch>
              <a:fillRect/>
            </a:stretch>
          </p:blipFill>
          <p:spPr>
            <a:xfrm>
              <a:off x="6824386" y="3787328"/>
              <a:ext cx="2760148" cy="2760148"/>
            </a:xfrm>
            <a:prstGeom prst="parallelogram">
              <a:avLst/>
            </a:prstGeom>
          </p:spPr>
        </p:pic>
        <p:pic>
          <p:nvPicPr>
            <p:cNvPr id="5" name="Picture 5"/>
            <p:cNvPicPr>
              <a:picLocks noChangeAspect="1"/>
            </p:cNvPicPr>
            <p:nvPr/>
          </p:nvPicPr>
          <p:blipFill>
            <a:blip r:embed="rId4">
              <a:alphaModFix/>
            </a:blip>
            <a:srcRect l="16626" r="16626"/>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solidFill>
                <a:latin typeface="Microsoft Yahei"/>
                <a:ea typeface="Microsoft Yahei"/>
                <a:cs typeface="Microsoft Yahei"/>
              </a:rPr>
              <a:t>汽车检测行业是指对汽车进行技术检测、分析和评估的服务行业。该行业涵盖了汽车制造、维修、保养、二手车交易等多个领域，主要涉及汽车性能测试、故障诊断、排放控制等方面。汽车检测行业可分为两类：一类是汽车制造过程中的检测，包括新车检测和二手车检测；另一类是汽车维修保养过程中的检测，包括定期检测、故障诊断和维修保养等。</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35" r="16635"/>
          <a:stretch>
            <a:fillRect/>
          </a:stretch>
        </p:blipFill>
        <p:spPr>
          <a:xfrm>
            <a:off x="6822813" y="3719013"/>
            <a:ext cx="2701660" cy="2699124"/>
          </a:xfrm>
          <a:prstGeom prst="diamond">
            <a:avLst/>
          </a:prstGeom>
        </p:spPr>
      </p:pic>
      <p:pic>
        <p:nvPicPr>
          <p:cNvPr id="3" name="Picture 3"/>
          <p:cNvPicPr>
            <a:picLocks noChangeAspect="1"/>
          </p:cNvPicPr>
          <p:nvPr/>
        </p:nvPicPr>
        <p:blipFill>
          <a:blip r:embed="rId3">
            <a:alphaModFix/>
          </a:blip>
          <a:srcRect l="16760" r="16760"/>
          <a:stretch>
            <a:fillRect/>
          </a:stretch>
        </p:blipFill>
        <p:spPr>
          <a:xfrm>
            <a:off x="7719270" y="1064801"/>
            <a:ext cx="3836142" cy="3832540"/>
          </a:xfrm>
          <a:prstGeom prst="diamond">
            <a:avLst/>
          </a:prstGeom>
        </p:spPr>
      </p:pic>
      <p:sp>
        <p:nvSpPr>
          <p:cNvPr id="4" name="TextBox 4"/>
          <p:cNvSpPr txBox="1"/>
          <p:nvPr/>
        </p:nvSpPr>
        <p:spPr>
          <a:xfrm>
            <a:off x="1218874" y="1875949"/>
            <a:ext cx="5367290"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solidFill>
                <a:latin typeface="Microsoft Yahei"/>
                <a:ea typeface="Microsoft Yahei"/>
                <a:cs typeface="Microsoft Yahei"/>
              </a:rPr>
              <a:t>随着全球汽车市场的不断扩大和消费者对汽车性能和安全性的要求不断提高，汽车检测行业的市场规模也在不断增长。根据市场调研公司的数据显示，全球汽车检测市场的规模预计在未来几年内将以每年5%的速度增长。增长的主要驱动力包括汽车保有量的增加、维修保养需求的提高以及消费者对汽车性能和安全性的关注度提高等。</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市场规模与增长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208" r="16208"/>
          <a:stretch>
            <a:fillRect/>
          </a:stretch>
        </p:blipFill>
        <p:spPr>
          <a:xfrm>
            <a:off x="8303070" y="1200966"/>
            <a:ext cx="3434928" cy="3434928"/>
          </a:xfrm>
          <a:prstGeom prst="snip2DiagRect">
            <a:avLst/>
          </a:prstGeom>
        </p:spPr>
      </p:pic>
      <p:pic>
        <p:nvPicPr>
          <p:cNvPr id="3" name="Picture 3"/>
          <p:cNvPicPr>
            <a:picLocks noChangeAspect="1"/>
          </p:cNvPicPr>
          <p:nvPr/>
        </p:nvPicPr>
        <p:blipFill>
          <a:blip r:embed="rId3">
            <a:alphaModFix/>
          </a:blip>
          <a:srcRect l="16792" r="16792"/>
          <a:stretch>
            <a:fillRect/>
          </a:stretch>
        </p:blipFill>
        <p:spPr>
          <a:xfrm>
            <a:off x="5853553" y="3293711"/>
            <a:ext cx="3412554" cy="3412554"/>
          </a:xfrm>
          <a:prstGeom prst="snip2DiagRect">
            <a:avLst/>
          </a:prstGeom>
        </p:spPr>
      </p:pic>
      <p:sp>
        <p:nvSpPr>
          <p:cNvPr id="4" name="TextBox 4"/>
          <p:cNvSpPr txBox="1"/>
          <p:nvPr/>
        </p:nvSpPr>
        <p:spPr>
          <a:xfrm>
            <a:off x="529829" y="1200966"/>
            <a:ext cx="4742231" cy="5273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solidFill>
                <a:latin typeface="Microsoft Yahei"/>
                <a:ea typeface="Microsoft Yahei"/>
                <a:cs typeface="Microsoft Yahei"/>
              </a:rPr>
              <a:t>汽车检测行业在全球范围内发展迅速，主要地区和国家包括美国、欧洲、中国等。美国是全球最大的汽车市场之一，其汽车检测行业的发展也最为成熟。欧洲的汽车检测行业则以德国和意大利最为发达。中国的汽车检测行业近年来也得到了快速发展，主要受益于中国汽车市场的不断扩大和消费者对汽车性能和安全性的关注度提高。</a:t>
            </a:r>
          </a:p>
        </p:txBody>
      </p:sp>
      <p:sp>
        <p:nvSpPr>
          <p:cNvPr id="5" name="AutoShape 5"/>
          <p:cNvSpPr/>
          <p:nvPr/>
        </p:nvSpPr>
        <p:spPr>
          <a:xfrm>
            <a:off x="11222422" y="61002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AutoShape 6"/>
          <p:cNvSpPr/>
          <p:nvPr/>
        </p:nvSpPr>
        <p:spPr>
          <a:xfrm>
            <a:off x="11342508" y="6097266"/>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11456583" y="6098982"/>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11567227" y="6107952"/>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11672404" y="6103819"/>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11222422" y="621799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11342508" y="6215040"/>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11456583" y="6216756"/>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11567227" y="6225726"/>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11672404" y="6221593"/>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11222422" y="6335763"/>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11342508" y="633281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11456583" y="633453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11567227" y="634350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11672404" y="633936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11222422" y="6453537"/>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11342508" y="645058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11456583" y="645230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11567227" y="646127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11672404" y="645714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主要地区与国家分析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行业链分析</a:t>
            </a:r>
            <a:endParaRPr lang="en-US" sz="1100"/>
          </a:p>
        </p:txBody>
      </p:sp>
      <p:sp>
        <p:nvSpPr>
          <p:cNvPr id="3" name="AutoShape 3"/>
          <p:cNvSpPr/>
          <p:nvPr/>
        </p:nvSpPr>
        <p:spPr>
          <a:xfrm>
            <a:off x="4954829" y="2485096"/>
            <a:ext cx="2082658" cy="131893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零部件供应商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汽车检测行业的上游供应商主要包括汽车零部件供应商，如发动机、轮胎、润滑油等。这些供应商在提供产品的同时，也需要根据市场需求和政策法规的变化，不断进行产品升级和研发。</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设备供应商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汽车检测行业需要使用各种专业设备和工具，如检测仪器、试验设备等。这些设备的供应商需要通过技术创新和产品质量提升，满足行业不断增长的需求。</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上游供应商分析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92" r="167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中游生产商主要是指汽车检测设备和系统的制造商。这些制造商在研发和生产过程中，需要不断引入新技术和新工艺，提高设备的精度和可靠性。同时，也需要根据下游用户的需求变化，不断进行产品升级和改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汽车检测设备制造商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除了设备制造，中游生产商还包括专业的汽车检测服务提供商，如汽车检测站、汽车维修厂等。这些服务提供商需要通过提供高质量的检测服务，赢得用户的信任和口碑。</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汽车检测服务提供商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中游生产商分析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4" name="Picture 4"/>
          <p:cNvPicPr>
            <a:picLocks noChangeAspect="1"/>
          </p:cNvPicPr>
          <p:nvPr/>
        </p:nvPicPr>
        <p:blipFill>
          <a:blip r:embed="rId2">
            <a:alphaModFix/>
          </a:blip>
          <a:srcRect l="37500" r="37500"/>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汽车驾驶员</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作为汽车检测行业的下游用户之一，驾驶员对检测服务的需求主要集中在安全性能、环保性能和节能性能等方面。他们需要通过定期的汽车检测，及时发现并解决潜在的安全隐患和故障，确保行车安全。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汽车生产商</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下游用户还包括汽车生产商，他们对汽车检测的需求主要集中在产品质量控制和研发方面。通过使用先进的检测设备和系统，可以提高产品的质量和性能，同时也可以缩短研发周期，加快产品上市速度。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下游用户需求分析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竞争格局与市场集中度</a:t>
            </a:r>
            <a:endParaRPr lang="en-US" sz="1100"/>
          </a:p>
        </p:txBody>
      </p:sp>
      <p:sp>
        <p:nvSpPr>
          <p:cNvPr id="3" name="AutoShape 3"/>
          <p:cNvSpPr/>
          <p:nvPr/>
        </p:nvSpPr>
        <p:spPr>
          <a:xfrm>
            <a:off x="4954829" y="2485096"/>
            <a:ext cx="2082658" cy="131893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03</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8333" y="1708880"/>
            <a:ext cx="11358867" cy="3282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2092904" y="1388874"/>
            <a:ext cx="721600" cy="721600"/>
          </a:xfrm>
          <a:prstGeom prst="ellipse">
            <a:avLst/>
          </a:prstGeom>
          <a:solidFill>
            <a:schemeClr val="accent1">
              <a:alpha val="3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2196514" y="1498972"/>
            <a:ext cx="501404" cy="50140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a:off x="5689839" y="1388874"/>
            <a:ext cx="721600" cy="721600"/>
          </a:xfrm>
          <a:prstGeom prst="ellipse">
            <a:avLst/>
          </a:prstGeom>
          <a:solidFill>
            <a:schemeClr val="accent1">
              <a:alpha val="3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AutoShape 6"/>
          <p:cNvSpPr/>
          <p:nvPr/>
        </p:nvSpPr>
        <p:spPr>
          <a:xfrm>
            <a:off x="5793448" y="1498972"/>
            <a:ext cx="501404" cy="50140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9354312" y="1388874"/>
            <a:ext cx="721600" cy="721600"/>
          </a:xfrm>
          <a:prstGeom prst="ellipse">
            <a:avLst/>
          </a:prstGeom>
          <a:solidFill>
            <a:schemeClr val="accent1">
              <a:alpha val="3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9457921" y="1498972"/>
            <a:ext cx="501404" cy="50140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TextBox 9"/>
          <p:cNvSpPr txBox="1"/>
          <p:nvPr/>
        </p:nvSpPr>
        <p:spPr>
          <a:xfrm>
            <a:off x="1036403"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华测检测</a:t>
            </a:r>
          </a:p>
        </p:txBody>
      </p:sp>
      <p:sp>
        <p:nvSpPr>
          <p:cNvPr id="10" name="TextBox 10"/>
          <p:cNvSpPr txBox="1"/>
          <p:nvPr/>
        </p:nvSpPr>
        <p:spPr>
          <a:xfrm>
            <a:off x="1036403"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作为国内综合性汽车检测机构之一，华测检测在汽车检测领域拥有较强的实力和较高的市场份额。其服务涵盖了汽车研发、生产、销售、售后等多个环节，提供一站式的汽车检测服务。</a:t>
            </a:r>
          </a:p>
        </p:txBody>
      </p:sp>
      <p:sp>
        <p:nvSpPr>
          <p:cNvPr id="11" name="TextBox 11"/>
          <p:cNvSpPr txBox="1"/>
          <p:nvPr/>
        </p:nvSpPr>
        <p:spPr>
          <a:xfrm>
            <a:off x="4671580"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广电计量</a:t>
            </a:r>
          </a:p>
        </p:txBody>
      </p:sp>
      <p:sp>
        <p:nvSpPr>
          <p:cNvPr id="12" name="TextBox 12"/>
          <p:cNvSpPr txBox="1"/>
          <p:nvPr/>
        </p:nvSpPr>
        <p:spPr>
          <a:xfrm>
            <a:off x="4671580"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广电计量是另一家国内知名的综合性汽车检测机构，其业务范围包括汽车研发、生产、销售等环节的检测，拥有较为完善的服务网络和较强的技术实力。</a:t>
            </a:r>
          </a:p>
        </p:txBody>
      </p:sp>
      <p:sp>
        <p:nvSpPr>
          <p:cNvPr id="13" name="TextBox 13"/>
          <p:cNvSpPr txBox="1"/>
          <p:nvPr/>
        </p:nvSpPr>
        <p:spPr>
          <a:xfrm>
            <a:off x="8308589"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浙大网新</a:t>
            </a:r>
          </a:p>
        </p:txBody>
      </p:sp>
      <p:sp>
        <p:nvSpPr>
          <p:cNvPr id="14" name="TextBox 14"/>
          <p:cNvSpPr txBox="1"/>
          <p:nvPr/>
        </p:nvSpPr>
        <p:spPr>
          <a:xfrm>
            <a:off x="8308589"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浙大网新是一家依托浙江大学技术背景的汽车检测机构，其在汽车电子控制、汽车安全等领域拥有一定的市场份额和较强的技术实力。</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主要竞争者分析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9110" y="1433724"/>
            <a:ext cx="674481" cy="674481"/>
          </a:xfrm>
          <a:prstGeom prst="ellipse">
            <a:avLst/>
          </a:prstGeom>
          <a:solidFill>
            <a:schemeClr val="accent2">
              <a:alpha val="3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635954" y="1531301"/>
            <a:ext cx="468663" cy="46866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850313" y="5750483"/>
            <a:ext cx="363278" cy="363278"/>
          </a:xfrm>
          <a:prstGeom prst="r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5" name="Connector 5"/>
          <p:cNvCxnSpPr/>
          <p:nvPr/>
        </p:nvCxnSpPr>
        <p:spPr>
          <a:xfrm>
            <a:off x="851612" y="2027330"/>
            <a:ext cx="10894" cy="4074239"/>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cxnSp>
        <p:nvCxnSpPr>
          <p:cNvPr id="6" name="Connector 6"/>
          <p:cNvCxnSpPr/>
          <p:nvPr/>
        </p:nvCxnSpPr>
        <p:spPr>
          <a:xfrm flipH="1">
            <a:off x="851612" y="6101568"/>
            <a:ext cx="3028272" cy="0"/>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1104617" y="2410655"/>
            <a:ext cx="2995145" cy="303618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汽车检测行业市场集中度较高，主要集中在几家大型综合性检测机构和部分专业性较强的检测机构中。其中，华测检测、广电计量、浙大网新等大型综合性检测机构占据了市场的主导地位。</a:t>
            </a:r>
          </a:p>
        </p:txBody>
      </p:sp>
      <p:sp>
        <p:nvSpPr>
          <p:cNvPr id="8" name="AutoShape 8"/>
          <p:cNvSpPr/>
          <p:nvPr/>
        </p:nvSpPr>
        <p:spPr>
          <a:xfrm>
            <a:off x="4090774" y="1433724"/>
            <a:ext cx="674481" cy="674481"/>
          </a:xfrm>
          <a:prstGeom prst="ellipse">
            <a:avLst/>
          </a:prstGeom>
          <a:solidFill>
            <a:schemeClr val="accent1">
              <a:alpha val="3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4187618" y="1531301"/>
            <a:ext cx="468663" cy="46866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4401977" y="5750483"/>
            <a:ext cx="363278" cy="363278"/>
          </a:xfrm>
          <a:prstGeom prst="r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11" name="Connector 11"/>
          <p:cNvCxnSpPr/>
          <p:nvPr/>
        </p:nvCxnSpPr>
        <p:spPr>
          <a:xfrm>
            <a:off x="4403275" y="2027330"/>
            <a:ext cx="10894" cy="4074239"/>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2" name="Connector 12"/>
          <p:cNvCxnSpPr/>
          <p:nvPr/>
        </p:nvCxnSpPr>
        <p:spPr>
          <a:xfrm flipH="1">
            <a:off x="4403275" y="6101568"/>
            <a:ext cx="3028272" cy="0"/>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3" name="TextBox 13"/>
          <p:cNvSpPr txBox="1"/>
          <p:nvPr/>
        </p:nvSpPr>
        <p:spPr>
          <a:xfrm>
            <a:off x="4656281" y="2410655"/>
            <a:ext cx="2995145" cy="34350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这些大型综合性检测机构凭借其较强的技术实力、品牌影响力和服务网络，在市场中占据了较大的份额。同时，随着汽车行业的不断发展，汽车检测市场的需求也在不断增长，为这些机构提供了更多的发展机遇。</a:t>
            </a:r>
          </a:p>
        </p:txBody>
      </p:sp>
      <p:sp>
        <p:nvSpPr>
          <p:cNvPr id="14" name="AutoShape 14"/>
          <p:cNvSpPr/>
          <p:nvPr/>
        </p:nvSpPr>
        <p:spPr>
          <a:xfrm>
            <a:off x="7855770" y="1433724"/>
            <a:ext cx="674481" cy="674481"/>
          </a:xfrm>
          <a:prstGeom prst="ellipse">
            <a:avLst/>
          </a:prstGeom>
          <a:solidFill>
            <a:schemeClr val="accent2">
              <a:alpha val="3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7952615" y="1531301"/>
            <a:ext cx="468663" cy="46866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8166974" y="5750483"/>
            <a:ext cx="363278" cy="363278"/>
          </a:xfrm>
          <a:prstGeom prst="r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17" name="Connector 17"/>
          <p:cNvCxnSpPr/>
          <p:nvPr/>
        </p:nvCxnSpPr>
        <p:spPr>
          <a:xfrm>
            <a:off x="8168272" y="2027330"/>
            <a:ext cx="10894" cy="4074239"/>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cxnSp>
        <p:nvCxnSpPr>
          <p:cNvPr id="18" name="Connector 18"/>
          <p:cNvCxnSpPr/>
          <p:nvPr/>
        </p:nvCxnSpPr>
        <p:spPr>
          <a:xfrm flipH="1">
            <a:off x="8168272" y="6101568"/>
            <a:ext cx="3028272" cy="0"/>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19" name="TextBox 19"/>
          <p:cNvSpPr txBox="1"/>
          <p:nvPr/>
        </p:nvSpPr>
        <p:spPr>
          <a:xfrm>
            <a:off x="8348613" y="2410655"/>
            <a:ext cx="2995145" cy="34350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虽然市场集中度较高，但随着汽车技术的不断发展和消费者对汽车质量要求的提高，汽车检测市场的竞争也将更加激烈。因此，对于新进入者和部分小型检测机构而言，要想在市场中获得一定的份额，需要不断提升自身的技术实力和服务质量。</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市场集中度分析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https://d.book118.com/186155050241010045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2024-09-14T23:36:44.274</cp:lastPrinted>
  <dcterms:created xsi:type="dcterms:W3CDTF">2024-09-14T15:36:44Z</dcterms:created>
  <dcterms:modified xsi:type="dcterms:W3CDTF">2024-09-14T15:36:46Z</dcterms:modified>
</cp:coreProperties>
</file>