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6" r:id="rId9"/>
  </p:sldIdLst>
  <p:sldSz cx="12192000" cy="6858000"/>
  <p:notesSz cx="6858000" cy="9144000"/>
  <p:custDataLst>
    <p:tags r:id="rId10"/>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tags" Target="tags/tag1.xml" /><Relationship Id="rId11" Type="http://schemas.openxmlformats.org/officeDocument/2006/relationships/presProps" Target="presProps.xml" /><Relationship Id="rId12" Type="http://schemas.openxmlformats.org/officeDocument/2006/relationships/viewProps" Target="viewProps.xml" /><Relationship Id="rId13" Type="http://schemas.openxmlformats.org/officeDocument/2006/relationships/theme" Target="theme/theme1.xml" /><Relationship Id="rId14" Type="http://schemas.openxmlformats.org/officeDocument/2006/relationships/tableStyles" Target="tableStyles.xml" /><Relationship Id="rId2" Type="http://schemas.openxmlformats.org/officeDocument/2006/relationships/slideMaster" Target="slideMasters/slideMaster2.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1C1C9D14-147E-4814-8080-4320CAF1EF7D}"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AEF22C75-8087-4433-BB10-04EF9E15B193}"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ED2E5D97-5D90-478F-AA5A-E81D50BEB631}"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E86A6175-7858-4EB2-85D8-A69EC5CD8359}"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0565DB47-915E-4BC2-9F0E-3AFA4F87C94E}"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EA531ACA-E378-43BE-AD7A-1FA8C4671023}"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AAE90A19-E095-470D-81F7-67041A48195E}"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0674AD5E-8AED-4F4F-813F-91C5D7EFA86B}"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DC76D9B1-0B05-4A4B-9E4C-BC29E222E7D7}"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942477DE-8448-4F5F-911F-AE47ADE4AD04}"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B2061D9F-D111-4505-9EE7-56882BBEDE9B}"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jpe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2.jpe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6.jpeg" /><Relationship Id="rId4" Type="http://schemas.openxmlformats.org/officeDocument/2006/relationships/image" Target="../media/image7.jpeg" /><Relationship Id="rId5" Type="http://schemas.openxmlformats.org/officeDocument/2006/relationships/image" Target="../media/image2.jpe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8.jpeg" /><Relationship Id="rId3" Type="http://schemas.openxmlformats.org/officeDocument/2006/relationships/image" Target="../media/image2.jpe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186201042222010042"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902208" y="1560576"/>
            <a:ext cx="6682348" cy="209207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chemeClr val="accent4">
                    <a:alpha val="100000"/>
                  </a:schemeClr>
                </a:solidFill>
                <a:latin typeface="Microsoft Yahei"/>
                <a:ea typeface="Microsoft Yahei"/>
                <a:cs typeface="Microsoft Yahei"/>
              </a:rPr>
              <a:t>医疗安全(不良)事件上报及处理流程</a:t>
            </a:r>
          </a:p>
        </p:txBody>
      </p:sp>
      <p:sp>
        <p:nvSpPr>
          <p:cNvPr id="3" name="TextBox 3"/>
          <p:cNvSpPr txBox="1"/>
          <p:nvPr/>
        </p:nvSpPr>
        <p:spPr>
          <a:xfrm>
            <a:off x="902208" y="4206240"/>
            <a:ext cx="6930733" cy="50101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025">
                <a:solidFill>
                  <a:schemeClr val="accent4">
                    <a:alpha val="100000"/>
                  </a:schemeClr>
                </a:solidFill>
                <a:latin typeface="Microsoft Yahei"/>
                <a:ea typeface="Microsoft Yahei"/>
                <a:cs typeface="Microsoft Yahei"/>
              </a:rPr>
              <a:t>汇报人：XXX</a:t>
            </a:r>
          </a:p>
        </p:txBody>
      </p:sp>
      <p:sp>
        <p:nvSpPr>
          <p:cNvPr id="4" name="TextBox 4"/>
          <p:cNvSpPr txBox="1"/>
          <p:nvPr/>
        </p:nvSpPr>
        <p:spPr>
          <a:xfrm>
            <a:off x="902208" y="4693920"/>
            <a:ext cx="6930733" cy="50101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025">
                <a:solidFill>
                  <a:schemeClr val="accent4">
                    <a:alpha val="100000"/>
                  </a:schemeClr>
                </a:solidFill>
                <a:latin typeface="Microsoft Yahei"/>
                <a:ea typeface="Microsoft Yahei"/>
                <a:cs typeface="Microsoft Yahei"/>
              </a:rPr>
              <a:t>2024-01-28</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1140760" y="0"/>
            <a:ext cx="2809137" cy="3421221"/>
          </a:xfrm>
          <a:prstGeom prst="rect">
            <a:avLst/>
          </a:prstGeom>
          <a:gradFill>
            <a:gsLst>
              <a:gs pos="0">
                <a:schemeClr val="accent2">
                  <a:alpha val="75000"/>
                </a:schemeClr>
              </a:gs>
              <a:gs pos="100000">
                <a:schemeClr val="lt1">
                  <a:alpha val="75000"/>
                </a:schemeClr>
              </a:gs>
            </a:gsLst>
            <a:lin ang="162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1140760" y="1983274"/>
            <a:ext cx="2809137" cy="2809137"/>
          </a:xfrm>
          <a:prstGeom prst="ellipse">
            <a:avLst/>
          </a:prstGeom>
          <a:gradFill>
            <a:gsLst>
              <a:gs pos="0">
                <a:schemeClr val="accent2">
                  <a:alpha val="100000"/>
                </a:schemeClr>
              </a:gs>
              <a:gs pos="100000">
                <a:schemeClr val="accent2">
                  <a:alpha val="100000"/>
                  <a:lumMod val="60000"/>
                  <a:lumOff val="4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1884456" y="2656540"/>
            <a:ext cx="2004496" cy="61493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spcBef>
                <a:spcPct val="0"/>
              </a:spcBef>
            </a:pPr>
            <a:r>
              <a:rPr lang="en-US" sz="1350">
                <a:solidFill>
                  <a:srgbClr val="FFFFFF">
                    <a:alpha val="40000"/>
                  </a:srgbClr>
                </a:solidFill>
                <a:latin typeface="Microsoft Yahei"/>
                <a:ea typeface="Microsoft Yahei"/>
                <a:cs typeface="Microsoft Yahei"/>
              </a:rPr>
              <a:t>CATALOGUE</a:t>
            </a:r>
          </a:p>
        </p:txBody>
      </p:sp>
      <p:sp>
        <p:nvSpPr>
          <p:cNvPr id="5" name="TextBox 5"/>
          <p:cNvSpPr txBox="1"/>
          <p:nvPr/>
        </p:nvSpPr>
        <p:spPr>
          <a:xfrm>
            <a:off x="1649672" y="2818600"/>
            <a:ext cx="1766929" cy="1834896"/>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5775" b="1">
                <a:solidFill>
                  <a:srgbClr val="FFFFFF">
                    <a:alpha val="100000"/>
                  </a:srgbClr>
                </a:solidFill>
                <a:latin typeface="Microsoft Yahei"/>
                <a:ea typeface="Microsoft Yahei"/>
                <a:cs typeface="Microsoft Yahei"/>
              </a:rPr>
              <a:t>目录</a:t>
            </a:r>
          </a:p>
        </p:txBody>
      </p:sp>
      <p:sp>
        <p:nvSpPr>
          <p:cNvPr id="6" name="TextBox 6"/>
          <p:cNvSpPr txBox="1"/>
          <p:nvPr/>
        </p:nvSpPr>
        <p:spPr>
          <a:xfrm>
            <a:off x="5344782" y="1304925"/>
            <a:ext cx="5981700" cy="42481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引言</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医疗安全(不良)事件上报流程</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医疗安全(不良)事件处理流程</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医疗安全(不良)事件分析与改进</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医疗安全(不良)事件上报及处理的意义</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医疗安全(不良)事件上报及处理的挑战与对策</a:t>
            </a:r>
          </a:p>
        </p:txBody>
      </p:sp>
      <p:cxnSp>
        <p:nvCxnSpPr>
          <p:cNvPr id="7" name="Connector 7"/>
          <p:cNvCxnSpPr/>
          <p:nvPr/>
        </p:nvCxnSpPr>
        <p:spPr>
          <a:xfrm flipH="1">
            <a:off x="3198500" y="2897445"/>
            <a:ext cx="0" cy="130951"/>
          </a:xfrm>
          <a:prstGeom prst="line">
            <a:avLst/>
          </a:prstGeom>
          <a:ln w="9525">
            <a:solidFill>
              <a:srgbClr val="FFFFFF">
                <a:alpha val="100000"/>
              </a:srgbClr>
            </a:solidFill>
            <a:prstDash val="solid"/>
            <a:headEnd type="none"/>
            <a:tailEnd type="none"/>
          </a:ln>
        </p:spPr>
      </p:cxnSp>
      <p:cxnSp>
        <p:nvCxnSpPr>
          <p:cNvPr id="8" name="Connector 8"/>
          <p:cNvCxnSpPr/>
          <p:nvPr/>
        </p:nvCxnSpPr>
        <p:spPr>
          <a:xfrm flipH="1">
            <a:off x="1823497" y="2897445"/>
            <a:ext cx="0" cy="130951"/>
          </a:xfrm>
          <a:prstGeom prst="line">
            <a:avLst/>
          </a:prstGeom>
          <a:ln w="9525">
            <a:solidFill>
              <a:srgbClr val="FFFFFF">
                <a:alpha val="100000"/>
              </a:srgbClr>
            </a:solidFill>
            <a:prstDash val="solid"/>
            <a:headEnd type="none"/>
            <a:tailEnd type="none"/>
          </a:ln>
        </p:spPr>
      </p:cxnSp>
      <p:sp>
        <p:nvSpPr>
          <p:cNvPr id="9" name="AutoShape 9"/>
          <p:cNvSpPr/>
          <p:nvPr/>
        </p:nvSpPr>
        <p:spPr>
          <a:xfrm>
            <a:off x="611546" y="2481967"/>
            <a:ext cx="259567" cy="1408741"/>
          </a:xfrm>
          <a:prstGeom prst="rect">
            <a:avLst/>
          </a:prstGeom>
          <a:gradFill>
            <a:gsLst>
              <a:gs pos="0">
                <a:schemeClr val="accent2">
                  <a:alpha val="51000"/>
                </a:schemeClr>
              </a:gs>
              <a:gs pos="100000">
                <a:schemeClr val="lt1">
                  <a:alpha val="51000"/>
                </a:schemeClr>
              </a:gs>
            </a:gsLst>
            <a:lin ang="54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11546" y="2352184"/>
            <a:ext cx="259567" cy="259567"/>
          </a:xfrm>
          <a:prstGeom prst="ellipse">
            <a:avLst/>
          </a:prstGeom>
          <a:solidFill>
            <a:schemeClr val="accent2">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1022221" y="4869455"/>
            <a:ext cx="1813010" cy="1813010"/>
          </a:xfrm>
          <a:prstGeom prst="ellipse">
            <a:avLst/>
          </a:prstGeom>
          <a:gradFill>
            <a:gsLst>
              <a:gs pos="0">
                <a:schemeClr val="accent2">
                  <a:alpha val="27000"/>
                </a:schemeClr>
              </a:gs>
              <a:gs pos="100000">
                <a:schemeClr val="accent2">
                  <a:alpha val="27000"/>
                  <a:lumMod val="40000"/>
                  <a:lumOff val="6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298477" y="0"/>
            <a:ext cx="668835" cy="1915360"/>
          </a:xfrm>
          <a:prstGeom prst="rect">
            <a:avLst/>
          </a:prstGeom>
          <a:gradFill>
            <a:gsLst>
              <a:gs pos="0">
                <a:schemeClr val="accent2">
                  <a:alpha val="62000"/>
                </a:schemeClr>
              </a:gs>
              <a:gs pos="100000">
                <a:schemeClr val="lt1">
                  <a:alpha val="62000"/>
                </a:schemeClr>
              </a:gs>
            </a:gsLst>
            <a:lin ang="162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298477" y="1580942"/>
            <a:ext cx="668835" cy="668835"/>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10066688" y="5912672"/>
            <a:ext cx="531248" cy="531248"/>
          </a:xfrm>
          <a:prstGeom prst="ellipse">
            <a:avLst/>
          </a:prstGeom>
          <a:gradFill>
            <a:gsLst>
              <a:gs pos="0">
                <a:schemeClr val="accent2">
                  <a:alpha val="59000"/>
                </a:schemeClr>
              </a:gs>
              <a:gs pos="100000">
                <a:schemeClr val="accent2">
                  <a:alpha val="59000"/>
                  <a:lumMod val="40000"/>
                  <a:lumOff val="6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10779576" y="-508283"/>
            <a:ext cx="2423643" cy="2423643"/>
          </a:xfrm>
          <a:prstGeom prst="ellipse">
            <a:avLst/>
          </a:prstGeom>
          <a:gradFill>
            <a:gsLst>
              <a:gs pos="0">
                <a:schemeClr val="accent2">
                  <a:alpha val="27000"/>
                </a:schemeClr>
              </a:gs>
              <a:gs pos="100000">
                <a:schemeClr val="accent2">
                  <a:alpha val="27000"/>
                  <a:lumMod val="40000"/>
                  <a:lumOff val="6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219200" y="1341120"/>
            <a:ext cx="7052881"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7650" b="1">
                <a:solidFill>
                  <a:schemeClr val="accent4">
                    <a:alpha val="100000"/>
                  </a:schemeClr>
                </a:solidFill>
                <a:latin typeface="Microsoft Yahei"/>
                <a:ea typeface="Microsoft Yahei"/>
                <a:cs typeface="Microsoft Yahei"/>
              </a:rPr>
              <a:t>01</a:t>
            </a:r>
          </a:p>
        </p:txBody>
      </p:sp>
      <p:sp>
        <p:nvSpPr>
          <p:cNvPr id="3" name="TextBox 3"/>
          <p:cNvSpPr txBox="1"/>
          <p:nvPr/>
        </p:nvSpPr>
        <p:spPr>
          <a:xfrm>
            <a:off x="1219200" y="2926080"/>
            <a:ext cx="9122662"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3825">
                <a:solidFill>
                  <a:schemeClr val="accent4">
                    <a:alpha val="100000"/>
                  </a:schemeClr>
                </a:solidFill>
                <a:latin typeface="Microsoft Yahei"/>
                <a:ea typeface="Microsoft Yahei"/>
                <a:cs typeface="Microsoft Yahei"/>
              </a:rPr>
              <a:t>引言</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3574882" y="1165346"/>
            <a:ext cx="5016408" cy="5733525"/>
          </a:xfrm>
          <a:prstGeom prst="parallelogram">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3" name="Picture 3"/>
          <p:cNvPicPr>
            <a:picLocks noChangeAspect="1"/>
          </p:cNvPicPr>
          <p:nvPr/>
        </p:nvPicPr>
        <p:blipFill>
          <a:blip r:embed="rId2">
            <a:alphaModFix amt="70000"/>
          </a:blip>
          <a:srcRect l="21875" r="21875"/>
          <a:stretch>
            <a:fillRect/>
          </a:stretch>
        </p:blipFill>
        <p:spPr>
          <a:xfrm>
            <a:off x="161995" y="1165346"/>
            <a:ext cx="4300144" cy="5733525"/>
          </a:xfrm>
          <a:prstGeom prst="parallelogram">
            <a:avLst/>
          </a:prstGeom>
        </p:spPr>
      </p:pic>
      <p:sp>
        <p:nvSpPr>
          <p:cNvPr id="4" name="TextBox 4"/>
          <p:cNvSpPr txBox="1"/>
          <p:nvPr/>
        </p:nvSpPr>
        <p:spPr>
          <a:xfrm>
            <a:off x="5272221" y="1165346"/>
            <a:ext cx="6288526"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提高医疗质量</a:t>
            </a:r>
          </a:p>
        </p:txBody>
      </p:sp>
      <p:sp>
        <p:nvSpPr>
          <p:cNvPr id="5" name="AutoShape 5"/>
          <p:cNvSpPr/>
          <p:nvPr/>
        </p:nvSpPr>
        <p:spPr>
          <a:xfrm>
            <a:off x="3908867" y="1360418"/>
            <a:ext cx="701468" cy="550104"/>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4351619" y="1360418"/>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3633815" y="1360418"/>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TextBox 8"/>
          <p:cNvSpPr txBox="1"/>
          <p:nvPr/>
        </p:nvSpPr>
        <p:spPr>
          <a:xfrm>
            <a:off x="3810637" y="1233134"/>
            <a:ext cx="799698" cy="7924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325" b="1">
                <a:solidFill>
                  <a:srgbClr val="FFFFFF">
                    <a:alpha val="100000"/>
                  </a:srgbClr>
                </a:solidFill>
                <a:latin typeface="Microsoft Yahei"/>
                <a:ea typeface="Microsoft Yahei"/>
                <a:cs typeface="Microsoft Yahei"/>
              </a:rPr>
              <a:t>01</a:t>
            </a:r>
          </a:p>
        </p:txBody>
      </p:sp>
      <p:sp>
        <p:nvSpPr>
          <p:cNvPr id="9" name="TextBox 9"/>
          <p:cNvSpPr txBox="1"/>
          <p:nvPr/>
        </p:nvSpPr>
        <p:spPr>
          <a:xfrm>
            <a:off x="5272221" y="1692114"/>
            <a:ext cx="612423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通过上报和处理医疗安全（不良）事件，医疗机构可以及时发现和纠正医疗过程中的问题和不足，从而提高医疗质量和患者安全。</a:t>
            </a:r>
          </a:p>
        </p:txBody>
      </p:sp>
      <p:sp>
        <p:nvSpPr>
          <p:cNvPr id="10" name="TextBox 10"/>
          <p:cNvSpPr txBox="1"/>
          <p:nvPr/>
        </p:nvSpPr>
        <p:spPr>
          <a:xfrm>
            <a:off x="4832636" y="2904135"/>
            <a:ext cx="6288526"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促进医疗安全文化</a:t>
            </a:r>
          </a:p>
        </p:txBody>
      </p:sp>
      <p:sp>
        <p:nvSpPr>
          <p:cNvPr id="11" name="AutoShape 11"/>
          <p:cNvSpPr/>
          <p:nvPr/>
        </p:nvSpPr>
        <p:spPr>
          <a:xfrm>
            <a:off x="3469283" y="3099207"/>
            <a:ext cx="701468" cy="550104"/>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3912035" y="3099207"/>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3194231" y="3099207"/>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TextBox 14"/>
          <p:cNvSpPr txBox="1"/>
          <p:nvPr/>
        </p:nvSpPr>
        <p:spPr>
          <a:xfrm>
            <a:off x="3249042" y="2971923"/>
            <a:ext cx="1102577" cy="7924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325" b="1">
                <a:solidFill>
                  <a:srgbClr val="FFFFFF">
                    <a:alpha val="100000"/>
                  </a:srgbClr>
                </a:solidFill>
                <a:latin typeface="Microsoft Yahei"/>
                <a:ea typeface="Microsoft Yahei"/>
                <a:cs typeface="Microsoft Yahei"/>
              </a:rPr>
              <a:t>02</a:t>
            </a:r>
          </a:p>
        </p:txBody>
      </p:sp>
      <p:sp>
        <p:nvSpPr>
          <p:cNvPr id="15" name="TextBox 15"/>
          <p:cNvSpPr txBox="1"/>
          <p:nvPr/>
        </p:nvSpPr>
        <p:spPr>
          <a:xfrm>
            <a:off x="4832636" y="3430903"/>
            <a:ext cx="612423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鼓励医护人员积极上报医疗安全（不良）事件，有助于培养医疗机构的开放、透明和负责任的医疗安全文化。</a:t>
            </a:r>
          </a:p>
        </p:txBody>
      </p:sp>
      <p:sp>
        <p:nvSpPr>
          <p:cNvPr id="16" name="TextBox 16"/>
          <p:cNvSpPr txBox="1"/>
          <p:nvPr/>
        </p:nvSpPr>
        <p:spPr>
          <a:xfrm>
            <a:off x="4431562" y="4642924"/>
            <a:ext cx="6288526"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完善医疗监管体系</a:t>
            </a:r>
          </a:p>
        </p:txBody>
      </p:sp>
      <p:sp>
        <p:nvSpPr>
          <p:cNvPr id="17" name="AutoShape 17"/>
          <p:cNvSpPr/>
          <p:nvPr/>
        </p:nvSpPr>
        <p:spPr>
          <a:xfrm>
            <a:off x="3068208" y="4837996"/>
            <a:ext cx="701468" cy="550104"/>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3510960" y="4837996"/>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2793156" y="4837996"/>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TextBox 20"/>
          <p:cNvSpPr txBox="1"/>
          <p:nvPr/>
        </p:nvSpPr>
        <p:spPr>
          <a:xfrm>
            <a:off x="2878500" y="4710712"/>
            <a:ext cx="1115711" cy="7924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325" b="1">
                <a:solidFill>
                  <a:srgbClr val="FFFFFF">
                    <a:alpha val="100000"/>
                  </a:srgbClr>
                </a:solidFill>
                <a:latin typeface="Microsoft Yahei"/>
                <a:ea typeface="Microsoft Yahei"/>
                <a:cs typeface="Microsoft Yahei"/>
              </a:rPr>
              <a:t>03</a:t>
            </a:r>
          </a:p>
        </p:txBody>
      </p:sp>
      <p:sp>
        <p:nvSpPr>
          <p:cNvPr id="21" name="TextBox 21"/>
          <p:cNvSpPr txBox="1"/>
          <p:nvPr/>
        </p:nvSpPr>
        <p:spPr>
          <a:xfrm>
            <a:off x="4431562" y="5169692"/>
            <a:ext cx="612423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医疗安全（不良）事件上报及处理流程是医疗监管体系的重要组成部分，有助于监管部门及时发现和评估医疗机构存在的问题和风险，进而采取有效的监管措施。</a:t>
            </a:r>
          </a:p>
        </p:txBody>
      </p:sp>
      <p:grpSp>
        <p:nvGrpSpPr>
          <p:cNvPr id="22" name="Group 22"/>
          <p:cNvGrpSpPr/>
          <p:nvPr/>
        </p:nvGrpSpPr>
        <p:grpSpPr>
          <a:xfrm>
            <a:off x="454963" y="93878"/>
            <a:ext cx="10641129" cy="914400"/>
            <a:chOff x="454963" y="93878"/>
            <a:chExt cx="10641129" cy="914400"/>
          </a:xfrm>
        </p:grpSpPr>
        <p:sp>
          <p:nvSpPr>
            <p:cNvPr id="23" name="AutoShape 2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TextBox 4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目的和背景</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592974" y="2746815"/>
            <a:ext cx="3456116" cy="3055762"/>
          </a:xfrm>
          <a:prstGeom prst="roundRect">
            <a:avLst>
              <a:gd name="adj" fmla="val 12500"/>
            </a:avLst>
          </a:prstGeom>
          <a:solidFill>
            <a:schemeClr val="lt1">
              <a:alpha val="100000"/>
            </a:schemeClr>
          </a:solidFill>
          <a:ln w="19050">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3" name="AutoShape 3"/>
          <p:cNvSpPr/>
          <p:nvPr/>
        </p:nvSpPr>
        <p:spPr>
          <a:xfrm>
            <a:off x="4367942" y="2746815"/>
            <a:ext cx="3456116" cy="3055762"/>
          </a:xfrm>
          <a:prstGeom prst="roundRect">
            <a:avLst>
              <a:gd name="adj" fmla="val 12500"/>
            </a:avLst>
          </a:prstGeom>
          <a:solidFill>
            <a:schemeClr val="lt1">
              <a:alpha val="100000"/>
            </a:schemeClr>
          </a:solidFill>
          <a:ln w="19050">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4" name="AutoShape 4"/>
          <p:cNvSpPr/>
          <p:nvPr/>
        </p:nvSpPr>
        <p:spPr>
          <a:xfrm>
            <a:off x="8133696" y="2746815"/>
            <a:ext cx="3456116" cy="3055762"/>
          </a:xfrm>
          <a:prstGeom prst="roundRect">
            <a:avLst>
              <a:gd name="adj" fmla="val 12500"/>
            </a:avLst>
          </a:prstGeom>
          <a:solidFill>
            <a:schemeClr val="lt1">
              <a:alpha val="100000"/>
            </a:schemeClr>
          </a:solidFill>
          <a:ln w="19050">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5" name="AutoShape 5"/>
          <p:cNvSpPr/>
          <p:nvPr/>
        </p:nvSpPr>
        <p:spPr>
          <a:xfrm rot="-2700000" flipH="1" flipV="1">
            <a:off x="5274866" y="1333321"/>
            <a:ext cx="1642268" cy="1642268"/>
          </a:xfrm>
          <a:prstGeom prst="teardrop">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4583677" y="3404616"/>
            <a:ext cx="3024645" cy="32175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pPr>
            <a:r>
              <a:rPr lang="en-US" sz="2025" b="1">
                <a:solidFill>
                  <a:schemeClr val="accent1">
                    <a:alpha val="100000"/>
                  </a:schemeClr>
                </a:solidFill>
                <a:latin typeface="Microsoft Yahei"/>
                <a:ea typeface="Microsoft Yahei"/>
                <a:cs typeface="Microsoft Yahei"/>
              </a:rPr>
              <a:t>分类</a:t>
            </a:r>
          </a:p>
        </p:txBody>
      </p:sp>
      <p:sp>
        <p:nvSpPr>
          <p:cNvPr id="7" name="TextBox 7"/>
          <p:cNvSpPr txBox="1"/>
          <p:nvPr/>
        </p:nvSpPr>
        <p:spPr>
          <a:xfrm>
            <a:off x="4613687" y="3923118"/>
            <a:ext cx="2964626"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alpha val="100000"/>
                  </a:schemeClr>
                </a:solidFill>
                <a:latin typeface="Microsoft Yahei"/>
                <a:ea typeface="Microsoft Yahei"/>
                <a:cs typeface="Microsoft Yahei"/>
              </a:rPr>
              <a:t>根据事件的性质、严重程度和影响范围，医疗安全（不良）事件可分为以下几类</a:t>
            </a:r>
          </a:p>
        </p:txBody>
      </p:sp>
      <p:sp>
        <p:nvSpPr>
          <p:cNvPr id="8" name="AutoShape 8"/>
          <p:cNvSpPr/>
          <p:nvPr/>
        </p:nvSpPr>
        <p:spPr>
          <a:xfrm>
            <a:off x="5818204" y="5524781"/>
            <a:ext cx="555593" cy="81705"/>
          </a:xfrm>
          <a:prstGeom prst="roundRect">
            <a:avLst>
              <a:gd name="adj" fmla="val 12500"/>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rot="-2700000" flipH="1" flipV="1">
            <a:off x="1499898" y="1333321"/>
            <a:ext cx="1642268" cy="1642268"/>
          </a:xfrm>
          <a:prstGeom prst="teardrop">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TextBox 10"/>
          <p:cNvSpPr txBox="1"/>
          <p:nvPr/>
        </p:nvSpPr>
        <p:spPr>
          <a:xfrm>
            <a:off x="808710" y="3404616"/>
            <a:ext cx="3024645" cy="32175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pPr>
            <a:r>
              <a:rPr lang="en-US" sz="2025" b="1">
                <a:solidFill>
                  <a:schemeClr val="accent1">
                    <a:alpha val="100000"/>
                  </a:schemeClr>
                </a:solidFill>
                <a:latin typeface="Microsoft Yahei"/>
                <a:ea typeface="Microsoft Yahei"/>
                <a:cs typeface="Microsoft Yahei"/>
              </a:rPr>
              <a:t>定义</a:t>
            </a:r>
          </a:p>
        </p:txBody>
      </p:sp>
      <p:sp>
        <p:nvSpPr>
          <p:cNvPr id="11" name="TextBox 11"/>
          <p:cNvSpPr txBox="1"/>
          <p:nvPr/>
        </p:nvSpPr>
        <p:spPr>
          <a:xfrm>
            <a:off x="838719" y="3923118"/>
            <a:ext cx="2964626"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alpha val="100000"/>
                  </a:schemeClr>
                </a:solidFill>
                <a:latin typeface="Microsoft Yahei"/>
                <a:ea typeface="Microsoft Yahei"/>
                <a:cs typeface="Microsoft Yahei"/>
              </a:rPr>
              <a:t>医疗安全（不良）事件是指在医疗过程中发生的任何可能导致或已经导致患者伤害的事件，以及与医疗行为相关的其他安全问题。</a:t>
            </a:r>
          </a:p>
        </p:txBody>
      </p:sp>
      <p:sp>
        <p:nvSpPr>
          <p:cNvPr id="12" name="AutoShape 12"/>
          <p:cNvSpPr/>
          <p:nvPr/>
        </p:nvSpPr>
        <p:spPr>
          <a:xfrm>
            <a:off x="2043236" y="5524781"/>
            <a:ext cx="555593" cy="81705"/>
          </a:xfrm>
          <a:prstGeom prst="roundRect">
            <a:avLst>
              <a:gd name="adj" fmla="val 12500"/>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rot="-2700000" flipH="1" flipV="1">
            <a:off x="9040620" y="1333321"/>
            <a:ext cx="1642268" cy="1642268"/>
          </a:xfrm>
          <a:prstGeom prst="teardrop">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TextBox 14"/>
          <p:cNvSpPr txBox="1"/>
          <p:nvPr/>
        </p:nvSpPr>
        <p:spPr>
          <a:xfrm>
            <a:off x="8349432" y="3404616"/>
            <a:ext cx="3024645" cy="32175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pPr>
            <a:r>
              <a:rPr lang="en-US" sz="2025" b="1">
                <a:solidFill>
                  <a:schemeClr val="accent1">
                    <a:alpha val="100000"/>
                  </a:schemeClr>
                </a:solidFill>
                <a:latin typeface="Microsoft Yahei"/>
                <a:ea typeface="Microsoft Yahei"/>
                <a:cs typeface="Microsoft Yahei"/>
              </a:rPr>
              <a:t>医疗事故</a:t>
            </a:r>
          </a:p>
        </p:txBody>
      </p:sp>
      <p:sp>
        <p:nvSpPr>
          <p:cNvPr id="15" name="TextBox 15"/>
          <p:cNvSpPr txBox="1"/>
          <p:nvPr/>
        </p:nvSpPr>
        <p:spPr>
          <a:xfrm>
            <a:off x="8379441" y="3923118"/>
            <a:ext cx="2964626"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alpha val="100000"/>
                  </a:schemeClr>
                </a:solidFill>
                <a:latin typeface="Microsoft Yahei"/>
                <a:ea typeface="Microsoft Yahei"/>
                <a:cs typeface="Microsoft Yahei"/>
              </a:rPr>
              <a:t>指医疗机构及其医务人员在医疗活动中，违反医疗卫生管理法律、行政法规、部门规章和诊疗护理规范、常规，过失造成患者人身损害的事故。</a:t>
            </a:r>
          </a:p>
        </p:txBody>
      </p:sp>
      <p:sp>
        <p:nvSpPr>
          <p:cNvPr id="16" name="AutoShape 16"/>
          <p:cNvSpPr/>
          <p:nvPr/>
        </p:nvSpPr>
        <p:spPr>
          <a:xfrm>
            <a:off x="9583957" y="5524781"/>
            <a:ext cx="555593" cy="81705"/>
          </a:xfrm>
          <a:prstGeom prst="roundRect">
            <a:avLst>
              <a:gd name="adj" fmla="val 12500"/>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17" name="Picture 17"/>
          <p:cNvPicPr>
            <a:picLocks noChangeAspect="1"/>
          </p:cNvPicPr>
          <p:nvPr/>
        </p:nvPicPr>
        <p:blipFill>
          <a:blip r:embed="rId2">
            <a:alphaModFix/>
          </a:blip>
          <a:stretch>
            <a:fillRect/>
          </a:stretch>
        </p:blipFill>
        <p:spPr>
          <a:xfrm>
            <a:off x="1583319" y="1416742"/>
            <a:ext cx="1475427" cy="1475427"/>
          </a:xfrm>
          <a:prstGeom prst="ellipse">
            <a:avLst/>
          </a:prstGeom>
        </p:spPr>
      </p:pic>
      <p:pic>
        <p:nvPicPr>
          <p:cNvPr id="18" name="Picture 18"/>
          <p:cNvPicPr>
            <a:picLocks noChangeAspect="1"/>
          </p:cNvPicPr>
          <p:nvPr/>
        </p:nvPicPr>
        <p:blipFill>
          <a:blip r:embed="rId3">
            <a:alphaModFix/>
          </a:blip>
          <a:stretch>
            <a:fillRect/>
          </a:stretch>
        </p:blipFill>
        <p:spPr>
          <a:xfrm>
            <a:off x="5358286" y="1416742"/>
            <a:ext cx="1475427" cy="1475427"/>
          </a:xfrm>
          <a:prstGeom prst="ellipse">
            <a:avLst/>
          </a:prstGeom>
        </p:spPr>
      </p:pic>
      <p:pic>
        <p:nvPicPr>
          <p:cNvPr id="19" name="Picture 19"/>
          <p:cNvPicPr>
            <a:picLocks noChangeAspect="1"/>
          </p:cNvPicPr>
          <p:nvPr/>
        </p:nvPicPr>
        <p:blipFill>
          <a:blip r:embed="rId4">
            <a:alphaModFix/>
          </a:blip>
          <a:stretch>
            <a:fillRect/>
          </a:stretch>
        </p:blipFill>
        <p:spPr>
          <a:xfrm>
            <a:off x="9121095" y="1416742"/>
            <a:ext cx="1475427" cy="1475427"/>
          </a:xfrm>
          <a:prstGeom prst="ellipse">
            <a:avLst/>
          </a:prstGeom>
        </p:spPr>
      </p:pic>
      <p:grpSp>
        <p:nvGrpSpPr>
          <p:cNvPr id="20" name="Group 20"/>
          <p:cNvGrpSpPr/>
          <p:nvPr/>
        </p:nvGrpSpPr>
        <p:grpSpPr>
          <a:xfrm>
            <a:off x="454963" y="93878"/>
            <a:ext cx="10641129" cy="914400"/>
            <a:chOff x="454963" y="93878"/>
            <a:chExt cx="10641129" cy="914400"/>
          </a:xfrm>
        </p:grpSpPr>
        <p:sp>
          <p:nvSpPr>
            <p:cNvPr id="21" name="AutoShape 2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TextBox 4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定义和分类</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grpSp>
        <p:nvGrpSpPr>
          <p:cNvPr id="2" name="Group 2"/>
          <p:cNvGrpSpPr/>
          <p:nvPr/>
        </p:nvGrpSpPr>
        <p:grpSpPr>
          <a:xfrm>
            <a:off x="4343439" y="1390903"/>
            <a:ext cx="3583020" cy="975360"/>
            <a:chOff x="4343439" y="1390903"/>
            <a:chExt cx="3583020" cy="975360"/>
          </a:xfrm>
        </p:grpSpPr>
        <p:sp>
          <p:nvSpPr>
            <p:cNvPr id="3" name="AutoShape 3"/>
            <p:cNvSpPr/>
            <p:nvPr/>
          </p:nvSpPr>
          <p:spPr>
            <a:xfrm>
              <a:off x="6951099" y="1390903"/>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4854091" y="1391888"/>
              <a:ext cx="2537366" cy="971419"/>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4343439" y="1390903"/>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pic>
        <p:nvPicPr>
          <p:cNvPr id="6" name="Picture 6"/>
          <p:cNvPicPr>
            <a:picLocks noChangeAspect="1"/>
          </p:cNvPicPr>
          <p:nvPr/>
        </p:nvPicPr>
        <p:blipFill>
          <a:blip r:embed="rId2">
            <a:alphaModFix/>
          </a:blip>
          <a:srcRect l="13535" r="13535"/>
          <a:stretch>
            <a:fillRect/>
          </a:stretch>
        </p:blipFill>
        <p:spPr>
          <a:xfrm>
            <a:off x="8437172" y="1327341"/>
            <a:ext cx="3341640" cy="4581961"/>
          </a:xfrm>
          <a:prstGeom prst="rect">
            <a:avLst/>
          </a:prstGeom>
        </p:spPr>
      </p:pic>
      <p:sp>
        <p:nvSpPr>
          <p:cNvPr id="7" name="AutoShape 7"/>
          <p:cNvSpPr/>
          <p:nvPr/>
        </p:nvSpPr>
        <p:spPr>
          <a:xfrm>
            <a:off x="1049459" y="1392873"/>
            <a:ext cx="2537366" cy="971419"/>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39110" y="1390903"/>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601242" y="2425290"/>
            <a:ext cx="3433799" cy="1259772"/>
          </a:xfrm>
          <a:prstGeom prst="rect">
            <a:avLst/>
          </a:prstGeom>
        </p:spPr>
        <p:txBody>
          <a:bodyPr vert="horz" wrap="square" lIns="123825" tIns="123825" rIns="57150" bIns="123825"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指在诊疗护理过程中，医务人员确有过失，但经及时纠正未给病人造成严重后果或未造成任何后果的医疗纠纷。</a:t>
            </a:r>
          </a:p>
        </p:txBody>
      </p:sp>
      <p:sp>
        <p:nvSpPr>
          <p:cNvPr id="10" name="AutoShape 10"/>
          <p:cNvSpPr/>
          <p:nvPr/>
        </p:nvSpPr>
        <p:spPr>
          <a:xfrm>
            <a:off x="3146770" y="1390903"/>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TextBox 11"/>
          <p:cNvSpPr txBox="1"/>
          <p:nvPr/>
        </p:nvSpPr>
        <p:spPr>
          <a:xfrm>
            <a:off x="601242" y="1602358"/>
            <a:ext cx="3433799" cy="552450"/>
          </a:xfrm>
          <a:prstGeom prst="rect">
            <a:avLst/>
          </a:prstGeom>
        </p:spPr>
        <p:txBody>
          <a:bodyPr vert="horz" wrap="square" lIns="123825" tIns="123825" rIns="57150" bIns="123825"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rgbClr val="FFFFFF">
                    <a:alpha val="100000"/>
                  </a:srgbClr>
                </a:solidFill>
                <a:latin typeface="Microsoft Yahei"/>
                <a:ea typeface="Microsoft Yahei"/>
                <a:cs typeface="Microsoft Yahei"/>
              </a:rPr>
              <a:t>医疗差错</a:t>
            </a:r>
          </a:p>
        </p:txBody>
      </p:sp>
      <p:sp>
        <p:nvSpPr>
          <p:cNvPr id="12" name="TextBox 12"/>
          <p:cNvSpPr txBox="1"/>
          <p:nvPr/>
        </p:nvSpPr>
        <p:spPr>
          <a:xfrm>
            <a:off x="4405571" y="2425290"/>
            <a:ext cx="3433799" cy="1259772"/>
          </a:xfrm>
          <a:prstGeom prst="rect">
            <a:avLst/>
          </a:prstGeom>
        </p:spPr>
        <p:txBody>
          <a:bodyPr vert="horz" wrap="square" lIns="123825" tIns="123825" rIns="57150" bIns="123825"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指由于患者病情或患者体质的特殊性而发生难以预料和防范的不良后果。</a:t>
            </a:r>
          </a:p>
        </p:txBody>
      </p:sp>
      <p:sp>
        <p:nvSpPr>
          <p:cNvPr id="13" name="TextBox 13"/>
          <p:cNvSpPr txBox="1"/>
          <p:nvPr/>
        </p:nvSpPr>
        <p:spPr>
          <a:xfrm>
            <a:off x="4405571" y="1601372"/>
            <a:ext cx="3433799" cy="552450"/>
          </a:xfrm>
          <a:prstGeom prst="rect">
            <a:avLst/>
          </a:prstGeom>
        </p:spPr>
        <p:txBody>
          <a:bodyPr vert="horz" wrap="square" lIns="123825" tIns="123825" rIns="57150" bIns="123825"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rgbClr val="FFFFFF">
                    <a:alpha val="100000"/>
                  </a:srgbClr>
                </a:solidFill>
                <a:latin typeface="Microsoft Yahei"/>
                <a:ea typeface="Microsoft Yahei"/>
                <a:cs typeface="Microsoft Yahei"/>
              </a:rPr>
              <a:t>医疗意外</a:t>
            </a:r>
          </a:p>
        </p:txBody>
      </p:sp>
      <p:sp>
        <p:nvSpPr>
          <p:cNvPr id="14" name="AutoShape 14"/>
          <p:cNvSpPr/>
          <p:nvPr/>
        </p:nvSpPr>
        <p:spPr>
          <a:xfrm>
            <a:off x="1049459" y="3941002"/>
            <a:ext cx="2537366" cy="971419"/>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39110" y="3939031"/>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TextBox 16"/>
          <p:cNvSpPr txBox="1"/>
          <p:nvPr/>
        </p:nvSpPr>
        <p:spPr>
          <a:xfrm>
            <a:off x="601242" y="4982395"/>
            <a:ext cx="3433799" cy="1262987"/>
          </a:xfrm>
          <a:prstGeom prst="rect">
            <a:avLst/>
          </a:prstGeom>
        </p:spPr>
        <p:txBody>
          <a:bodyPr vert="horz" wrap="square" lIns="123825" tIns="123825" rIns="57150" bIns="123825"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指在实施诊疗护理过程中，患者发生了现代医学科学技术能够预见但却不能避免和防范的不良后果。</a:t>
            </a:r>
          </a:p>
        </p:txBody>
      </p:sp>
      <p:sp>
        <p:nvSpPr>
          <p:cNvPr id="17" name="AutoShape 17"/>
          <p:cNvSpPr/>
          <p:nvPr/>
        </p:nvSpPr>
        <p:spPr>
          <a:xfrm>
            <a:off x="3146770" y="3939031"/>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TextBox 18"/>
          <p:cNvSpPr txBox="1"/>
          <p:nvPr/>
        </p:nvSpPr>
        <p:spPr>
          <a:xfrm>
            <a:off x="601242" y="4150486"/>
            <a:ext cx="3433799" cy="552450"/>
          </a:xfrm>
          <a:prstGeom prst="rect">
            <a:avLst/>
          </a:prstGeom>
        </p:spPr>
        <p:txBody>
          <a:bodyPr vert="horz" wrap="square" lIns="123825" tIns="123825" rIns="57150" bIns="123825"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rgbClr val="FFFFFF">
                    <a:alpha val="100000"/>
                  </a:srgbClr>
                </a:solidFill>
                <a:latin typeface="Microsoft Yahei"/>
                <a:ea typeface="Microsoft Yahei"/>
                <a:cs typeface="Microsoft Yahei"/>
              </a:rPr>
              <a:t>并发症</a:t>
            </a:r>
          </a:p>
        </p:txBody>
      </p:sp>
      <p:sp>
        <p:nvSpPr>
          <p:cNvPr id="19" name="AutoShape 19"/>
          <p:cNvSpPr/>
          <p:nvPr/>
        </p:nvSpPr>
        <p:spPr>
          <a:xfrm>
            <a:off x="4853788" y="3941002"/>
            <a:ext cx="2537366" cy="971419"/>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343439" y="3939031"/>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TextBox 21"/>
          <p:cNvSpPr txBox="1"/>
          <p:nvPr/>
        </p:nvSpPr>
        <p:spPr>
          <a:xfrm>
            <a:off x="4405571" y="4982395"/>
            <a:ext cx="3438525" cy="1262987"/>
          </a:xfrm>
          <a:prstGeom prst="rect">
            <a:avLst/>
          </a:prstGeom>
        </p:spPr>
        <p:txBody>
          <a:bodyPr vert="horz" wrap="square" lIns="123825" tIns="123825" rIns="57150" bIns="123825"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包括药品不良反应、医疗器械不良事件、院内感染等。</a:t>
            </a:r>
          </a:p>
        </p:txBody>
      </p:sp>
      <p:sp>
        <p:nvSpPr>
          <p:cNvPr id="22" name="AutoShape 22"/>
          <p:cNvSpPr/>
          <p:nvPr/>
        </p:nvSpPr>
        <p:spPr>
          <a:xfrm>
            <a:off x="6951099" y="3939031"/>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TextBox 23"/>
          <p:cNvSpPr txBox="1"/>
          <p:nvPr/>
        </p:nvSpPr>
        <p:spPr>
          <a:xfrm>
            <a:off x="4386521" y="4150486"/>
            <a:ext cx="3433799" cy="552450"/>
          </a:xfrm>
          <a:prstGeom prst="rect">
            <a:avLst/>
          </a:prstGeom>
        </p:spPr>
        <p:txBody>
          <a:bodyPr vert="horz" wrap="square" lIns="123825" tIns="123825" rIns="57150" bIns="123825"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rgbClr val="FFFFFF">
                    <a:alpha val="100000"/>
                  </a:srgbClr>
                </a:solidFill>
                <a:latin typeface="Microsoft Yahei"/>
                <a:ea typeface="Microsoft Yahei"/>
                <a:cs typeface="Microsoft Yahei"/>
              </a:rPr>
              <a:t>其他安全问题</a:t>
            </a:r>
          </a:p>
        </p:txBody>
      </p:sp>
      <p:grpSp>
        <p:nvGrpSpPr>
          <p:cNvPr id="24" name="Group 24"/>
          <p:cNvGrpSpPr/>
          <p:nvPr/>
        </p:nvGrpSpPr>
        <p:grpSpPr>
          <a:xfrm>
            <a:off x="454963" y="93878"/>
            <a:ext cx="10641129" cy="914400"/>
            <a:chOff x="454963" y="93878"/>
            <a:chExt cx="10641129" cy="914400"/>
          </a:xfrm>
        </p:grpSpPr>
        <p:sp>
          <p:nvSpPr>
            <p:cNvPr id="25" name="AutoShape 2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TextBox 4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定义和分类</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https://d.book118.com/186201042222010042</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FFFFFF"/>
      </a:dk1>
      <a:lt1>
        <a:srgbClr val="001D4F"/>
      </a:lt1>
      <a:dk2>
        <a:srgbClr val="DEF6FF"/>
      </a:dk2>
      <a:lt2>
        <a:srgbClr val="000000"/>
      </a:lt2>
      <a:accent1>
        <a:srgbClr val="00B6FF"/>
      </a:accent1>
      <a:accent2>
        <a:srgbClr val="405DFF"/>
      </a:accent2>
      <a:accent3>
        <a:srgbClr val="2947E8"/>
      </a:accent3>
      <a:accent4>
        <a:srgbClr val="27DFF4"/>
      </a:accent4>
      <a:accent5>
        <a:srgbClr val="2FE8B7"/>
      </a:accent5>
      <a:accent6>
        <a:srgbClr val="FCC526"/>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40</Paragraphs>
  <Slides>7</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7</vt:i4>
      </vt:variant>
    </vt:vector>
  </HeadingPairs>
  <TitlesOfParts>
    <vt:vector baseType="lpstr" size="11">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2024-09-10T11:38:36.760</cp:lastPrinted>
  <dcterms:created xsi:type="dcterms:W3CDTF">2024-09-10T03:38:36Z</dcterms:created>
  <dcterms:modified xsi:type="dcterms:W3CDTF">2024-09-10T03:38:38Z</dcterms:modified>
</cp:coreProperties>
</file>