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8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894393-C6D1-43EB-B120-61AA24A65D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A38441-2D6E-482C-A97F-69FE0AA9EE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10992F-4511-4321-8C61-FE7952330E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707207-2503-481A-ADF0-9F8059319F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D3C6617-0437-4C87-9A4D-36A2DDB779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BB37FCF-44E7-4A0D-9787-5AEDAB8787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9DF96D9-43B0-4DB9-95A1-C0EC7C303B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00F877-0EEB-4199-8D56-57F2976211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2F6610-454D-4BD8-B41A-E829D07BAF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C2F8A1-639C-4E8B-B2F6-242BE11220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230BC2-6170-43AA-A993-457E054F51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3797928"/>
            <a:ext cx="12192000" cy="3060071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9244569" y="3241423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255245" y="2277929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rgbClr val="FF0000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FF000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solidFill>
            <a:schemeClr val="accent1"/>
          </a:soli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93629" y="2206220"/>
            <a:ext cx="623510" cy="653096"/>
            <a:chOff x="234950" y="2943226"/>
            <a:chExt cx="1344613" cy="1320800"/>
          </a:xfrm>
          <a:solidFill>
            <a:schemeClr val="accent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rgbClr val="FF0000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rgbClr val="FF0000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rgbClr val="FF0000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rgbClr val="FF0000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rgbClr val="FF000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33041" y="173352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72330" y="1096513"/>
            <a:ext cx="624771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072330" y="3819674"/>
            <a:ext cx="624771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48">
            <a:extLst>
              <a:ext uri="{FF2B5EF4-FFF2-40B4-BE49-F238E27FC236}">
                <a16:creationId xmlns:a16="http://schemas.microsoft.com/office/drawing/2014/main" id="{9DD5C14E-FFB7-2586-FD39-9D83112B2F3E}"/>
              </a:ext>
            </a:extLst>
          </p:cNvPr>
          <p:cNvGrpSpPr/>
          <p:nvPr/>
        </p:nvGrpSpPr>
        <p:grpSpPr>
          <a:xfrm>
            <a:off x="405801" y="1951388"/>
            <a:ext cx="3566760" cy="3618981"/>
            <a:chOff x="4740390" y="5946187"/>
            <a:chExt cx="305647" cy="305644"/>
          </a:xfrm>
        </p:grpSpPr>
        <p:grpSp>
          <p:nvGrpSpPr>
            <p:cNvPr id="15" name="组合 49">
              <a:extLst>
                <a:ext uri="{FF2B5EF4-FFF2-40B4-BE49-F238E27FC236}">
                  <a16:creationId xmlns:a16="http://schemas.microsoft.com/office/drawing/2014/main" id="{AE887321-E913-9410-3975-BA842A34D199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7" name="椭圆 51">
                <a:extLst>
                  <a:ext uri="{FF2B5EF4-FFF2-40B4-BE49-F238E27FC236}">
                    <a16:creationId xmlns:a16="http://schemas.microsoft.com/office/drawing/2014/main" id="{1EE8084E-5547-944A-BAC7-ECDE18631393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8" name="椭圆 52">
                <a:extLst>
                  <a:ext uri="{FF2B5EF4-FFF2-40B4-BE49-F238E27FC236}">
                    <a16:creationId xmlns:a16="http://schemas.microsoft.com/office/drawing/2014/main" id="{539AA9EF-2E16-F3AC-9A5A-C937922C1DE6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9C5932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16" name="Freeform 39">
              <a:extLst>
                <a:ext uri="{FF2B5EF4-FFF2-40B4-BE49-F238E27FC236}">
                  <a16:creationId xmlns:a16="http://schemas.microsoft.com/office/drawing/2014/main" id="{57DA2219-A256-F0DB-1DDC-FF7F9A48843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57257" y="172375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113593"/>
            <a:ext cx="5040000" cy="63418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1944547"/>
            <a:ext cx="5040000" cy="4468899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113593"/>
            <a:ext cx="5040000" cy="63418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1944547"/>
            <a:ext cx="5040000" cy="4468899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57257" y="172375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113593"/>
            <a:ext cx="5040000" cy="63418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1944547"/>
            <a:ext cx="5040000" cy="4468899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113593"/>
            <a:ext cx="5040000" cy="63418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1944547"/>
            <a:ext cx="5040000" cy="4468899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33310331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15839" y="164044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81115" y="1089696"/>
            <a:ext cx="6196382" cy="52120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1114" y="1736569"/>
            <a:ext cx="620665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081115" y="3944401"/>
            <a:ext cx="6235434" cy="52120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1081114" y="4598627"/>
            <a:ext cx="6206655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" name="组合 43">
            <a:extLst>
              <a:ext uri="{FF2B5EF4-FFF2-40B4-BE49-F238E27FC236}">
                <a16:creationId xmlns:a16="http://schemas.microsoft.com/office/drawing/2014/main" id="{253693F1-8005-445B-6210-980EDEA4A4C1}"/>
              </a:ext>
            </a:extLst>
          </p:cNvPr>
          <p:cNvGrpSpPr/>
          <p:nvPr/>
        </p:nvGrpSpPr>
        <p:grpSpPr>
          <a:xfrm>
            <a:off x="7944419" y="1810135"/>
            <a:ext cx="3582151" cy="3688492"/>
            <a:chOff x="4299766" y="5946187"/>
            <a:chExt cx="305647" cy="305644"/>
          </a:xfrm>
        </p:grpSpPr>
        <p:grpSp>
          <p:nvGrpSpPr>
            <p:cNvPr id="19" name="组合 44">
              <a:extLst>
                <a:ext uri="{FF2B5EF4-FFF2-40B4-BE49-F238E27FC236}">
                  <a16:creationId xmlns:a16="http://schemas.microsoft.com/office/drawing/2014/main" id="{06B2FFA6-F007-E05C-BBB1-82C88224190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21" name="椭圆 46">
                <a:extLst>
                  <a:ext uri="{FF2B5EF4-FFF2-40B4-BE49-F238E27FC236}">
                    <a16:creationId xmlns:a16="http://schemas.microsoft.com/office/drawing/2014/main" id="{74470EFC-14AB-CC25-64B9-6C39C624BAC1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22" name="椭圆 47">
                <a:extLst>
                  <a:ext uri="{FF2B5EF4-FFF2-40B4-BE49-F238E27FC236}">
                    <a16:creationId xmlns:a16="http://schemas.microsoft.com/office/drawing/2014/main" id="{80E8596B-E2EA-E742-6486-BBC256A8A456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9C5932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0" name="Freeform 45">
              <a:extLst>
                <a:ext uri="{FF2B5EF4-FFF2-40B4-BE49-F238E27FC236}">
                  <a16:creationId xmlns:a16="http://schemas.microsoft.com/office/drawing/2014/main" id="{DAC297BA-799A-6B00-A055-6BFD5FE1EB5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chemeClr val="accent1">
              <a:lumMod val="20000"/>
              <a:lumOff val="80000"/>
            </a:schemeClr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chemeClr val="accent1">
              <a:lumMod val="20000"/>
              <a:lumOff val="80000"/>
            </a:schemeClr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52730" y="152602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solidFill>
                <a:srgbClr val="FF0000"/>
              </a:soli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C00000"/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solidFill>
                <a:srgbClr val="FF0000"/>
              </a:solidFill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C00000"/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22556" y="142380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chemeClr val="tx2">
                <a:lumMod val="20000"/>
                <a:lumOff val="80000"/>
              </a:schemeClr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chemeClr val="tx2">
                <a:lumMod val="20000"/>
                <a:lumOff val="80000"/>
              </a:schemeClr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7" name="组合 38">
            <a:extLst>
              <a:ext uri="{FF2B5EF4-FFF2-40B4-BE49-F238E27FC236}">
                <a16:creationId xmlns:a16="http://schemas.microsoft.com/office/drawing/2014/main" id="{75E6C4AD-3C77-CABB-C318-7F9838DEC54F}"/>
              </a:ext>
            </a:extLst>
          </p:cNvPr>
          <p:cNvGrpSpPr/>
          <p:nvPr/>
        </p:nvGrpSpPr>
        <p:grpSpPr>
          <a:xfrm>
            <a:off x="8028589" y="1976368"/>
            <a:ext cx="3582151" cy="3780722"/>
            <a:chOff x="5638883" y="5946187"/>
            <a:chExt cx="305647" cy="305644"/>
          </a:xfrm>
        </p:grpSpPr>
        <p:grpSp>
          <p:nvGrpSpPr>
            <p:cNvPr id="32" name="组合 39">
              <a:extLst>
                <a:ext uri="{FF2B5EF4-FFF2-40B4-BE49-F238E27FC236}">
                  <a16:creationId xmlns:a16="http://schemas.microsoft.com/office/drawing/2014/main" id="{6B807BF9-EF66-6912-C57F-50A96569D435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34" name="椭圆 41">
                <a:extLst>
                  <a:ext uri="{FF2B5EF4-FFF2-40B4-BE49-F238E27FC236}">
                    <a16:creationId xmlns:a16="http://schemas.microsoft.com/office/drawing/2014/main" id="{9CCECBE9-C763-61B7-8AD3-2689040061D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35" name="椭圆 42">
                <a:extLst>
                  <a:ext uri="{FF2B5EF4-FFF2-40B4-BE49-F238E27FC236}">
                    <a16:creationId xmlns:a16="http://schemas.microsoft.com/office/drawing/2014/main" id="{C722603E-5771-770B-3E40-E94C4487C43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9C5932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33" name="Freeform 6">
              <a:extLst>
                <a:ext uri="{FF2B5EF4-FFF2-40B4-BE49-F238E27FC236}">
                  <a16:creationId xmlns:a16="http://schemas.microsoft.com/office/drawing/2014/main" id="{7DF9A286-E7C7-E54C-8789-C20E6E2829F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34107" y="137650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113593"/>
            <a:ext cx="5040000" cy="63418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1944547"/>
            <a:ext cx="5040000" cy="4468899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113593"/>
            <a:ext cx="5040000" cy="63418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1944547"/>
            <a:ext cx="5040000" cy="4468899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4968837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092441" y="147861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8" name="组合 54">
            <a:extLst>
              <a:ext uri="{FF2B5EF4-FFF2-40B4-BE49-F238E27FC236}">
                <a16:creationId xmlns:a16="http://schemas.microsoft.com/office/drawing/2014/main" id="{151F8F60-E95A-D2A8-DEA0-C1D0DD95D115}"/>
              </a:ext>
            </a:extLst>
          </p:cNvPr>
          <p:cNvGrpSpPr/>
          <p:nvPr/>
        </p:nvGrpSpPr>
        <p:grpSpPr>
          <a:xfrm>
            <a:off x="298648" y="2018710"/>
            <a:ext cx="3582151" cy="3780722"/>
            <a:chOff x="5854675" y="3359758"/>
            <a:chExt cx="305647" cy="305644"/>
          </a:xfrm>
        </p:grpSpPr>
        <p:grpSp>
          <p:nvGrpSpPr>
            <p:cNvPr id="10" name="组合 55">
              <a:extLst>
                <a:ext uri="{FF2B5EF4-FFF2-40B4-BE49-F238E27FC236}">
                  <a16:creationId xmlns:a16="http://schemas.microsoft.com/office/drawing/2014/main" id="{F19B26AA-DD68-1EB3-502F-3A21573D5223}"/>
                </a:ext>
              </a:extLst>
            </p:cNvPr>
            <p:cNvGrpSpPr/>
            <p:nvPr/>
          </p:nvGrpSpPr>
          <p:grpSpPr>
            <a:xfrm>
              <a:off x="5854675" y="3359758"/>
              <a:ext cx="305647" cy="305644"/>
              <a:chOff x="1517330" y="1125257"/>
              <a:chExt cx="2204282" cy="2204282"/>
            </a:xfrm>
          </p:grpSpPr>
          <p:sp>
            <p:nvSpPr>
              <p:cNvPr id="12" name="椭圆 57">
                <a:extLst>
                  <a:ext uri="{FF2B5EF4-FFF2-40B4-BE49-F238E27FC236}">
                    <a16:creationId xmlns:a16="http://schemas.microsoft.com/office/drawing/2014/main" id="{A03364F3-92D9-EB70-5C7D-BBA16ED39F2A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3" name="椭圆 59">
                <a:extLst>
                  <a:ext uri="{FF2B5EF4-FFF2-40B4-BE49-F238E27FC236}">
                    <a16:creationId xmlns:a16="http://schemas.microsoft.com/office/drawing/2014/main" id="{401C62E5-62A0-0733-4421-49C091146985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9C5932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D28AE885-BF56-DF2A-135B-1A7434BE36B0}"/>
                </a:ext>
              </a:extLst>
            </p:cNvPr>
            <p:cNvSpPr/>
            <p:nvPr/>
          </p:nvSpPr>
          <p:spPr bwMode="auto">
            <a:xfrm>
              <a:off x="5894000" y="3469636"/>
              <a:ext cx="238307" cy="96206"/>
            </a:xfrm>
            <a:custGeom>
              <a:gdLst>
                <a:gd name="T0" fmla="*/ 2147483646 w 112"/>
                <a:gd name="T1" fmla="*/ 2147483646 h 77"/>
                <a:gd name="T2" fmla="*/ 2147483646 w 112"/>
                <a:gd name="T3" fmla="*/ 2147483646 h 77"/>
                <a:gd name="T4" fmla="*/ 2147483646 w 112"/>
                <a:gd name="T5" fmla="*/ 2147483646 h 77"/>
                <a:gd name="T6" fmla="*/ 2147483646 w 112"/>
                <a:gd name="T7" fmla="*/ 2147483646 h 77"/>
                <a:gd name="T8" fmla="*/ 2147483646 w 112"/>
                <a:gd name="T9" fmla="*/ 2147483646 h 77"/>
                <a:gd name="T10" fmla="*/ 0 w 112"/>
                <a:gd name="T11" fmla="*/ 2147483646 h 77"/>
                <a:gd name="T12" fmla="*/ 2147483646 w 112"/>
                <a:gd name="T13" fmla="*/ 2147483646 h 77"/>
                <a:gd name="T14" fmla="*/ 2147483646 w 112"/>
                <a:gd name="T15" fmla="*/ 2147483646 h 77"/>
                <a:gd name="T16" fmla="*/ 2147483646 w 112"/>
                <a:gd name="T17" fmla="*/ 2147483646 h 77"/>
                <a:gd name="T18" fmla="*/ 2147483646 w 112"/>
                <a:gd name="T19" fmla="*/ 2147483646 h 77"/>
                <a:gd name="T20" fmla="*/ 2147483646 w 112"/>
                <a:gd name="T21" fmla="*/ 2147483646 h 77"/>
                <a:gd name="T22" fmla="*/ 2147483646 w 112"/>
                <a:gd name="T23" fmla="*/ 2147483646 h 77"/>
                <a:gd name="T24" fmla="*/ 2147483646 w 112"/>
                <a:gd name="T25" fmla="*/ 2147483646 h 77"/>
                <a:gd name="T26" fmla="*/ 2147483646 w 112"/>
                <a:gd name="T27" fmla="*/ 2147483646 h 77"/>
                <a:gd name="T28" fmla="*/ 2147483646 w 112"/>
                <a:gd name="T29" fmla="*/ 2147483646 h 77"/>
                <a:gd name="T30" fmla="*/ 2147483646 w 112"/>
                <a:gd name="T31" fmla="*/ 2147483646 h 77"/>
                <a:gd name="T32" fmla="*/ 2147483646 w 112"/>
                <a:gd name="T33" fmla="*/ 2147483646 h 77"/>
                <a:gd name="T34" fmla="*/ 2147483646 w 112"/>
                <a:gd name="T35" fmla="*/ 2147483646 h 77"/>
                <a:gd name="T36" fmla="*/ 2147483646 w 112"/>
                <a:gd name="T37" fmla="*/ 2147483646 h 77"/>
                <a:gd name="T38" fmla="*/ 2147483646 w 112"/>
                <a:gd name="T39" fmla="*/ 2147483646 h 77"/>
                <a:gd name="T40" fmla="*/ 2147483646 w 112"/>
                <a:gd name="T41" fmla="*/ 2147483646 h 77"/>
                <a:gd name="T42" fmla="*/ 2147483646 w 112"/>
                <a:gd name="T43" fmla="*/ 2147483646 h 77"/>
                <a:gd name="T44" fmla="*/ 2147483646 w 112"/>
                <a:gd name="T45" fmla="*/ 2147483646 h 77"/>
                <a:gd name="T46" fmla="*/ 2147483646 w 112"/>
                <a:gd name="T47" fmla="*/ 2147483646 h 77"/>
                <a:gd name="T48" fmla="*/ 2147483646 w 112"/>
                <a:gd name="T49" fmla="*/ 2147483646 h 77"/>
                <a:gd name="T50" fmla="*/ 2147483646 w 112"/>
                <a:gd name="T51" fmla="*/ 2147483646 h 77"/>
                <a:gd name="T52" fmla="*/ 2147483646 w 112"/>
                <a:gd name="T53" fmla="*/ 2147483646 h 77"/>
                <a:gd name="T54" fmla="*/ 2147483646 w 112"/>
                <a:gd name="T55" fmla="*/ 2147483646 h 77"/>
                <a:gd name="T56" fmla="*/ 2147483646 w 112"/>
                <a:gd name="T57" fmla="*/ 2147483646 h 77"/>
                <a:gd name="T58" fmla="*/ 2147483646 w 112"/>
                <a:gd name="T59" fmla="*/ 2147483646 h 77"/>
                <a:gd name="T60" fmla="*/ 2147483646 w 112"/>
                <a:gd name="T61" fmla="*/ 2147483646 h 77"/>
                <a:gd name="T62" fmla="*/ 2147483646 w 112"/>
                <a:gd name="T63" fmla="*/ 2147483646 h 77"/>
                <a:gd name="T64" fmla="*/ 2147483646 w 112"/>
                <a:gd name="T65" fmla="*/ 2147483646 h 77"/>
                <a:gd name="T66" fmla="*/ 2147483646 w 112"/>
                <a:gd name="T67" fmla="*/ 2147483646 h 77"/>
                <a:gd name="T68" fmla="*/ 2147483646 w 112"/>
                <a:gd name="T69" fmla="*/ 2147483646 h 77"/>
                <a:gd name="T70" fmla="*/ 2147483646 w 112"/>
                <a:gd name="T71" fmla="*/ 2147483646 h 77"/>
                <a:gd name="T72" fmla="*/ 2147483646 w 112"/>
                <a:gd name="T73" fmla="*/ 2147483646 h 77"/>
                <a:gd name="T74" fmla="*/ 2147483646 w 112"/>
                <a:gd name="T75" fmla="*/ 2147483646 h 77"/>
                <a:gd name="T76" fmla="*/ 2147483646 w 112"/>
                <a:gd name="T77" fmla="*/ 2147483646 h 77"/>
                <a:gd name="T78" fmla="*/ 2147483646 w 112"/>
                <a:gd name="T79" fmla="*/ 2147483646 h 77"/>
                <a:gd name="T80" fmla="*/ 2147483646 w 112"/>
                <a:gd name="T81" fmla="*/ 2147483646 h 77"/>
                <a:gd name="T82" fmla="*/ 2147483646 w 112"/>
                <a:gd name="T83" fmla="*/ 2147483646 h 77"/>
                <a:gd name="T84" fmla="*/ 2147483646 w 112"/>
                <a:gd name="T85" fmla="*/ 2147483646 h 77"/>
                <a:gd name="T86" fmla="*/ 2147483646 w 112"/>
                <a:gd name="T87" fmla="*/ 2147483646 h 77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</a:gdLst>
              <a:cxnLst>
                <a:cxn ang="T88">
                  <a:pos x="T0" y="T1"/>
                </a:cxn>
                <a:cxn ang="T89">
                  <a:pos x="T2" y="T3"/>
                </a:cxn>
                <a:cxn ang="T90">
                  <a:pos x="T4" y="T5"/>
                </a:cxn>
                <a:cxn ang="T91">
                  <a:pos x="T6" y="T7"/>
                </a:cxn>
                <a:cxn ang="T92">
                  <a:pos x="T8" y="T9"/>
                </a:cxn>
                <a:cxn ang="T93">
                  <a:pos x="T10" y="T11"/>
                </a:cxn>
                <a:cxn ang="T94">
                  <a:pos x="T12" y="T13"/>
                </a:cxn>
                <a:cxn ang="T95">
                  <a:pos x="T14" y="T15"/>
                </a:cxn>
                <a:cxn ang="T96">
                  <a:pos x="T16" y="T17"/>
                </a:cxn>
                <a:cxn ang="T97">
                  <a:pos x="T18" y="T19"/>
                </a:cxn>
                <a:cxn ang="T98">
                  <a:pos x="T20" y="T21"/>
                </a:cxn>
                <a:cxn ang="T99">
                  <a:pos x="T22" y="T23"/>
                </a:cxn>
                <a:cxn ang="T100">
                  <a:pos x="T24" y="T25"/>
                </a:cxn>
                <a:cxn ang="T101">
                  <a:pos x="T26" y="T27"/>
                </a:cxn>
                <a:cxn ang="T102">
                  <a:pos x="T28" y="T29"/>
                </a:cxn>
                <a:cxn ang="T103">
                  <a:pos x="T30" y="T31"/>
                </a:cxn>
                <a:cxn ang="T104">
                  <a:pos x="T32" y="T33"/>
                </a:cxn>
                <a:cxn ang="T105">
                  <a:pos x="T34" y="T35"/>
                </a:cxn>
                <a:cxn ang="T106">
                  <a:pos x="T36" y="T37"/>
                </a:cxn>
                <a:cxn ang="T107">
                  <a:pos x="T38" y="T39"/>
                </a:cxn>
                <a:cxn ang="T108">
                  <a:pos x="T40" y="T41"/>
                </a:cxn>
                <a:cxn ang="T109">
                  <a:pos x="T42" y="T43"/>
                </a:cxn>
                <a:cxn ang="T110">
                  <a:pos x="T44" y="T45"/>
                </a:cxn>
                <a:cxn ang="T111">
                  <a:pos x="T46" y="T47"/>
                </a:cxn>
                <a:cxn ang="T112">
                  <a:pos x="T48" y="T49"/>
                </a:cxn>
                <a:cxn ang="T113">
                  <a:pos x="T50" y="T51"/>
                </a:cxn>
                <a:cxn ang="T114">
                  <a:pos x="T52" y="T53"/>
                </a:cxn>
                <a:cxn ang="T115">
                  <a:pos x="T54" y="T55"/>
                </a:cxn>
                <a:cxn ang="T116">
                  <a:pos x="T56" y="T57"/>
                </a:cxn>
                <a:cxn ang="T117">
                  <a:pos x="T58" y="T59"/>
                </a:cxn>
                <a:cxn ang="T118">
                  <a:pos x="T60" y="T61"/>
                </a:cxn>
                <a:cxn ang="T119">
                  <a:pos x="T62" y="T63"/>
                </a:cxn>
                <a:cxn ang="T120">
                  <a:pos x="T64" y="T65"/>
                </a:cxn>
                <a:cxn ang="T121">
                  <a:pos x="T66" y="T67"/>
                </a:cxn>
                <a:cxn ang="T122">
                  <a:pos x="T68" y="T69"/>
                </a:cxn>
                <a:cxn ang="T123">
                  <a:pos x="T70" y="T71"/>
                </a:cxn>
                <a:cxn ang="T124">
                  <a:pos x="T72" y="T73"/>
                </a:cxn>
                <a:cxn ang="T125">
                  <a:pos x="T74" y="T75"/>
                </a:cxn>
                <a:cxn ang="T126">
                  <a:pos x="T76" y="T77"/>
                </a:cxn>
                <a:cxn ang="T127">
                  <a:pos x="T78" y="T79"/>
                </a:cxn>
                <a:cxn ang="T128">
                  <a:pos x="T80" y="T81"/>
                </a:cxn>
                <a:cxn ang="T129">
                  <a:pos x="T82" y="T83"/>
                </a:cxn>
                <a:cxn ang="T130">
                  <a:pos x="T84" y="T85"/>
                </a:cxn>
                <a:cxn ang="T131">
                  <a:pos x="T86" y="T87"/>
                </a:cxn>
              </a:cxnLst>
              <a:rect l="0" t="0" r="r" b="b"/>
              <a:pathLst>
                <a:path w="112" h="77">
                  <a:moveTo>
                    <a:pt x="56" y="0"/>
                  </a:moveTo>
                  <a:cubicBezTo>
                    <a:pt x="62" y="0"/>
                    <a:pt x="66" y="4"/>
                    <a:pt x="66" y="10"/>
                  </a:cubicBezTo>
                  <a:cubicBezTo>
                    <a:pt x="66" y="15"/>
                    <a:pt x="62" y="20"/>
                    <a:pt x="56" y="20"/>
                  </a:cubicBezTo>
                  <a:cubicBezTo>
                    <a:pt x="51" y="20"/>
                    <a:pt x="46" y="15"/>
                    <a:pt x="46" y="10"/>
                  </a:cubicBezTo>
                  <a:cubicBezTo>
                    <a:pt x="46" y="4"/>
                    <a:pt x="51" y="0"/>
                    <a:pt x="56" y="0"/>
                  </a:cubicBezTo>
                  <a:close/>
                  <a:moveTo>
                    <a:pt x="15" y="49"/>
                  </a:moveTo>
                  <a:cubicBezTo>
                    <a:pt x="15" y="66"/>
                    <a:pt x="15" y="66"/>
                    <a:pt x="15" y="66"/>
                  </a:cubicBezTo>
                  <a:cubicBezTo>
                    <a:pt x="10" y="66"/>
                    <a:pt x="10" y="66"/>
                    <a:pt x="10" y="66"/>
                  </a:cubicBezTo>
                  <a:cubicBezTo>
                    <a:pt x="10" y="52"/>
                    <a:pt x="10" y="52"/>
                    <a:pt x="10" y="52"/>
                  </a:cubicBezTo>
                  <a:cubicBezTo>
                    <a:pt x="9" y="52"/>
                    <a:pt x="9" y="52"/>
                    <a:pt x="9" y="52"/>
                  </a:cubicBezTo>
                  <a:cubicBezTo>
                    <a:pt x="9" y="66"/>
                    <a:pt x="9" y="66"/>
                    <a:pt x="9" y="66"/>
                  </a:cubicBezTo>
                  <a:cubicBezTo>
                    <a:pt x="4" y="66"/>
                    <a:pt x="4" y="66"/>
                    <a:pt x="4" y="66"/>
                  </a:cubicBezTo>
                  <a:cubicBezTo>
                    <a:pt x="4" y="49"/>
                    <a:pt x="4" y="49"/>
                    <a:pt x="4" y="49"/>
                  </a:cubicBezTo>
                  <a:cubicBezTo>
                    <a:pt x="4" y="46"/>
                    <a:pt x="4" y="46"/>
                    <a:pt x="4" y="46"/>
                  </a:cubicBezTo>
                  <a:cubicBezTo>
                    <a:pt x="4" y="37"/>
                    <a:pt x="4" y="37"/>
                    <a:pt x="4" y="37"/>
                  </a:cubicBezTo>
                  <a:cubicBezTo>
                    <a:pt x="4" y="37"/>
                    <a:pt x="4" y="37"/>
                    <a:pt x="4" y="37"/>
                  </a:cubicBezTo>
                  <a:cubicBezTo>
                    <a:pt x="4" y="46"/>
                    <a:pt x="4" y="46"/>
                    <a:pt x="4" y="46"/>
                  </a:cubicBezTo>
                  <a:cubicBezTo>
                    <a:pt x="0" y="46"/>
                    <a:pt x="0" y="46"/>
                    <a:pt x="0" y="46"/>
                  </a:cubicBezTo>
                  <a:cubicBezTo>
                    <a:pt x="0" y="33"/>
                    <a:pt x="0" y="33"/>
                    <a:pt x="0" y="33"/>
                  </a:cubicBezTo>
                  <a:cubicBezTo>
                    <a:pt x="0" y="31"/>
                    <a:pt x="1" y="29"/>
                    <a:pt x="4" y="29"/>
                  </a:cubicBezTo>
                  <a:cubicBezTo>
                    <a:pt x="13" y="29"/>
                    <a:pt x="13" y="29"/>
                    <a:pt x="13" y="29"/>
                  </a:cubicBezTo>
                  <a:cubicBezTo>
                    <a:pt x="13" y="30"/>
                    <a:pt x="13" y="30"/>
                    <a:pt x="13" y="31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5" y="49"/>
                    <a:pt x="15" y="49"/>
                    <a:pt x="15" y="49"/>
                  </a:cubicBezTo>
                  <a:close/>
                  <a:moveTo>
                    <a:pt x="10" y="15"/>
                  </a:moveTo>
                  <a:cubicBezTo>
                    <a:pt x="13" y="15"/>
                    <a:pt x="16" y="18"/>
                    <a:pt x="16" y="22"/>
                  </a:cubicBezTo>
                  <a:cubicBezTo>
                    <a:pt x="16" y="23"/>
                    <a:pt x="16" y="24"/>
                    <a:pt x="15" y="25"/>
                  </a:cubicBezTo>
                  <a:cubicBezTo>
                    <a:pt x="15" y="26"/>
                    <a:pt x="15" y="26"/>
                    <a:pt x="14" y="26"/>
                  </a:cubicBezTo>
                  <a:cubicBezTo>
                    <a:pt x="13" y="27"/>
                    <a:pt x="12" y="28"/>
                    <a:pt x="10" y="28"/>
                  </a:cubicBezTo>
                  <a:cubicBezTo>
                    <a:pt x="6" y="28"/>
                    <a:pt x="3" y="25"/>
                    <a:pt x="3" y="22"/>
                  </a:cubicBezTo>
                  <a:cubicBezTo>
                    <a:pt x="3" y="18"/>
                    <a:pt x="6" y="15"/>
                    <a:pt x="10" y="15"/>
                  </a:cubicBezTo>
                  <a:close/>
                  <a:moveTo>
                    <a:pt x="96" y="49"/>
                  </a:moveTo>
                  <a:cubicBezTo>
                    <a:pt x="96" y="66"/>
                    <a:pt x="96" y="66"/>
                    <a:pt x="96" y="66"/>
                  </a:cubicBezTo>
                  <a:cubicBezTo>
                    <a:pt x="101" y="66"/>
                    <a:pt x="101" y="66"/>
                    <a:pt x="101" y="66"/>
                  </a:cubicBezTo>
                  <a:cubicBezTo>
                    <a:pt x="101" y="52"/>
                    <a:pt x="101" y="52"/>
                    <a:pt x="101" y="52"/>
                  </a:cubicBezTo>
                  <a:cubicBezTo>
                    <a:pt x="102" y="52"/>
                    <a:pt x="102" y="52"/>
                    <a:pt x="102" y="52"/>
                  </a:cubicBezTo>
                  <a:cubicBezTo>
                    <a:pt x="102" y="66"/>
                    <a:pt x="102" y="66"/>
                    <a:pt x="102" y="66"/>
                  </a:cubicBezTo>
                  <a:cubicBezTo>
                    <a:pt x="107" y="66"/>
                    <a:pt x="107" y="66"/>
                    <a:pt x="107" y="66"/>
                  </a:cubicBezTo>
                  <a:cubicBezTo>
                    <a:pt x="107" y="49"/>
                    <a:pt x="107" y="49"/>
                    <a:pt x="107" y="49"/>
                  </a:cubicBezTo>
                  <a:cubicBezTo>
                    <a:pt x="107" y="46"/>
                    <a:pt x="107" y="46"/>
                    <a:pt x="107" y="46"/>
                  </a:cubicBezTo>
                  <a:cubicBezTo>
                    <a:pt x="107" y="37"/>
                    <a:pt x="107" y="37"/>
                    <a:pt x="107" y="37"/>
                  </a:cubicBezTo>
                  <a:cubicBezTo>
                    <a:pt x="107" y="37"/>
                    <a:pt x="107" y="37"/>
                    <a:pt x="107" y="37"/>
                  </a:cubicBezTo>
                  <a:cubicBezTo>
                    <a:pt x="107" y="46"/>
                    <a:pt x="107" y="46"/>
                    <a:pt x="107" y="46"/>
                  </a:cubicBezTo>
                  <a:cubicBezTo>
                    <a:pt x="112" y="46"/>
                    <a:pt x="112" y="46"/>
                    <a:pt x="112" y="46"/>
                  </a:cubicBezTo>
                  <a:cubicBezTo>
                    <a:pt x="112" y="33"/>
                    <a:pt x="112" y="33"/>
                    <a:pt x="112" y="33"/>
                  </a:cubicBezTo>
                  <a:cubicBezTo>
                    <a:pt x="112" y="31"/>
                    <a:pt x="110" y="29"/>
                    <a:pt x="107" y="29"/>
                  </a:cubicBezTo>
                  <a:cubicBezTo>
                    <a:pt x="98" y="29"/>
                    <a:pt x="98" y="29"/>
                    <a:pt x="98" y="29"/>
                  </a:cubicBezTo>
                  <a:cubicBezTo>
                    <a:pt x="98" y="30"/>
                    <a:pt x="98" y="30"/>
                    <a:pt x="98" y="31"/>
                  </a:cubicBezTo>
                  <a:cubicBezTo>
                    <a:pt x="98" y="49"/>
                    <a:pt x="98" y="49"/>
                    <a:pt x="98" y="49"/>
                  </a:cubicBezTo>
                  <a:cubicBezTo>
                    <a:pt x="96" y="49"/>
                    <a:pt x="96" y="49"/>
                    <a:pt x="96" y="49"/>
                  </a:cubicBezTo>
                  <a:close/>
                  <a:moveTo>
                    <a:pt x="101" y="15"/>
                  </a:moveTo>
                  <a:cubicBezTo>
                    <a:pt x="98" y="15"/>
                    <a:pt x="95" y="18"/>
                    <a:pt x="95" y="22"/>
                  </a:cubicBezTo>
                  <a:cubicBezTo>
                    <a:pt x="95" y="23"/>
                    <a:pt x="95" y="24"/>
                    <a:pt x="96" y="25"/>
                  </a:cubicBezTo>
                  <a:cubicBezTo>
                    <a:pt x="96" y="26"/>
                    <a:pt x="97" y="26"/>
                    <a:pt x="97" y="26"/>
                  </a:cubicBezTo>
                  <a:cubicBezTo>
                    <a:pt x="98" y="27"/>
                    <a:pt x="100" y="28"/>
                    <a:pt x="101" y="28"/>
                  </a:cubicBezTo>
                  <a:cubicBezTo>
                    <a:pt x="105" y="28"/>
                    <a:pt x="108" y="25"/>
                    <a:pt x="108" y="22"/>
                  </a:cubicBezTo>
                  <a:cubicBezTo>
                    <a:pt x="108" y="18"/>
                    <a:pt x="105" y="15"/>
                    <a:pt x="101" y="15"/>
                  </a:cubicBezTo>
                  <a:close/>
                  <a:moveTo>
                    <a:pt x="75" y="51"/>
                  </a:moveTo>
                  <a:cubicBezTo>
                    <a:pt x="75" y="72"/>
                    <a:pt x="75" y="72"/>
                    <a:pt x="75" y="72"/>
                  </a:cubicBezTo>
                  <a:cubicBezTo>
                    <a:pt x="80" y="72"/>
                    <a:pt x="80" y="72"/>
                    <a:pt x="80" y="72"/>
                  </a:cubicBezTo>
                  <a:cubicBezTo>
                    <a:pt x="80" y="54"/>
                    <a:pt x="80" y="54"/>
                    <a:pt x="80" y="54"/>
                  </a:cubicBezTo>
                  <a:cubicBezTo>
                    <a:pt x="82" y="54"/>
                    <a:pt x="82" y="54"/>
                    <a:pt x="82" y="54"/>
                  </a:cubicBezTo>
                  <a:cubicBezTo>
                    <a:pt x="82" y="72"/>
                    <a:pt x="82" y="72"/>
                    <a:pt x="82" y="72"/>
                  </a:cubicBezTo>
                  <a:cubicBezTo>
                    <a:pt x="87" y="72"/>
                    <a:pt x="87" y="72"/>
                    <a:pt x="87" y="72"/>
                  </a:cubicBezTo>
                  <a:cubicBezTo>
                    <a:pt x="87" y="51"/>
                    <a:pt x="87" y="51"/>
                    <a:pt x="87" y="51"/>
                  </a:cubicBezTo>
                  <a:cubicBezTo>
                    <a:pt x="87" y="47"/>
                    <a:pt x="87" y="47"/>
                    <a:pt x="87" y="47"/>
                  </a:cubicBezTo>
                  <a:cubicBezTo>
                    <a:pt x="87" y="36"/>
                    <a:pt x="87" y="36"/>
                    <a:pt x="87" y="36"/>
                  </a:cubicBezTo>
                  <a:cubicBezTo>
                    <a:pt x="88" y="36"/>
                    <a:pt x="88" y="36"/>
                    <a:pt x="88" y="36"/>
                  </a:cubicBezTo>
                  <a:cubicBezTo>
                    <a:pt x="88" y="47"/>
                    <a:pt x="88" y="47"/>
                    <a:pt x="88" y="47"/>
                  </a:cubicBezTo>
                  <a:cubicBezTo>
                    <a:pt x="94" y="47"/>
                    <a:pt x="94" y="47"/>
                    <a:pt x="94" y="47"/>
                  </a:cubicBezTo>
                  <a:cubicBezTo>
                    <a:pt x="94" y="31"/>
                    <a:pt x="94" y="31"/>
                    <a:pt x="94" y="31"/>
                  </a:cubicBezTo>
                  <a:cubicBezTo>
                    <a:pt x="94" y="28"/>
                    <a:pt x="91" y="26"/>
                    <a:pt x="88" y="26"/>
                  </a:cubicBezTo>
                  <a:cubicBezTo>
                    <a:pt x="77" y="26"/>
                    <a:pt x="77" y="26"/>
                    <a:pt x="77" y="26"/>
                  </a:cubicBezTo>
                  <a:cubicBezTo>
                    <a:pt x="77" y="27"/>
                    <a:pt x="77" y="28"/>
                    <a:pt x="77" y="28"/>
                  </a:cubicBezTo>
                  <a:cubicBezTo>
                    <a:pt x="77" y="51"/>
                    <a:pt x="77" y="51"/>
                    <a:pt x="77" y="51"/>
                  </a:cubicBezTo>
                  <a:cubicBezTo>
                    <a:pt x="75" y="51"/>
                    <a:pt x="75" y="51"/>
                    <a:pt x="75" y="51"/>
                  </a:cubicBezTo>
                  <a:close/>
                  <a:moveTo>
                    <a:pt x="65" y="47"/>
                  </a:moveTo>
                  <a:cubicBezTo>
                    <a:pt x="65" y="32"/>
                    <a:pt x="65" y="32"/>
                    <a:pt x="65" y="32"/>
                  </a:cubicBezTo>
                  <a:cubicBezTo>
                    <a:pt x="64" y="32"/>
                    <a:pt x="64" y="32"/>
                    <a:pt x="64" y="32"/>
                  </a:cubicBezTo>
                  <a:cubicBezTo>
                    <a:pt x="64" y="47"/>
                    <a:pt x="64" y="47"/>
                    <a:pt x="64" y="47"/>
                  </a:cubicBezTo>
                  <a:cubicBezTo>
                    <a:pt x="64" y="50"/>
                    <a:pt x="64" y="50"/>
                    <a:pt x="64" y="50"/>
                  </a:cubicBezTo>
                  <a:cubicBezTo>
                    <a:pt x="64" y="77"/>
                    <a:pt x="64" y="77"/>
                    <a:pt x="64" y="77"/>
                  </a:cubicBezTo>
                  <a:cubicBezTo>
                    <a:pt x="57" y="77"/>
                    <a:pt x="57" y="77"/>
                    <a:pt x="57" y="77"/>
                  </a:cubicBezTo>
                  <a:cubicBezTo>
                    <a:pt x="57" y="55"/>
                    <a:pt x="57" y="55"/>
                    <a:pt x="57" y="55"/>
                  </a:cubicBezTo>
                  <a:cubicBezTo>
                    <a:pt x="55" y="55"/>
                    <a:pt x="55" y="55"/>
                    <a:pt x="55" y="55"/>
                  </a:cubicBezTo>
                  <a:cubicBezTo>
                    <a:pt x="55" y="77"/>
                    <a:pt x="55" y="77"/>
                    <a:pt x="55" y="77"/>
                  </a:cubicBezTo>
                  <a:cubicBezTo>
                    <a:pt x="48" y="77"/>
                    <a:pt x="48" y="77"/>
                    <a:pt x="48" y="77"/>
                  </a:cubicBezTo>
                  <a:cubicBezTo>
                    <a:pt x="48" y="50"/>
                    <a:pt x="48" y="50"/>
                    <a:pt x="48" y="50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7" y="32"/>
                    <a:pt x="47" y="32"/>
                    <a:pt x="47" y="32"/>
                  </a:cubicBezTo>
                  <a:cubicBezTo>
                    <a:pt x="47" y="47"/>
                    <a:pt x="47" y="47"/>
                    <a:pt x="47" y="47"/>
                  </a:cubicBezTo>
                  <a:cubicBezTo>
                    <a:pt x="41" y="47"/>
                    <a:pt x="41" y="47"/>
                    <a:pt x="41" y="4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4"/>
                    <a:pt x="44" y="21"/>
                    <a:pt x="47" y="21"/>
                  </a:cubicBezTo>
                  <a:cubicBezTo>
                    <a:pt x="66" y="21"/>
                    <a:pt x="46" y="21"/>
                    <a:pt x="65" y="21"/>
                  </a:cubicBezTo>
                  <a:cubicBezTo>
                    <a:pt x="69" y="21"/>
                    <a:pt x="71" y="24"/>
                    <a:pt x="71" y="27"/>
                  </a:cubicBezTo>
                  <a:cubicBezTo>
                    <a:pt x="71" y="47"/>
                    <a:pt x="71" y="47"/>
                    <a:pt x="71" y="47"/>
                  </a:cubicBezTo>
                  <a:cubicBezTo>
                    <a:pt x="70" y="47"/>
                    <a:pt x="68" y="47"/>
                    <a:pt x="65" y="47"/>
                  </a:cubicBezTo>
                  <a:close/>
                  <a:moveTo>
                    <a:pt x="37" y="51"/>
                  </a:moveTo>
                  <a:cubicBezTo>
                    <a:pt x="37" y="72"/>
                    <a:pt x="37" y="72"/>
                    <a:pt x="37" y="72"/>
                  </a:cubicBezTo>
                  <a:cubicBezTo>
                    <a:pt x="31" y="72"/>
                    <a:pt x="31" y="72"/>
                    <a:pt x="31" y="72"/>
                  </a:cubicBezTo>
                  <a:cubicBezTo>
                    <a:pt x="31" y="54"/>
                    <a:pt x="31" y="54"/>
                    <a:pt x="31" y="54"/>
                  </a:cubicBezTo>
                  <a:cubicBezTo>
                    <a:pt x="30" y="54"/>
                    <a:pt x="30" y="54"/>
                    <a:pt x="30" y="54"/>
                  </a:cubicBezTo>
                  <a:cubicBezTo>
                    <a:pt x="30" y="72"/>
                    <a:pt x="30" y="72"/>
                    <a:pt x="30" y="72"/>
                  </a:cubicBezTo>
                  <a:cubicBezTo>
                    <a:pt x="24" y="72"/>
                    <a:pt x="24" y="72"/>
                    <a:pt x="24" y="72"/>
                  </a:cubicBezTo>
                  <a:cubicBezTo>
                    <a:pt x="24" y="51"/>
                    <a:pt x="24" y="51"/>
                    <a:pt x="24" y="51"/>
                  </a:cubicBezTo>
                  <a:cubicBezTo>
                    <a:pt x="24" y="47"/>
                    <a:pt x="24" y="47"/>
                    <a:pt x="24" y="4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3" y="36"/>
                    <a:pt x="23" y="36"/>
                    <a:pt x="23" y="36"/>
                  </a:cubicBezTo>
                  <a:cubicBezTo>
                    <a:pt x="23" y="47"/>
                    <a:pt x="23" y="47"/>
                    <a:pt x="23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8" y="28"/>
                    <a:pt x="20" y="26"/>
                    <a:pt x="23" y="26"/>
                  </a:cubicBezTo>
                  <a:cubicBezTo>
                    <a:pt x="35" y="26"/>
                    <a:pt x="35" y="26"/>
                    <a:pt x="35" y="26"/>
                  </a:cubicBezTo>
                  <a:cubicBezTo>
                    <a:pt x="35" y="27"/>
                    <a:pt x="35" y="28"/>
                    <a:pt x="35" y="28"/>
                  </a:cubicBezTo>
                  <a:cubicBezTo>
                    <a:pt x="35" y="51"/>
                    <a:pt x="35" y="51"/>
                    <a:pt x="35" y="51"/>
                  </a:cubicBezTo>
                  <a:cubicBezTo>
                    <a:pt x="37" y="51"/>
                    <a:pt x="37" y="51"/>
                    <a:pt x="37" y="51"/>
                  </a:cubicBezTo>
                  <a:close/>
                  <a:moveTo>
                    <a:pt x="31" y="9"/>
                  </a:moveTo>
                  <a:cubicBezTo>
                    <a:pt x="35" y="9"/>
                    <a:pt x="39" y="12"/>
                    <a:pt x="39" y="17"/>
                  </a:cubicBezTo>
                  <a:cubicBezTo>
                    <a:pt x="39" y="19"/>
                    <a:pt x="38" y="20"/>
                    <a:pt x="37" y="22"/>
                  </a:cubicBezTo>
                  <a:cubicBezTo>
                    <a:pt x="37" y="22"/>
                    <a:pt x="37" y="22"/>
                    <a:pt x="37" y="23"/>
                  </a:cubicBezTo>
                  <a:cubicBezTo>
                    <a:pt x="35" y="24"/>
                    <a:pt x="33" y="25"/>
                    <a:pt x="31" y="25"/>
                  </a:cubicBezTo>
                  <a:cubicBezTo>
                    <a:pt x="26" y="25"/>
                    <a:pt x="22" y="21"/>
                    <a:pt x="22" y="17"/>
                  </a:cubicBezTo>
                  <a:cubicBezTo>
                    <a:pt x="22" y="12"/>
                    <a:pt x="26" y="9"/>
                    <a:pt x="31" y="9"/>
                  </a:cubicBezTo>
                  <a:close/>
                  <a:moveTo>
                    <a:pt x="81" y="9"/>
                  </a:moveTo>
                  <a:cubicBezTo>
                    <a:pt x="76" y="9"/>
                    <a:pt x="73" y="12"/>
                    <a:pt x="73" y="17"/>
                  </a:cubicBezTo>
                  <a:cubicBezTo>
                    <a:pt x="73" y="19"/>
                    <a:pt x="73" y="20"/>
                    <a:pt x="74" y="22"/>
                  </a:cubicBezTo>
                  <a:cubicBezTo>
                    <a:pt x="75" y="22"/>
                    <a:pt x="75" y="22"/>
                    <a:pt x="75" y="23"/>
                  </a:cubicBezTo>
                  <a:cubicBezTo>
                    <a:pt x="77" y="24"/>
                    <a:pt x="79" y="25"/>
                    <a:pt x="81" y="25"/>
                  </a:cubicBezTo>
                  <a:cubicBezTo>
                    <a:pt x="85" y="25"/>
                    <a:pt x="89" y="21"/>
                    <a:pt x="89" y="17"/>
                  </a:cubicBezTo>
                  <a:cubicBezTo>
                    <a:pt x="89" y="12"/>
                    <a:pt x="85" y="9"/>
                    <a:pt x="81" y="9"/>
                  </a:cubicBezTo>
                  <a:close/>
                </a:path>
              </a:pathLst>
            </a:custGeom>
            <a:solidFill>
              <a:sysClr val="window" lastClr="FFFFFF"/>
            </a:solidFill>
            <a:ln>
              <a:noFill/>
            </a:ln>
          </p:spPr>
          <p:txBody>
            <a:bodyPr anchor="ctr">
              <a:scene3d>
                <a:camera prst="orthographicFront"/>
                <a:lightRig rig="threePt" dir="t"/>
              </a:scene3d>
              <a:sp3d contourW="12700">
                <a:contourClr>
                  <a:srgbClr val="FFFFFF"/>
                </a:contourClr>
              </a:sp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07681" y="156354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06796" y="148735"/>
            <a:ext cx="1069033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9352010A-7260-7C9E-9894-0137156D7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783" y="1385507"/>
            <a:ext cx="5157787" cy="82391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10D2476A-B050-F597-9D62-013329591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783" y="2291715"/>
            <a:ext cx="5157787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AEDDE5F1-3D0D-E75E-7DF1-E56916C7BA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80" y="1385507"/>
            <a:ext cx="5183188" cy="82391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26879-12F4-EB0D-08A9-A230E07020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80" y="2291715"/>
            <a:ext cx="5183188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7038701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53504" y="1189025"/>
            <a:ext cx="9084992" cy="275332"/>
          </a:xfrm>
        </p:spPr>
        <p:txBody>
          <a:bodyPr lIns="0" tIns="0" rIns="0" bIns="0"/>
          <a:lstStyle>
            <a:lvl1pPr>
              <a:defRPr sz="1789" b="1" i="0">
                <a:solidFill>
                  <a:srgbClr val="FB914A"/>
                </a:solidFill>
                <a:latin typeface="宋体"/>
                <a:cs typeface="宋体"/>
              </a:defRPr>
            </a:lvl1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804808025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image" Target="../media/image1.jpeg" /><Relationship Id="rId16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AC858190-853D-2136-4F95-3C95A3D3E850}"/>
              </a:ext>
            </a:extLst>
          </p:cNvPr>
          <p:cNvPicPr>
            <a:picLocks noChangeAspect="1"/>
          </p:cNvPicPr>
          <p:nvPr userDrawn="1"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Rectangle 5">
            <a:extLst>
              <a:ext uri="{FF2B5EF4-FFF2-40B4-BE49-F238E27FC236}">
                <a16:creationId xmlns:a16="http://schemas.microsoft.com/office/drawing/2014/main" id="{4B7BC523-0E05-3213-F6D3-60F221F4FF96}"/>
              </a:ext>
            </a:extLst>
          </p:cNvPr>
          <p:cNvSpPr>
            <a:spLocks noChangeArrowheads="1"/>
          </p:cNvSpPr>
          <p:nvPr userDrawn="1"/>
        </p:nvSpPr>
        <p:spPr bwMode="auto">
          <a:xfrm rot="16200000">
            <a:off x="136018" y="153192"/>
            <a:ext cx="771578" cy="673544"/>
          </a:xfrm>
          <a:custGeom>
            <a:rect l="l" t="t" r="r" b="b"/>
            <a:pathLst>
              <a:path w="4732299" h="655200">
                <a:moveTo>
                  <a:pt x="29842" y="0"/>
                </a:moveTo>
                <a:lnTo>
                  <a:pt x="4732299" y="0"/>
                </a:lnTo>
                <a:lnTo>
                  <a:pt x="4732299" y="655200"/>
                </a:lnTo>
                <a:lnTo>
                  <a:pt x="0" y="655200"/>
                </a:lnTo>
                <a:lnTo>
                  <a:pt x="0" y="651669"/>
                </a:lnTo>
                <a:lnTo>
                  <a:pt x="25384" y="651669"/>
                </a:lnTo>
                <a:lnTo>
                  <a:pt x="393662" y="323851"/>
                </a:lnTo>
                <a:close/>
              </a:path>
            </a:pathLst>
          </a:custGeom>
          <a:solidFill>
            <a:schemeClr val="bg1">
              <a:alpha val="85000"/>
            </a:schemeClr>
          </a:solidFill>
          <a:ln w="3175" cap="flat" cmpd="sng" algn="ctr">
            <a:noFill/>
            <a:prstDash val="solid"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lvl="0" indent="0" algn="ctr" fontAlgn="auto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1" i="0" u="none" strike="noStrike" kern="0" cap="none" spc="0" normalizeH="0" baseline="0">
              <a:ln>
                <a:noFill/>
              </a:ln>
              <a:solidFill>
                <a:srgbClr val="F9F9F9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  <p:sldLayoutId id="2147483736" r:id="rId13"/>
    <p:sldLayoutId id="2147483737" r:id="rId14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6201212124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任意形状 16">
            <a:extLst>
              <a:ext uri="{FF2B5EF4-FFF2-40B4-BE49-F238E27FC236}">
                <a16:creationId xmlns:a16="http://schemas.microsoft.com/office/drawing/2014/main" id="{FAD1671D-ED91-C617-3A80-33A9260EE036}"/>
              </a:ext>
            </a:extLst>
          </p:cNvPr>
          <p:cNvSpPr/>
          <p:nvPr/>
        </p:nvSpPr>
        <p:spPr>
          <a:xfrm>
            <a:off x="0" y="0"/>
            <a:ext cx="12192000" cy="6858001"/>
          </a:xfrm>
          <a:custGeom>
            <a:gdLst>
              <a:gd name="connsiteX0" fmla="*/ 8703179 w 12192000"/>
              <a:gd name="connsiteY0" fmla="*/ 0 h 6564649"/>
              <a:gd name="connsiteX1" fmla="*/ 11338001 w 12192000"/>
              <a:gd name="connsiteY1" fmla="*/ 0 h 6564649"/>
              <a:gd name="connsiteX2" fmla="*/ 11453735 w 12192000"/>
              <a:gd name="connsiteY2" fmla="*/ 180527 h 6564649"/>
              <a:gd name="connsiteX3" fmla="*/ 12163467 w 12192000"/>
              <a:gd name="connsiteY3" fmla="*/ 1863355 h 6564649"/>
              <a:gd name="connsiteX4" fmla="*/ 12192000 w 12192000"/>
              <a:gd name="connsiteY4" fmla="*/ 1986983 h 6564649"/>
              <a:gd name="connsiteX5" fmla="*/ 12192000 w 12192000"/>
              <a:gd name="connsiteY5" fmla="*/ 4871017 h 6564649"/>
              <a:gd name="connsiteX6" fmla="*/ 12163467 w 12192000"/>
              <a:gd name="connsiteY6" fmla="*/ 4994645 h 6564649"/>
              <a:gd name="connsiteX7" fmla="*/ 11604581 w 12192000"/>
              <a:gd name="connsiteY7" fmla="*/ 6415126 h 6564649"/>
              <a:gd name="connsiteX8" fmla="*/ 11518607 w 12192000"/>
              <a:gd name="connsiteY8" fmla="*/ 6564649 h 6564649"/>
              <a:gd name="connsiteX9" fmla="*/ 9048566 w 12192000"/>
              <a:gd name="connsiteY9" fmla="*/ 6564649 h 6564649"/>
              <a:gd name="connsiteX10" fmla="*/ 9142291 w 12192000"/>
              <a:gd name="connsiteY10" fmla="*/ 6475291 h 6564649"/>
              <a:gd name="connsiteX11" fmla="*/ 10404106 w 12192000"/>
              <a:gd name="connsiteY11" fmla="*/ 3429000 h 6564649"/>
              <a:gd name="connsiteX12" fmla="*/ 8836356 w 12192000"/>
              <a:gd name="connsiteY12" fmla="*/ 104656 h 6564649"/>
              <a:gd name="connsiteX13" fmla="*/ 853999 w 12192000"/>
              <a:gd name="connsiteY13" fmla="*/ 0 h 6564649"/>
              <a:gd name="connsiteX14" fmla="*/ 3488821 w 12192000"/>
              <a:gd name="connsiteY14" fmla="*/ 0 h 6564649"/>
              <a:gd name="connsiteX15" fmla="*/ 3355645 w 12192000"/>
              <a:gd name="connsiteY15" fmla="*/ 104656 h 6564649"/>
              <a:gd name="connsiteX16" fmla="*/ 1787894 w 12192000"/>
              <a:gd name="connsiteY16" fmla="*/ 3429000 h 6564649"/>
              <a:gd name="connsiteX17" fmla="*/ 3049709 w 12192000"/>
              <a:gd name="connsiteY17" fmla="*/ 6475291 h 6564649"/>
              <a:gd name="connsiteX18" fmla="*/ 3143434 w 12192000"/>
              <a:gd name="connsiteY18" fmla="*/ 6564649 h 6564649"/>
              <a:gd name="connsiteX19" fmla="*/ 673393 w 12192000"/>
              <a:gd name="connsiteY19" fmla="*/ 6564649 h 6564649"/>
              <a:gd name="connsiteX20" fmla="*/ 587419 w 12192000"/>
              <a:gd name="connsiteY20" fmla="*/ 6415126 h 6564649"/>
              <a:gd name="connsiteX21" fmla="*/ 28533 w 12192000"/>
              <a:gd name="connsiteY21" fmla="*/ 4994645 h 6564649"/>
              <a:gd name="connsiteX22" fmla="*/ 0 w 12192000"/>
              <a:gd name="connsiteY22" fmla="*/ 4871017 h 6564649"/>
              <a:gd name="connsiteX23" fmla="*/ 0 w 12192000"/>
              <a:gd name="connsiteY23" fmla="*/ 1986983 h 6564649"/>
              <a:gd name="connsiteX24" fmla="*/ 28533 w 12192000"/>
              <a:gd name="connsiteY24" fmla="*/ 1863355 h 6564649"/>
              <a:gd name="connsiteX25" fmla="*/ 738265 w 12192000"/>
              <a:gd name="connsiteY25" fmla="*/ 180527 h 65646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12192000" h="6564649">
                <a:moveTo>
                  <a:pt x="8703179" y="0"/>
                </a:moveTo>
                <a:lnTo>
                  <a:pt x="11338001" y="0"/>
                </a:lnTo>
                <a:lnTo>
                  <a:pt x="11453735" y="180527"/>
                </a:lnTo>
                <a:cubicBezTo>
                  <a:pt x="11767663" y="697184"/>
                  <a:pt x="12008964" y="1262850"/>
                  <a:pt x="12163467" y="1863355"/>
                </a:cubicBezTo>
                <a:lnTo>
                  <a:pt x="12192000" y="1986983"/>
                </a:lnTo>
                <a:lnTo>
                  <a:pt x="12192000" y="4871017"/>
                </a:lnTo>
                <a:lnTo>
                  <a:pt x="12163467" y="4994645"/>
                </a:lnTo>
                <a:cubicBezTo>
                  <a:pt x="12034714" y="5495067"/>
                  <a:pt x="11845685" y="5971294"/>
                  <a:pt x="11604581" y="6415126"/>
                </a:cubicBezTo>
                <a:lnTo>
                  <a:pt x="11518607" y="6564649"/>
                </a:lnTo>
                <a:lnTo>
                  <a:pt x="9048566" y="6564649"/>
                </a:lnTo>
                <a:lnTo>
                  <a:pt x="9142291" y="6475291"/>
                </a:lnTo>
                <a:cubicBezTo>
                  <a:pt x="9921905" y="5695677"/>
                  <a:pt x="10404106" y="4618651"/>
                  <a:pt x="10404106" y="3429000"/>
                </a:cubicBezTo>
                <a:cubicBezTo>
                  <a:pt x="10404106" y="2090643"/>
                  <a:pt x="9793820" y="894826"/>
                  <a:pt x="8836356" y="104656"/>
                </a:cubicBezTo>
                <a:close/>
                <a:moveTo>
                  <a:pt x="853999" y="0"/>
                </a:moveTo>
                <a:lnTo>
                  <a:pt x="3488821" y="0"/>
                </a:lnTo>
                <a:lnTo>
                  <a:pt x="3355645" y="104656"/>
                </a:lnTo>
                <a:cubicBezTo>
                  <a:pt x="2398180" y="894826"/>
                  <a:pt x="1787894" y="2090643"/>
                  <a:pt x="1787894" y="3429000"/>
                </a:cubicBezTo>
                <a:cubicBezTo>
                  <a:pt x="1787894" y="4618651"/>
                  <a:pt x="2270096" y="5695677"/>
                  <a:pt x="3049709" y="6475291"/>
                </a:cubicBezTo>
                <a:lnTo>
                  <a:pt x="3143434" y="6564649"/>
                </a:lnTo>
                <a:lnTo>
                  <a:pt x="673393" y="6564649"/>
                </a:lnTo>
                <a:lnTo>
                  <a:pt x="587419" y="6415126"/>
                </a:lnTo>
                <a:cubicBezTo>
                  <a:pt x="346315" y="5971294"/>
                  <a:pt x="157286" y="5495067"/>
                  <a:pt x="28533" y="4994645"/>
                </a:cubicBezTo>
                <a:lnTo>
                  <a:pt x="0" y="4871017"/>
                </a:lnTo>
                <a:lnTo>
                  <a:pt x="0" y="1986983"/>
                </a:lnTo>
                <a:lnTo>
                  <a:pt x="28533" y="1863355"/>
                </a:lnTo>
                <a:cubicBezTo>
                  <a:pt x="183037" y="1262850"/>
                  <a:pt x="424337" y="697184"/>
                  <a:pt x="738265" y="180527"/>
                </a:cubicBezTo>
                <a:close/>
              </a:path>
            </a:pathLst>
          </a:custGeom>
          <a:solidFill>
            <a:srgbClr val="FF0000">
              <a:alpha val="9000"/>
            </a:srgb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4377"/>
            <a:endParaRPr lang="zh-CN" altLang="en-US">
              <a:solidFill>
                <a:srgbClr val="000000"/>
              </a:solidFill>
              <a:latin typeface="微软雅黑" pitchFamily="34" charset="-122"/>
              <a:ea typeface="微软雅黑" pitchFamily="34" charset="-122"/>
              <a:sym typeface="思源黑体" panose="020b0500000000000000" pitchFamily="34" charset="-122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630B6FA-C97C-9F3D-547F-7B269C3DC42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154" r="6845" b="89494"/>
          <a:stretch>
            <a:fillRect/>
          </a:stretch>
        </p:blipFill>
        <p:spPr>
          <a:xfrm>
            <a:off x="0" y="4328160"/>
            <a:ext cx="12192000" cy="252984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35DD900F-848C-D5DE-5D10-D3FBBF24DB48}"/>
              </a:ext>
            </a:extLst>
          </p:cNvPr>
          <p:cNvSpPr/>
          <p:nvPr/>
        </p:nvSpPr>
        <p:spPr>
          <a:xfrm>
            <a:off x="417129" y="5926828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>
              <a:ln w="0"/>
              <a:solidFill>
                <a:schemeClr val="bg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5" name="TextBox 14"/>
          <p:cNvSpPr txBox="1"/>
          <p:nvPr/>
        </p:nvSpPr>
        <p:spPr>
          <a:xfrm>
            <a:off x="423211" y="2173359"/>
            <a:ext cx="11345577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石油装备制造与升级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37DBAC1-8C86-881E-E5FD-6169B89A8C8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01133" y="3278698"/>
            <a:ext cx="3767655" cy="7803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" name="任意形状 16">
            <a:extLst>
              <a:ext uri="{FF2B5EF4-FFF2-40B4-BE49-F238E27FC236}">
                <a16:creationId xmlns:a16="http://schemas.microsoft.com/office/drawing/2014/main" id="{FAFA4BED-13A1-E202-E384-9FEBF140026E}"/>
              </a:ext>
            </a:extLst>
          </p:cNvPr>
          <p:cNvSpPr/>
          <p:nvPr/>
        </p:nvSpPr>
        <p:spPr>
          <a:xfrm>
            <a:off x="0" y="2"/>
            <a:ext cx="12192000" cy="6846870"/>
          </a:xfrm>
          <a:custGeom>
            <a:gdLst>
              <a:gd name="connsiteX0" fmla="*/ 8703179 w 12192000"/>
              <a:gd name="connsiteY0" fmla="*/ 0 h 6564649"/>
              <a:gd name="connsiteX1" fmla="*/ 11338001 w 12192000"/>
              <a:gd name="connsiteY1" fmla="*/ 0 h 6564649"/>
              <a:gd name="connsiteX2" fmla="*/ 11453735 w 12192000"/>
              <a:gd name="connsiteY2" fmla="*/ 180527 h 6564649"/>
              <a:gd name="connsiteX3" fmla="*/ 12163467 w 12192000"/>
              <a:gd name="connsiteY3" fmla="*/ 1863355 h 6564649"/>
              <a:gd name="connsiteX4" fmla="*/ 12192000 w 12192000"/>
              <a:gd name="connsiteY4" fmla="*/ 1986983 h 6564649"/>
              <a:gd name="connsiteX5" fmla="*/ 12192000 w 12192000"/>
              <a:gd name="connsiteY5" fmla="*/ 4871017 h 6564649"/>
              <a:gd name="connsiteX6" fmla="*/ 12163467 w 12192000"/>
              <a:gd name="connsiteY6" fmla="*/ 4994645 h 6564649"/>
              <a:gd name="connsiteX7" fmla="*/ 11604581 w 12192000"/>
              <a:gd name="connsiteY7" fmla="*/ 6415126 h 6564649"/>
              <a:gd name="connsiteX8" fmla="*/ 11518607 w 12192000"/>
              <a:gd name="connsiteY8" fmla="*/ 6564649 h 6564649"/>
              <a:gd name="connsiteX9" fmla="*/ 9048566 w 12192000"/>
              <a:gd name="connsiteY9" fmla="*/ 6564649 h 6564649"/>
              <a:gd name="connsiteX10" fmla="*/ 9142291 w 12192000"/>
              <a:gd name="connsiteY10" fmla="*/ 6475291 h 6564649"/>
              <a:gd name="connsiteX11" fmla="*/ 10404106 w 12192000"/>
              <a:gd name="connsiteY11" fmla="*/ 3429000 h 6564649"/>
              <a:gd name="connsiteX12" fmla="*/ 8836356 w 12192000"/>
              <a:gd name="connsiteY12" fmla="*/ 104656 h 6564649"/>
              <a:gd name="connsiteX13" fmla="*/ 853999 w 12192000"/>
              <a:gd name="connsiteY13" fmla="*/ 0 h 6564649"/>
              <a:gd name="connsiteX14" fmla="*/ 3488821 w 12192000"/>
              <a:gd name="connsiteY14" fmla="*/ 0 h 6564649"/>
              <a:gd name="connsiteX15" fmla="*/ 3355645 w 12192000"/>
              <a:gd name="connsiteY15" fmla="*/ 104656 h 6564649"/>
              <a:gd name="connsiteX16" fmla="*/ 1787894 w 12192000"/>
              <a:gd name="connsiteY16" fmla="*/ 3429000 h 6564649"/>
              <a:gd name="connsiteX17" fmla="*/ 3049709 w 12192000"/>
              <a:gd name="connsiteY17" fmla="*/ 6475291 h 6564649"/>
              <a:gd name="connsiteX18" fmla="*/ 3143434 w 12192000"/>
              <a:gd name="connsiteY18" fmla="*/ 6564649 h 6564649"/>
              <a:gd name="connsiteX19" fmla="*/ 673393 w 12192000"/>
              <a:gd name="connsiteY19" fmla="*/ 6564649 h 6564649"/>
              <a:gd name="connsiteX20" fmla="*/ 587419 w 12192000"/>
              <a:gd name="connsiteY20" fmla="*/ 6415126 h 6564649"/>
              <a:gd name="connsiteX21" fmla="*/ 28533 w 12192000"/>
              <a:gd name="connsiteY21" fmla="*/ 4994645 h 6564649"/>
              <a:gd name="connsiteX22" fmla="*/ 0 w 12192000"/>
              <a:gd name="connsiteY22" fmla="*/ 4871017 h 6564649"/>
              <a:gd name="connsiteX23" fmla="*/ 0 w 12192000"/>
              <a:gd name="connsiteY23" fmla="*/ 1986983 h 6564649"/>
              <a:gd name="connsiteX24" fmla="*/ 28533 w 12192000"/>
              <a:gd name="connsiteY24" fmla="*/ 1863355 h 6564649"/>
              <a:gd name="connsiteX25" fmla="*/ 738265 w 12192000"/>
              <a:gd name="connsiteY25" fmla="*/ 180527 h 65646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12192000" h="6564649">
                <a:moveTo>
                  <a:pt x="8703179" y="0"/>
                </a:moveTo>
                <a:lnTo>
                  <a:pt x="11338001" y="0"/>
                </a:lnTo>
                <a:lnTo>
                  <a:pt x="11453735" y="180527"/>
                </a:lnTo>
                <a:cubicBezTo>
                  <a:pt x="11767663" y="697184"/>
                  <a:pt x="12008964" y="1262850"/>
                  <a:pt x="12163467" y="1863355"/>
                </a:cubicBezTo>
                <a:lnTo>
                  <a:pt x="12192000" y="1986983"/>
                </a:lnTo>
                <a:lnTo>
                  <a:pt x="12192000" y="4871017"/>
                </a:lnTo>
                <a:lnTo>
                  <a:pt x="12163467" y="4994645"/>
                </a:lnTo>
                <a:cubicBezTo>
                  <a:pt x="12034714" y="5495067"/>
                  <a:pt x="11845685" y="5971294"/>
                  <a:pt x="11604581" y="6415126"/>
                </a:cubicBezTo>
                <a:lnTo>
                  <a:pt x="11518607" y="6564649"/>
                </a:lnTo>
                <a:lnTo>
                  <a:pt x="9048566" y="6564649"/>
                </a:lnTo>
                <a:lnTo>
                  <a:pt x="9142291" y="6475291"/>
                </a:lnTo>
                <a:cubicBezTo>
                  <a:pt x="9921905" y="5695677"/>
                  <a:pt x="10404106" y="4618651"/>
                  <a:pt x="10404106" y="3429000"/>
                </a:cubicBezTo>
                <a:cubicBezTo>
                  <a:pt x="10404106" y="2090643"/>
                  <a:pt x="9793820" y="894826"/>
                  <a:pt x="8836356" y="104656"/>
                </a:cubicBezTo>
                <a:close/>
                <a:moveTo>
                  <a:pt x="853999" y="0"/>
                </a:moveTo>
                <a:lnTo>
                  <a:pt x="3488821" y="0"/>
                </a:lnTo>
                <a:lnTo>
                  <a:pt x="3355645" y="104656"/>
                </a:lnTo>
                <a:cubicBezTo>
                  <a:pt x="2398180" y="894826"/>
                  <a:pt x="1787894" y="2090643"/>
                  <a:pt x="1787894" y="3429000"/>
                </a:cubicBezTo>
                <a:cubicBezTo>
                  <a:pt x="1787894" y="4618651"/>
                  <a:pt x="2270096" y="5695677"/>
                  <a:pt x="3049709" y="6475291"/>
                </a:cubicBezTo>
                <a:lnTo>
                  <a:pt x="3143434" y="6564649"/>
                </a:lnTo>
                <a:lnTo>
                  <a:pt x="673393" y="6564649"/>
                </a:lnTo>
                <a:lnTo>
                  <a:pt x="587419" y="6415126"/>
                </a:lnTo>
                <a:cubicBezTo>
                  <a:pt x="346315" y="5971294"/>
                  <a:pt x="157286" y="5495067"/>
                  <a:pt x="28533" y="4994645"/>
                </a:cubicBezTo>
                <a:lnTo>
                  <a:pt x="0" y="4871017"/>
                </a:lnTo>
                <a:lnTo>
                  <a:pt x="0" y="1986983"/>
                </a:lnTo>
                <a:lnTo>
                  <a:pt x="28533" y="1863355"/>
                </a:lnTo>
                <a:cubicBezTo>
                  <a:pt x="183037" y="1262850"/>
                  <a:pt x="424337" y="697184"/>
                  <a:pt x="738265" y="180527"/>
                </a:cubicBezTo>
                <a:close/>
              </a:path>
            </a:pathLst>
          </a:custGeom>
          <a:solidFill>
            <a:srgbClr val="FF0000">
              <a:alpha val="9000"/>
            </a:srgb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4377"/>
            <a:endParaRPr lang="zh-CN" altLang="en-US">
              <a:solidFill>
                <a:srgbClr val="000000"/>
              </a:solidFill>
              <a:latin typeface="微软雅黑" pitchFamily="34" charset="-122"/>
              <a:ea typeface="微软雅黑" pitchFamily="34" charset="-122"/>
              <a:sym typeface="思源黑体" panose="020b0500000000000000" pitchFamily="34" charset="-122"/>
            </a:endParaRPr>
          </a:p>
        </p:txBody>
      </p:sp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chemeClr val="bg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行业现状与发展趋势
 石油装备制造技术概述
 装备升级与改造的必要性
 新技术在装备制造中的应用
 典型案例分析与实践经验
 装备制造与升级的挑战
 行业发展政策与机遇
 未来展望与结论建议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FF0000">
                <a:alpha val="50000"/>
              </a:srgbClr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FF0000"/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chemeClr val="accent3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chemeClr val="accent1">
                <a:lumMod val="75000"/>
              </a:schemeClr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行业现状与发展趋势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石油装备制造与升级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行业现状与发展趋势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行业规模与增长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1.石油装备制造行业正经历稳步增长，得益于全球能源需求的提升和技术进步的推动。</a:t>
            </a:r>
          </a:p>
          <a:p>
            <a:r>
              <a:t>2.近些年，行业内的兼并重组活动频繁，规模以上企业数量逐渐增加，形成了较为稳定的竞争格局。</a:t>
            </a:r>
          </a:p>
          <a:p>
            <a:r>
              <a:t>3.然而，受全球经济形势和能源结构转型的影响，行业增速有所放缓，企业需要寻求新的增长点。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技术创新与研发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1.技术创新已成为石油装备制造行业的核心竞争力，企业纷纷加大研发投入，推动产品升级换代。</a:t>
            </a:r>
          </a:p>
          <a:p>
            <a:r>
              <a:t>2.在智能化、数字化、绿色化等方面取得了一定成果，提高了生产效率和质量。</a:t>
            </a:r>
          </a:p>
          <a:p>
            <a:r>
              <a:t>3.未来，随着新技术的不断涌现，石油装备制造行业的技术门槛将进一步提高。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行业现状与发展趋势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市场竞争与格局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1.石油装备制造市场竞争激烈，企业间的差距逐渐扩大，优胜劣汰的趋势明显。</a:t>
            </a:r>
          </a:p>
          <a:p>
            <a:r>
              <a:t>2.一些企业通过拓展海外市场、加强品牌建设等举措，提升了自身竞争力，逐渐成为行业领导者。</a:t>
            </a:r>
          </a:p>
          <a:p>
            <a:r>
              <a:t>3.同时，也有一些企业在竞争中失利，面临被兼并或退出的风险。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政策支持与产业发展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1.国家对石油装备制造行业给予了一定的政策支持，包括税收优惠、资金扶持等，有利于行业的发展。</a:t>
            </a:r>
          </a:p>
          <a:p>
            <a:r>
              <a:t>2.随着能源结构转型的深入推进，国家对清洁能源和节能环保的重视程度不断提高，对石油装备制造行业提出更高的要求。</a:t>
            </a:r>
          </a:p>
          <a:p>
            <a:r>
              <a:t>3.企业需要密切关注政策动向，积极调整战略，以适应政策变化和市场需求。</a:t>
            </a:r>
          </a:p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行业现状与发展趋势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产业链协同与整合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1.石油装备制造行业产业链较长，各环节之间的协同和整合对于提高整体竞争力至关重要。</a:t>
            </a:r>
          </a:p>
          <a:p>
            <a:r>
              <a:t>2.企业通过加强产业链上下游合作，实现资源共享和优势互补，降低成本，提高效率。</a:t>
            </a:r>
          </a:p>
          <a:p>
            <a:r>
              <a:t>3.未来，随着全球化程度的加深和市场竞争的加剧，产业链协同和整合将成为行业发展的重要趋势。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国际化发展与合作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1.随着全球化的深入推进，石油装备制造行业的国际化发展趋势日益明显。</a:t>
            </a:r>
          </a:p>
          <a:p>
            <a:r>
              <a:t>2.企业通过拓展海外市场、加强国际合作等方式，提高自身在国际市场的竞争力。</a:t>
            </a:r>
          </a:p>
          <a:p>
            <a:r>
              <a:t>3.同时，也需要应对国际贸易保护主义、技术壁垒等挑战，加强自主创新和技术研发，以适应国际市场的需求。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石油装备制造技术概述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石油装备制造与升级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石油装备制造技术概述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石油装备制造技术概述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1.石油装备制造技术是石油工业的核心，包括勘探、钻采、生产等多个环节的设备制造和工艺技术。</a:t>
            </a:r>
          </a:p>
          <a:p>
            <a:r>
              <a:t>2.随着技术的不断发展，石油装备制造技术趋向智能化、高效化、环保化。</a:t>
            </a:r>
          </a:p>
          <a:p>
            <a:r>
              <a:t>3.石油装备制造技术需要与信息技术、新材料技术等交叉融合，推动产业升级和技术创新。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钻井设备制造技术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1.钻井设备是石油勘探开发的关键设备，主要包括钻机、钻井泵、钻井液处理设备等。</a:t>
            </a:r>
          </a:p>
          <a:p>
            <a:r>
              <a:t>2.随着钻井技术的不断发展，钻井设备趋向大型化、自动化、智能化。</a:t>
            </a:r>
          </a:p>
          <a:p>
            <a:r>
              <a:t>3.钻井设备制造技术需要注重设备性能、可靠性、维护便利性等方面的提升。</a:t>
            </a:r>
          </a:p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石油装备制造技术概述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采油设备制造技术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1.采油设备是石油生产的重要环节，主要包括抽油机、注水泵、压缩机等设备。</a:t>
            </a:r>
          </a:p>
          <a:p>
            <a:r>
              <a:t>2.采油设备制造技术需要注重设备效率、耐用性、节能性等方面的提升。</a:t>
            </a:r>
          </a:p>
          <a:p>
            <a:r>
              <a:t>3.随着智能化技术的发展，采油设备制造需要注重数字化、智能化技术的应用。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石油管材制造技术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1.石油管材是石油装备的重要组成部分，主要包括油管、套管、钻杆等。</a:t>
            </a:r>
          </a:p>
          <a:p>
            <a:r>
              <a:t>2.石油管材制造技术需要注重材质、工艺、质量控制等方面的提升。</a:t>
            </a:r>
          </a:p>
          <a:p>
            <a:r>
              <a:t>3.随着油气开采难度的增加，需要发展高性能、高强度的石油管材制造技术。</a:t>
            </a:r>
          </a:p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石油装备制造技术概述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海洋石油装备制造技术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1.海洋石油装备需要在恶劣的海洋环境下运行，需要具备高度的可靠性和稳定性。</a:t>
            </a:r>
          </a:p>
          <a:p>
            <a:r>
              <a:t>2.海洋石油装备制造技术需要注重防腐、防爆、抗风浪等方面的技术提升。</a:t>
            </a:r>
          </a:p>
          <a:p>
            <a:r>
              <a:t>3.随着深海油气资源的开发，需要发展深海石油装备制造技术。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石油装备智能化制造技术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1.智能化制造技术是未来石油装备制造的重要发展趋势。</a:t>
            </a:r>
          </a:p>
          <a:p>
            <a:r>
              <a:t>2.石油装备智能化制造技术包括数字化设计、智能化生产、信息化管理等方面。</a:t>
            </a:r>
          </a:p>
          <a:p>
            <a:r>
              <a:t>3.智能化制造技术可以提升石油装备制造的效率和质量，降低生产成本，提高企业的竞争力。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装备升级与改造的必要性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石油装备制造与升级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装备升级与改造的必要性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提高生产效率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1.升级装备能够提高生产效率，减少生产时间和成本，提高企业的竞争力。</a:t>
            </a:r>
          </a:p>
          <a:p>
            <a:r>
              <a:t>2.引入自动化和智能化技术，优化生产流程，提高生产质量和稳定性。</a:t>
            </a:r>
          </a:p>
          <a:p>
            <a:r>
              <a:t>3.升级装备能够提高企业的生产能力和规模，满足市场需求，进一步扩大市场份额。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提高产品质量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1.升级装备能够提高产品质量和精度，满足客户对高品质产品的需求。</a:t>
            </a:r>
          </a:p>
          <a:p>
            <a:r>
              <a:t>2.引入新技术和新材料，提高产品的性能和可靠性，增加产品附加值。</a:t>
            </a:r>
          </a:p>
          <a:p>
            <a:r>
              <a:t>3.提高产品质量能够提高企业品牌价值和市场信誉，增加客户忠诚度和复购率。</a:t>
            </a:r>
          </a:p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装备升级与改造的必要性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降低能耗和排放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1.升级装备能够降低能耗和排放，提高企业的环保和社会责任。</a:t>
            </a:r>
          </a:p>
          <a:p>
            <a:r>
              <a:t>2.引入节能和减排技术，优化设备设计和运行，提高能源利用效率和环保性能。</a:t>
            </a:r>
          </a:p>
          <a:p>
            <a:r>
              <a:t>3.降低能耗和排放能够提高企业的可持续发展能力，符合国家政策和社会发展趋势。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提高安全性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1.升级装备能够提高设备的安全性能和稳定性，减少事故和风险。</a:t>
            </a:r>
          </a:p>
          <a:p>
            <a:r>
              <a:t>2.引入安全技术和设计，提高设备的安全防护和预警能力，保障员工和设备安全。</a:t>
            </a:r>
          </a:p>
          <a:p>
            <a:r>
              <a:t>3.提高安全性能够提高企业的社会形象和员工满意度，增强企业的可持续发展能力。</a:t>
            </a:r>
          </a:p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装备升级与改造的必要性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适应市场需求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1.升级装备能够适应市场需求的变化和提高客户满意度。</a:t>
            </a:r>
          </a:p>
          <a:p>
            <a:r>
              <a:t>2.引入新的技术和设计理念，提高设备的多样性和灵活性，满足客户的个性化需求。</a:t>
            </a:r>
          </a:p>
          <a:p>
            <a:r>
              <a:t>3.适应市场需求能够提高企业的市场竞争力和市场占有率，实现企业的长期发展。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促进技术创新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1.升级装备能够促进企业的技术创新和研发能力，提高企业的核心竞争力。</a:t>
            </a:r>
          </a:p>
          <a:p>
            <a:r>
              <a:t>2.通过引入新的技术和设计理念，推动企业的技术创新和产业升级，实现技术领先和市场引领。</a:t>
            </a:r>
          </a:p>
          <a:p>
            <a:r>
              <a:t>3.促进技术创新能够增强企业的创新能力和可持续发展能力，提高企业的长期竞争力。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新技术在装备制造中的应用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石油装备制造与升级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新技术在装备制造中的应用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自动化与机器人技术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1.自动化生产线：石油装备制造过程中，引入自动化生产线，提高生产效率，减少人工成本。</a:t>
            </a:r>
          </a:p>
          <a:p>
            <a:r>
              <a:t>2.机器人焊接：利用机器人进行焊接操作，提高焊接质量，降低员工劳动强度。</a:t>
            </a:r>
          </a:p>
          <a:p>
            <a:r>
              <a:t>3.智能化检测：采用机器人进行智能化检测，提高检测精度，保证产品质量。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增材制造技术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1.快速原型制造：通过增材制造技术，快速制造装备原型，缩短研发周期。</a:t>
            </a:r>
          </a:p>
          <a:p>
            <a:r>
              <a:t>2.定制化生产：根据客户需求，进行定制化生产，提高客户满意度。</a:t>
            </a:r>
          </a:p>
          <a:p>
            <a:r>
              <a:t>3.材料优化：采用新型材料，提高装备性能，延长使用寿命。</a:t>
            </a:r>
          </a:p>
          <a:p/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新技术在装备制造中的应用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物联网技术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1.设备互联：通过物联网技术，实现设备间的互联互通，提高生产协同效率。</a:t>
            </a:r>
          </a:p>
          <a:p>
            <a:r>
              <a:t>2.数据采集与分析：实时采集设备运行数据，进行数据分析，为优化生产提供依据。</a:t>
            </a:r>
          </a:p>
          <a:p>
            <a:r>
              <a:t>3.预测性维护：通过数据分析，预测设备故障，提前进行维护，提高设备运行稳定性。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数字化设计与仿真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1.数字化设计：采用三维数字化设计软件，提高设计效率，降低设计成本。</a:t>
            </a:r>
          </a:p>
          <a:p>
            <a:r>
              <a:t>2.仿真优化：通过仿真技术，对设计方案进行优化，提高装备性能。</a:t>
            </a:r>
          </a:p>
          <a:p>
            <a:r>
              <a:t>3.虚拟现实：利用虚拟现实技术，展示装备设计方案，提高客户体验。</a:t>
            </a:r>
          </a:p>
          <a:p/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https://d.book118.com/186201212124010034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Red Orange">
      <a:dk1>
        <a:sysClr val="windowText" lastClr="000000"/>
      </a:dk1>
      <a:lt1>
        <a:sysClr val="window" lastClr="FFFFFF"/>
      </a:lt1>
      <a:dk2>
        <a:srgbClr val="505046"/>
      </a:dk2>
      <a:lt2>
        <a:srgbClr val="EEECE1"/>
      </a:lt2>
      <a:accent1>
        <a:srgbClr val="E84C22"/>
      </a:accent1>
      <a:accent2>
        <a:srgbClr val="FFBD47"/>
      </a:accent2>
      <a:accent3>
        <a:srgbClr val="B64926"/>
      </a:accent3>
      <a:accent4>
        <a:srgbClr val="FF8427"/>
      </a:accent4>
      <a:accent5>
        <a:srgbClr val="CC9900"/>
      </a:accent5>
      <a:accent6>
        <a:srgbClr val="B22600"/>
      </a:accent6>
      <a:hlink>
        <a:srgbClr val="CC9900"/>
      </a:hlink>
      <a:folHlink>
        <a:srgbClr val="666699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113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30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思源黑体</vt:lpstr>
      <vt:lpstr>幼圆</vt:lpstr>
      <vt:lpstr>Agency FB</vt:lpstr>
      <vt:lpstr>Adobe 宋体 Std L</vt:lpstr>
      <vt:lpstr>Office Theme</vt:lpstr>
      <vt:lpstr>PowerPoint Presentation</vt:lpstr>
      <vt:lpstr>PowerPoint Presentation</vt:lpstr>
      <vt:lpstr> 行业现状与发展趋势</vt:lpstr>
      <vt:lpstr> 行业现状与发展趋势</vt:lpstr>
      <vt:lpstr> 行业现状与发展趋势</vt:lpstr>
      <vt:lpstr> 行业现状与发展趋势</vt:lpstr>
      <vt:lpstr> 石油装备制造技术概述</vt:lpstr>
      <vt:lpstr> 石油装备制造技术概述</vt:lpstr>
      <vt:lpstr> 石油装备制造技术概述</vt:lpstr>
      <vt:lpstr> 石油装备制造技术概述</vt:lpstr>
      <vt:lpstr> 装备升级与改造的必要性</vt:lpstr>
      <vt:lpstr> 装备升级与改造的必要性</vt:lpstr>
      <vt:lpstr> 装备升级与改造的必要性</vt:lpstr>
      <vt:lpstr> 装备升级与改造的必要性</vt:lpstr>
      <vt:lpstr> 新技术在装备制造中的应用</vt:lpstr>
      <vt:lpstr> 新技术在装备制造中的应用</vt:lpstr>
      <vt:lpstr> 新技术在装备制造中的应用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2024-09-03T20:01:04.251</cp:lastPrinted>
  <dcterms:created xsi:type="dcterms:W3CDTF">2024-09-03T12:01:04Z</dcterms:created>
  <dcterms:modified xsi:type="dcterms:W3CDTF">2024-09-03T12:01:06Z</dcterms:modified>
</cp:coreProperties>
</file>