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B20B9-2076-4ECB-861E-B8D271EAB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049F3-7E2D-45C9-B86E-79A8497BE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4C2A9-8B7E-4C6D-BC9F-FF689F5C1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663EF-DEC7-415D-A90F-E461E71E0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385107-BF92-4FE3-85D1-B132753B1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9C3F28-71A9-4D7B-927E-F94E407BB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0817AD-21DC-498E-86A3-688899C49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71F08-C27B-4FBB-A874-3C43BFD70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0A8D9-4509-4BB2-82A9-EF5800841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01C44-618A-4F9D-859D-F6E5AE810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9D49C-ED8C-4732-A982-0A118EA8C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022311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老年患者护理PPT课件\n## 1.老年患者护理的基本概念与重要性\n### 1.1老年患者的定义和特征\n### 1.2老年护理的基本概念\n### 1.3老年护理的重要性及意义\n## 2.老年患者的生活护理\n### 2.1老年患者的日常起居照顾\n### 2.2老年患者的饮食护理\n### 2.3老年患者的排泄护理\n## 3.老年患者的疾病护理\n### 3.1老年患者常见疾病的护理措施\n### 3.2老年患者用药的注意事项\n### 3.3老年患者康复训练的重要性\n## 4.老年患者的心理护理\n### 4.1老年患者的心理特点和需求\n### 4.2老年患者的心理护理方法\n### 4.3老年患者心理问题的预防与干预\n## 5.老年患者的健康教育\n### 5.1老年患者健康教育的目的和意义\n### 5.2老年患者健康教育的内容和方法\n### 5.3老年患者健康教育的效果评价\n## 6.老年患者护理的质量评价与持续改进\n### 6.1老年患者护理质量评价的方法和标准\n### 6.2老年患者护理质量持续改进的策略\n### 6.3老年患者护理管理的最佳实践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老年患者护理PPT课件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老年患者护理的基本概念与重要性</a:t>
            </a:r>
            <a:endParaRPr/>
          </a:p>
        </p:txBody>
      </p:sp>
      <p:sp>
        <p:nvSpPr>
          <p:cNvPr id="12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老年患者的定义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根据世界卫生组织（WHO）的规定，60岁及以上的人群称为老年患者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老年患者群体庞大，且随着人口老龄化的加剧，老年患者数量将持续增长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老年患者的特征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生理功能逐渐减退，如听力、视力、记忆力等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患有多种慢性疾病，如高血压、糖尿病、心脑血管疾病等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心理和认知功能也可能受到影响，如抑郁、焦虑、认知障碍等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老年患者的定义和特征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老年护理的定义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针对老年患者提供的综合性护理服务，包括生活护理、疾病护理、心理护理等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老年护理旨在维持老年患者的生活质量，促进其身心健康，减少并发症和死亡率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老年护理的内容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生活护理：包括日常起居照顾、饮食护理、排泄护理等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疾病护理：针对老年患者常见疾病的护理措施，如高血压、糖尿病、心脑血管疾病等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心理护理：关注老年患者的心理需求和心理问题，提供心理支持和干预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老年护理的基本概念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老年护理的重要性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保障老年患者的生活质量，使其在患病期间能够获得良好的照顾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降低老年患者的并发症和死亡率，提高其生活满意度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有助于减轻家庭和社会的负担，提高社会的整体福祉水平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老年护理的意义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体现了人类社会对老年人的关爱和尊重，提高了老年患者的社会地位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有助于促进老年患者的身心健康，提高其生活满意度和幸福感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为家庭和社会节省了大量的医疗资源和人力成本，提高了资源利用效率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老年患者的生活护理</a:t>
            </a:r>
            <a:endParaRPr/>
          </a:p>
        </p:txBody>
      </p:sp>
      <p:sp>
        <p:nvSpPr>
          <p:cNvPr id="27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维持良好的生活规律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帮助老年患者建立规律的作息时间，保证充足的睡眠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鼓励老年患者适当进行户外活动，增加日照时间，促进维生素D的合成</a:t>
                </a:r>
                <a:endParaRPr/>
              </a:p>
            </p:txBody>
          </p:sp>
          <p:sp>
            <p:nvSpPr>
              <p:cNvPr id="28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保持个人卫生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协助老年患者进行日常生活自理，如洗澡、刷牙、穿衣等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定期为老年患者更换床上用品，保持其居住环境整洁卫生</a:t>
                </a:r>
                <a:endParaRPr/>
              </a:p>
            </p:txBody>
          </p:sp>
          <p:sp>
            <p:nvSpPr>
              <p:cNvPr id="28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确保老年患者居住环境的安全，避免跌倒等意外事故的发生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提醒老年患者注意饮食安全，避免误吞、误食等问题</a:t>
                </a:r>
                <a:endParaRPr/>
              </a:p>
            </p:txBody>
          </p:sp>
          <p:sp>
            <p:nvSpPr>
              <p:cNvPr id="28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老年患者的日常起居照顾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均衡膳食</a:t>
                </a:r>
                <a:endParaRPr/>
              </a:p>
            </p:txBody>
          </p:sp>
          <p:sp>
            <p:nvSpPr>
              <p:cNvPr id="29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根据老年患者的身体状况和营养需求，制定合理的饮食计划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鼓励老年患者多吃蔬菜、水果，保证充足的纤维素摄入</a:t>
                </a:r>
                <a:endParaRPr/>
              </a:p>
            </p:txBody>
          </p:sp>
        </p:grpSp>
        <p:grpSp>
          <p:nvGrpSpPr>
            <p:cNvPr id="29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</a:t>
                </a:r>
                <a:endParaRPr/>
              </a:p>
            </p:txBody>
          </p:sp>
          <p:sp>
            <p:nvSpPr>
              <p:cNvPr id="2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注意蛋白质、脂肪、碳水化合物等营养素的合理搭配，避免营养过剩或不足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根据老年患者的疾病状况，调整饮食结构，如低盐饮食、低糖饮食等</a:t>
                </a:r>
                <a:endParaRPr/>
              </a:p>
            </p:txBody>
          </p:sp>
        </p:grpSp>
        <p:grpSp>
          <p:nvGrpSpPr>
            <p:cNvPr id="29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注意进食方式</a:t>
                </a:r>
                <a:endParaRPr/>
              </a:p>
            </p:txBody>
          </p:sp>
          <p:sp>
            <p:nvSpPr>
              <p:cNvPr id="30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尽量采用易消化、营养丰富的食物，避免辛辣、油腻等刺激性食物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重视早餐，避免暴饮暴食，注意分餐制，以减轻胃肠负担</a:t>
                </a:r>
                <a:endParaRPr/>
              </a:p>
            </p:txBody>
          </p: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老年患者的饮食护理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0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规律排便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养成定时排便的习惯，避免便秘或腹泻的发生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如有便秘症状，可采取适当的通便措施，如饮食调整、腹部按摩等</a:t>
                </a:r>
                <a:endParaRPr/>
              </a:p>
            </p:txBody>
          </p:sp>
          <p:sp>
            <p:nvSpPr>
              <p:cNvPr id="30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保持尿路清洁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注意老年患者的饮水量，避免尿路感染的发生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定期为老年患者更换导尿管，保持尿路清洁，防止感染</a:t>
                </a:r>
                <a:endParaRPr/>
              </a:p>
            </p:txBody>
          </p:sp>
          <p:sp>
            <p:nvSpPr>
              <p:cNvPr id="31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护理皮肤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注意老年患者皮肤的清洁和保湿，避免压疮的发生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对于长期卧床的老年患者，定期翻身换药，预防压疮的发生</a:t>
                </a:r>
                <a:endParaRPr/>
              </a:p>
            </p:txBody>
          </p:sp>
          <p:sp>
            <p:nvSpPr>
              <p:cNvPr id="31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老年患者的排泄护理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老年患者的疾病护理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高血压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监测老年患者的血压，根据医嘱调整药物剂量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提倡低盐饮食，减轻体重，降低血压</a:t>
                </a:r>
                <a:endParaRPr/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糖尿病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监测老年患者的血糖，根据医嘱调整药物剂量和饮食结构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增加运动量，提高胰岛素敏感性，控制血糖水平</a:t>
                </a:r>
                <a:endParaRPr/>
              </a:p>
            </p:txBody>
          </p:sp>
          <p:pic>
            <p:nvPicPr>
              <p:cNvPr id="2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心脑血管疾病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遵医嘱给予药物治疗，如抗凝药物、降压药物等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定期检查心电图、血压、血脂等指标，及时发现并处理并发症</a:t>
                </a:r>
                <a:endParaRPr/>
              </a:p>
            </p:txBody>
          </p:sp>
          <p:pic>
            <p:nvPicPr>
              <p:cNvPr id="2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老年患者常见疾病的护理措施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遵医嘱给药，避免滥用或自行停药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注意药物的剂量、用法和时间间隔，确保药物发挥最佳疗效</a:t>
                </a:r>
                <a:endParaRPr/>
              </a:p>
            </p:txBody>
          </p:sp>
          <p:sp>
            <p:nvSpPr>
              <p:cNvPr id="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合理用药</a:t>
                </a:r>
                <a:endParaRPr/>
              </a:p>
            </p:txBody>
          </p:sp>
        </p:grpSp>
        <p:grpSp>
          <p:nvGrpSpPr>
            <p:cNvPr id="3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密切观察老年患者用药后的反应，如出现副作用及时报告医生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尽量减少药物的种类和剂量，减轻药物对身体的负担</a:t>
                </a:r>
                <a:endParaRPr/>
              </a:p>
            </p:txBody>
          </p:sp>
          <p:sp>
            <p:nvSpPr>
              <p:cNvPr id="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药物副作用</a:t>
                </a:r>
                <a:endParaRPr/>
              </a:p>
            </p:txBody>
          </p:sp>
        </p:grpSp>
        <p:grpSp>
          <p:nvGrpSpPr>
            <p:cNvPr id="3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了解老年患者正在使用的所有药物，避免药物之间的相互作用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如有疑问，及时咨询医生或药师，确保药物的安全使用</a:t>
                </a:r>
                <a:endParaRPr/>
              </a:p>
            </p:txBody>
          </p:sp>
          <p:sp>
            <p:nvSpPr>
              <p:cNvPr id="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药物相互作用</a:t>
                </a:r>
                <a:endParaRPr/>
              </a:p>
            </p:txBody>
          </p:sp>
        </p:grpSp>
      </p:grpSp>
      <p:pic>
        <p:nvPicPr>
          <p:cNvPr id="3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老年患者用药的注意事项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老年患者康复训练的重要性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恢复老年患者的生理功能，提高生活质量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防止肌肉萎缩、关节僵硬，延缓疾病的进展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肢体功能锻炼：如站立、行走、握力训练等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认知功能训练：如记忆、思维、语言训练等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日常生活能力训练：如自理、进食、穿衣等</a:t>
                </a:r>
                <a:endParaRPr/>
              </a:p>
            </p:txBody>
          </p:sp>
          <p:pic>
            <p:nvPicPr>
              <p:cNvPr id="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https://d.book118.com/186202231141010050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老年患者护理PPT课件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2024-09-15T23:59:50.440</cp:lastPrinted>
  <dcterms:created xsi:type="dcterms:W3CDTF">2024-09-15T15:59:50Z</dcterms:created>
  <dcterms:modified xsi:type="dcterms:W3CDTF">2024-09-15T15:59:52Z</dcterms:modified>
</cp:coreProperties>
</file>