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A105493-CEFA-4F5F-B2A3-D43B358DF7C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5A62B66-45EB-4312-B33C-474F32DB281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AF3C3D0D-5EA0-482F-9EF3-209240B8092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5249EB47-6E4A-4AB5-9498-30143083C98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4C6FD78-FD88-4FD0-8EAD-200A257084B4}"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FBCE35C-C897-4BCB-B464-025D301794B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71EE895-60CD-4224-ACFD-F5D0C7D1FF69}"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44A850D-B9E2-4BCA-BD08-2E27C22AA27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BBB55A9-F6D7-43D6-8040-C668BA70C38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6B42C64-49CE-49A7-AEE6-8B3AA27E2B2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53829B7-84F6-4952-A370-E48B827E6FA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8620422420301004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02208" y="1267968"/>
            <a:ext cx="6563137" cy="23115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775" b="1">
                <a:solidFill>
                  <a:schemeClr val="dk2">
                    <a:alpha val="100000"/>
                  </a:schemeClr>
                </a:solidFill>
                <a:latin typeface="Microsoft Yahei"/>
                <a:ea typeface="Microsoft Yahei"/>
                <a:cs typeface="Microsoft Yahei"/>
              </a:rPr>
              <a:t>合规与供应链风险管理融合方案</a:t>
            </a:r>
          </a:p>
        </p:txBody>
      </p:sp>
      <p:sp>
        <p:nvSpPr>
          <p:cNvPr id="3" name="TextBox 3"/>
          <p:cNvSpPr txBox="1"/>
          <p:nvPr/>
        </p:nvSpPr>
        <p:spPr>
          <a:xfrm>
            <a:off x="902208" y="4206240"/>
            <a:ext cx="6930733"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64000"/>
              </a:lnSpc>
            </a:pPr>
            <a:r>
              <a:rPr lang="en-US" sz="2025">
                <a:solidFill>
                  <a:schemeClr val="dk2">
                    <a:alpha val="100000"/>
                  </a:schemeClr>
                </a:solidFill>
                <a:latin typeface="Microsoft Yahei"/>
                <a:ea typeface="Microsoft Yahei"/>
                <a:cs typeface="Microsoft Yahei"/>
              </a:rPr>
              <a:t>汇报人：XX</a:t>
            </a:r>
          </a:p>
        </p:txBody>
      </p:sp>
      <p:sp>
        <p:nvSpPr>
          <p:cNvPr id="4" name="TextBox 4"/>
          <p:cNvSpPr txBox="1"/>
          <p:nvPr/>
        </p:nvSpPr>
        <p:spPr>
          <a:xfrm>
            <a:off x="902208" y="4693920"/>
            <a:ext cx="6930733"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64000"/>
              </a:lnSpc>
            </a:pPr>
            <a:r>
              <a:rPr lang="en-US" sz="2025">
                <a:solidFill>
                  <a:schemeClr val="dk2">
                    <a:alpha val="100000"/>
                  </a:schemeClr>
                </a:solidFill>
                <a:latin typeface="Microsoft Yahei"/>
                <a:ea typeface="Microsoft Yahei"/>
                <a:cs typeface="Microsoft Yahei"/>
              </a:rPr>
              <a:t>2024-01-14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合规与供应链风险管理概述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融合方案制定与实施</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合规与供应链风险管理融合的挑战与对策</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融合方案效果评估与持续改进</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结论与展望</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03307" y="3150955"/>
            <a:ext cx="6195974" cy="172638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200">
                <a:solidFill>
                  <a:schemeClr val="lt1">
                    <a:alpha val="100000"/>
                  </a:schemeClr>
                </a:solidFill>
                <a:latin typeface="Microsoft Yahei"/>
                <a:ea typeface="Microsoft Yahei"/>
                <a:cs typeface="Microsoft Yahei"/>
              </a:rPr>
              <a:t>引言</a:t>
            </a:r>
          </a:p>
        </p:txBody>
      </p:sp>
      <p:sp>
        <p:nvSpPr>
          <p:cNvPr id="3" name="TextBox 3"/>
          <p:cNvSpPr txBox="1"/>
          <p:nvPr/>
        </p:nvSpPr>
        <p:spPr>
          <a:xfrm>
            <a:off x="1110458" y="402103"/>
            <a:ext cx="9307046" cy="23115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1550" b="1">
                <a:solidFill>
                  <a:schemeClr val="dk2">
                    <a:alpha val="100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合规与供应链风险管理融合的目的</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确保企业在全球范围内遵守法律法规，降低供应链风险，提升企业竞争力。</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背景</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随着全球化进程的加速，企业面临的合规与供应链风险日益复杂，传统的风险管理方式已无法满足需求，因此需要将合规与供应链风险管理相融合。</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1875" r="21875"/>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5381" r="15381"/>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通过融合方案，企业可以更加全面地识别、评估和应对合规与供应链风险，降低因违反法律法规或供应链中断带来的损失。</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降低企业风险</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合规与供应链风险管理融合有助于企业优化资源配置，提高运营效率，从而在激烈的市场竞争中脱颖而出。</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提升企业竞争力</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通过实施融合方案，企业可以展示其对合规和供应链风险管理的重视，提升企业形象和品牌价值。</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加强企业声誉和品牌建设</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融合方案的重要性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03307" y="3150955"/>
            <a:ext cx="6195974" cy="172638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200">
                <a:solidFill>
                  <a:schemeClr val="lt1">
                    <a:alpha val="100000"/>
                  </a:schemeClr>
                </a:solidFill>
                <a:latin typeface="Microsoft Yahei"/>
                <a:ea typeface="Microsoft Yahei"/>
                <a:cs typeface="Microsoft Yahei"/>
              </a:rPr>
              <a:t>合规与供应链风险管理概述</a:t>
            </a:r>
          </a:p>
        </p:txBody>
      </p:sp>
      <p:sp>
        <p:nvSpPr>
          <p:cNvPr id="3" name="TextBox 3"/>
          <p:cNvSpPr txBox="1"/>
          <p:nvPr/>
        </p:nvSpPr>
        <p:spPr>
          <a:xfrm>
            <a:off x="1110458" y="402103"/>
            <a:ext cx="9307046" cy="23115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1550" b="1">
                <a:solidFill>
                  <a:schemeClr val="dk2">
                    <a:alpha val="100000"/>
                  </a:schemeClr>
                </a:solidFill>
                <a:latin typeface="Microsoft Yahei"/>
                <a:ea typeface="Microsoft Yahei"/>
                <a:cs typeface="Microsoft Yahei"/>
              </a:rPr>
              <a:t>02</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3208" r="13208"/>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合规管理是指企业通过制定合规政策、建立合规管理体系、实施合规风险管理等措施，确保企业及其员工在经营活动中遵守法律法规、行业准则和企业内部规章制度，防范和化解合规风险的过程。</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合规管理定义</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合规管理是企业稳健经营和持续发展的重要保障。通过合规管理，企业可以规范自身行为，降低违法违规风险，提升企业形象和信誉，增强投资者和客户的信心，进而实现可持续发展。</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合规管理作用</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合规管理定义及作用</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供应链风险管理是指企业在供应链运作过程中，识别、评估、控制和监控潜在风险，以保障供应链稳定性、连续性和安全性的一系列管理活动。</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供应链风险管理定义</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供应链风险管理对于企业的正常运营和长期发展具有重要意义。通过有效的供应链风险管理，企业可以及时发现并应对潜在风险，减少生产中断、库存积压、物流延误等问题，确保供应链的顺畅运作，降低运营成本，提高客户满意度和竞争力。</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供应链风险管理作用</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供应链风险管理定义及作用</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06316" y="1516114"/>
            <a:ext cx="24384" cy="4312095"/>
          </a:xfrm>
          <a:prstGeom prst="rect">
            <a:avLst/>
          </a:prstGeom>
          <a:gradFill>
            <a:gsLst>
              <a:gs pos="0">
                <a:schemeClr val="accent2">
                  <a:alpha val="100000"/>
                </a:schemeClr>
              </a:gs>
              <a:gs pos="100000">
                <a:schemeClr val="accent1">
                  <a:alpha val="10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75049" y="1355266"/>
            <a:ext cx="286918" cy="321696"/>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938004" y="2292458"/>
            <a:ext cx="2981325" cy="3467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合规管理与供应链风险管理是企业风险管理体系的两个重要组成部分，二者相互关联、相互影响。合规管理为供应链风险管理提供了法律法规和行业准则的遵循依据，而供应链风险管理则是合规管理在供应链领域的具体体现和延伸。</a:t>
            </a:r>
          </a:p>
        </p:txBody>
      </p:sp>
      <p:sp>
        <p:nvSpPr>
          <p:cNvPr id="5" name="AutoShape 5"/>
          <p:cNvSpPr/>
          <p:nvPr/>
        </p:nvSpPr>
        <p:spPr>
          <a:xfrm>
            <a:off x="4447354" y="1516114"/>
            <a:ext cx="24384" cy="4312095"/>
          </a:xfrm>
          <a:prstGeom prst="rect">
            <a:avLst/>
          </a:prstGeom>
          <a:gradFill>
            <a:gsLst>
              <a:gs pos="0">
                <a:schemeClr val="accent2">
                  <a:alpha val="100000"/>
                </a:schemeClr>
              </a:gs>
              <a:gs pos="100000">
                <a:schemeClr val="accent1">
                  <a:alpha val="10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16087" y="1355266"/>
            <a:ext cx="286918" cy="321696"/>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4679042" y="2292458"/>
            <a:ext cx="2981325" cy="3467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合规管理要求企业在供应链活动中遵守相关法律法规和行业准则，这将对供应链风险管理产生直接影响。例如，在采购环节，企业需要确保供应商遵守环保法规，避免因供应商违法行为而承担连带责任；在销售环节，企业需要遵守反不正当竞争法规，防止因不正当竞争行为而受到法律制裁。</a:t>
            </a:r>
          </a:p>
        </p:txBody>
      </p:sp>
      <p:sp>
        <p:nvSpPr>
          <p:cNvPr id="8" name="AutoShape 8"/>
          <p:cNvSpPr/>
          <p:nvPr/>
        </p:nvSpPr>
        <p:spPr>
          <a:xfrm>
            <a:off x="8188393" y="1516114"/>
            <a:ext cx="24384" cy="4312095"/>
          </a:xfrm>
          <a:prstGeom prst="rect">
            <a:avLst/>
          </a:prstGeom>
          <a:gradFill>
            <a:gsLst>
              <a:gs pos="0">
                <a:schemeClr val="accent2">
                  <a:alpha val="100000"/>
                </a:schemeClr>
              </a:gs>
              <a:gs pos="100000">
                <a:schemeClr val="accent1">
                  <a:alpha val="10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8057126" y="1355266"/>
            <a:ext cx="286918" cy="321696"/>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517616" y="2292458"/>
            <a:ext cx="2981325" cy="3467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供应链风险管理涉及对潜在风险的识别、评估和控制，这有助于企业在合规管理中更加精准地识别和防范风险。例如，通过对供应商进行风险评估和监控，企业可以及时发现供应商存在的合规问题并采取相应措施；通过对物流环节的风险管理，企业可以确保货物在运输过程中的安全性和合规性。</a:t>
            </a:r>
          </a:p>
        </p:txBody>
      </p:sp>
      <p:sp>
        <p:nvSpPr>
          <p:cNvPr id="11" name="TextBox 11"/>
          <p:cNvSpPr txBox="1"/>
          <p:nvPr/>
        </p:nvSpPr>
        <p:spPr>
          <a:xfrm>
            <a:off x="938004" y="1247741"/>
            <a:ext cx="305752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325" b="1">
                <a:solidFill>
                  <a:schemeClr val="accent1">
                    <a:alpha val="100000"/>
                  </a:schemeClr>
                </a:solidFill>
                <a:latin typeface="Microsoft Yahei"/>
                <a:ea typeface="Microsoft Yahei"/>
                <a:cs typeface="Microsoft Yahei"/>
              </a:rPr>
              <a:t>合规管理与供应链风险管理的关系</a:t>
            </a:r>
          </a:p>
        </p:txBody>
      </p:sp>
      <p:sp>
        <p:nvSpPr>
          <p:cNvPr id="12" name="TextBox 12"/>
          <p:cNvSpPr txBox="1"/>
          <p:nvPr/>
        </p:nvSpPr>
        <p:spPr>
          <a:xfrm>
            <a:off x="4693027" y="1247741"/>
            <a:ext cx="305752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325" b="1">
                <a:solidFill>
                  <a:schemeClr val="accent1">
                    <a:alpha val="100000"/>
                  </a:schemeClr>
                </a:solidFill>
                <a:latin typeface="Microsoft Yahei"/>
                <a:ea typeface="Microsoft Yahei"/>
                <a:cs typeface="Microsoft Yahei"/>
              </a:rPr>
              <a:t>合规管理对供应链风险管理的影响</a:t>
            </a:r>
          </a:p>
        </p:txBody>
      </p:sp>
      <p:sp>
        <p:nvSpPr>
          <p:cNvPr id="13" name="TextBox 13"/>
          <p:cNvSpPr txBox="1"/>
          <p:nvPr/>
        </p:nvSpPr>
        <p:spPr>
          <a:xfrm>
            <a:off x="8508764" y="1247741"/>
            <a:ext cx="305752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325" b="1">
                <a:solidFill>
                  <a:schemeClr val="accent1">
                    <a:alpha val="100000"/>
                  </a:schemeClr>
                </a:solidFill>
                <a:latin typeface="Microsoft Yahei"/>
                <a:ea typeface="Microsoft Yahei"/>
                <a:cs typeface="Microsoft Yahei"/>
              </a:rPr>
              <a:t>供应链风险管理对合规管理的影响</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两者关系及相互影响</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03307" y="3150955"/>
            <a:ext cx="6195974" cy="172638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200">
                <a:solidFill>
                  <a:schemeClr val="lt1">
                    <a:alpha val="100000"/>
                  </a:schemeClr>
                </a:solidFill>
                <a:latin typeface="Microsoft Yahei"/>
                <a:ea typeface="Microsoft Yahei"/>
                <a:cs typeface="Microsoft Yahei"/>
              </a:rPr>
              <a:t>融合方案制定与实施</a:t>
            </a:r>
          </a:p>
        </p:txBody>
      </p:sp>
      <p:sp>
        <p:nvSpPr>
          <p:cNvPr id="3" name="TextBox 3"/>
          <p:cNvSpPr txBox="1"/>
          <p:nvPr/>
        </p:nvSpPr>
        <p:spPr>
          <a:xfrm>
            <a:off x="1110458" y="402103"/>
            <a:ext cx="9307046" cy="23115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1550" b="1">
                <a:solidFill>
                  <a:schemeClr val="dk2">
                    <a:alpha val="100000"/>
                  </a:schemeClr>
                </a:solidFill>
                <a:latin typeface="Microsoft Yahei"/>
                <a:ea typeface="Microsoft Yahei"/>
                <a:cs typeface="Microsoft Yahei"/>
              </a:rPr>
              <a:t>03</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916222" y="4004786"/>
            <a:ext cx="1975009" cy="1972913"/>
          </a:xfrm>
          <a:prstGeom prst="ellipse">
            <a:avLst/>
          </a:prstGeom>
          <a:solidFill>
            <a:srgbClr val="FFFEFE">
              <a:alpha val="0"/>
            </a:srgbClr>
          </a:solidFill>
          <a:ln w="21431">
            <a:solidFill>
              <a:schemeClr val="accent4">
                <a:alpha val="100000"/>
              </a:schemeClr>
            </a:solidFill>
            <a:prstDash val="solid"/>
          </a:ln>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制定融合方案的原则和步骤</a:t>
              </a:r>
            </a:p>
          </p:txBody>
        </p:sp>
      </p:grpSp>
      <p:sp>
        <p:nvSpPr>
          <p:cNvPr id="25" name="AutoShape 25"/>
          <p:cNvSpPr/>
          <p:nvPr/>
        </p:nvSpPr>
        <p:spPr>
          <a:xfrm>
            <a:off x="653186" y="3037951"/>
            <a:ext cx="1104138" cy="11037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1406232" y="3836623"/>
            <a:ext cx="348996" cy="347472"/>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1736178" y="4137422"/>
            <a:ext cx="158686" cy="15887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28" name="Connector 28"/>
          <p:cNvCxnSpPr/>
          <p:nvPr/>
        </p:nvCxnSpPr>
        <p:spPr>
          <a:xfrm>
            <a:off x="1765528" y="3629025"/>
            <a:ext cx="8375194" cy="0"/>
          </a:xfrm>
          <a:prstGeom prst="line">
            <a:avLst/>
          </a:prstGeom>
          <a:ln w="635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9" name="AutoShape 29"/>
          <p:cNvSpPr/>
          <p:nvPr/>
        </p:nvSpPr>
        <p:spPr>
          <a:xfrm>
            <a:off x="2339362" y="3540109"/>
            <a:ext cx="177832" cy="177832"/>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2976490" y="3540109"/>
            <a:ext cx="177832" cy="177832"/>
          </a:xfrm>
          <a:prstGeom prst="diamond">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3613712" y="3540109"/>
            <a:ext cx="177832" cy="177832"/>
          </a:xfrm>
          <a:prstGeom prst="diamond">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250839" y="3540109"/>
            <a:ext cx="177832" cy="177832"/>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888062" y="3540109"/>
            <a:ext cx="177832" cy="177832"/>
          </a:xfrm>
          <a:prstGeom prst="diamond">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525189" y="3540109"/>
            <a:ext cx="175736" cy="177832"/>
          </a:xfrm>
          <a:prstGeom prst="diamond">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434666" y="3540109"/>
            <a:ext cx="177832" cy="177832"/>
          </a:xfrm>
          <a:prstGeom prst="diamond">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8071793" y="3540109"/>
            <a:ext cx="177832" cy="177832"/>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162412" y="3540109"/>
            <a:ext cx="175736" cy="177832"/>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799634" y="3540109"/>
            <a:ext cx="175736" cy="177832"/>
          </a:xfrm>
          <a:prstGeom prst="diamond">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8709016" y="3540109"/>
            <a:ext cx="177832" cy="177832"/>
          </a:xfrm>
          <a:prstGeom prst="diamond">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346238" y="3540109"/>
            <a:ext cx="177832" cy="177832"/>
          </a:xfrm>
          <a:prstGeom prst="diamond">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10144125" y="3028426"/>
            <a:ext cx="1104138" cy="11037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10897172" y="3827098"/>
            <a:ext cx="348996" cy="347472"/>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11227117" y="4127897"/>
            <a:ext cx="158686" cy="158877"/>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4" name="Group 44"/>
          <p:cNvGrpSpPr/>
          <p:nvPr/>
        </p:nvGrpSpPr>
        <p:grpSpPr>
          <a:xfrm>
            <a:off x="3510796" y="1383030"/>
            <a:ext cx="5170408" cy="1981390"/>
            <a:chOff x="3510796" y="1383030"/>
            <a:chExt cx="5170408" cy="1981390"/>
          </a:xfrm>
        </p:grpSpPr>
        <p:sp>
          <p:nvSpPr>
            <p:cNvPr id="45" name="AutoShape 45"/>
            <p:cNvSpPr/>
            <p:nvPr/>
          </p:nvSpPr>
          <p:spPr>
            <a:xfrm>
              <a:off x="6706195" y="1383030"/>
              <a:ext cx="1975009" cy="1975009"/>
            </a:xfrm>
            <a:prstGeom prst="ellipse">
              <a:avLst/>
            </a:prstGeom>
            <a:solidFill>
              <a:srgbClr val="FFFEFE">
                <a:alpha val="0"/>
              </a:srgbClr>
            </a:solidFill>
            <a:ln w="21431">
              <a:solidFill>
                <a:schemeClr val="accent2">
                  <a:alpha val="100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46" name="AutoShape 46"/>
            <p:cNvSpPr/>
            <p:nvPr/>
          </p:nvSpPr>
          <p:spPr>
            <a:xfrm>
              <a:off x="3510796" y="1391507"/>
              <a:ext cx="1972913" cy="1972913"/>
            </a:xfrm>
            <a:prstGeom prst="ellipse">
              <a:avLst/>
            </a:prstGeom>
            <a:solidFill>
              <a:srgbClr val="FFFEFE">
                <a:alpha val="0"/>
              </a:srgbClr>
            </a:solidFill>
            <a:ln w="21431">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47" name="TextBox 47"/>
            <p:cNvSpPr txBox="1"/>
            <p:nvPr/>
          </p:nvSpPr>
          <p:spPr>
            <a:xfrm>
              <a:off x="3620861" y="1720882"/>
              <a:ext cx="1862848" cy="466725"/>
            </a:xfrm>
            <a:prstGeom prst="rect">
              <a:avLst/>
            </a:prstGeom>
          </p:spPr>
          <p:txBody>
            <a:bodyPr vert="horz" wrap="square" lIns="95250" tIns="95250" rIns="47625" bIns="9525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1">
                      <a:alpha val="100000"/>
                    </a:schemeClr>
                  </a:solidFill>
                  <a:latin typeface="Microsoft Yahei"/>
                  <a:ea typeface="Microsoft Yahei"/>
                  <a:cs typeface="Microsoft Yahei"/>
                </a:rPr>
                <a:t>分析现状</a:t>
              </a:r>
            </a:p>
          </p:txBody>
        </p:sp>
        <p:sp>
          <p:nvSpPr>
            <p:cNvPr id="48" name="TextBox 48"/>
            <p:cNvSpPr txBox="1"/>
            <p:nvPr/>
          </p:nvSpPr>
          <p:spPr>
            <a:xfrm>
              <a:off x="6762276" y="1720882"/>
              <a:ext cx="1862848" cy="466725"/>
            </a:xfrm>
            <a:prstGeom prst="rect">
              <a:avLst/>
            </a:prstGeom>
          </p:spPr>
          <p:txBody>
            <a:bodyPr vert="horz" wrap="square" lIns="95250" tIns="95250" rIns="47625" bIns="9525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2">
                      <a:alpha val="100000"/>
                    </a:schemeClr>
                  </a:solidFill>
                  <a:latin typeface="Microsoft Yahei"/>
                  <a:ea typeface="Microsoft Yahei"/>
                  <a:cs typeface="Microsoft Yahei"/>
                </a:rPr>
                <a:t>设计方案</a:t>
              </a:r>
            </a:p>
          </p:txBody>
        </p:sp>
        <p:sp>
          <p:nvSpPr>
            <p:cNvPr id="49" name="TextBox 49"/>
            <p:cNvSpPr txBox="1"/>
            <p:nvPr/>
          </p:nvSpPr>
          <p:spPr>
            <a:xfrm>
              <a:off x="3755288" y="2044732"/>
              <a:ext cx="1483930" cy="1058052"/>
            </a:xfrm>
            <a:prstGeom prst="rect">
              <a:avLst/>
            </a:prstGeom>
          </p:spPr>
          <p:txBody>
            <a:bodyPr vert="horz" wrap="square" lIns="95250" tIns="95250" rIns="47625" bIns="9525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pPr>
              <a:r>
                <a:rPr lang="en-US" sz="1200">
                  <a:solidFill>
                    <a:schemeClr val="dk1">
                      <a:alpha val="100000"/>
                    </a:schemeClr>
                  </a:solidFill>
                  <a:latin typeface="Microsoft Yahei"/>
                  <a:ea typeface="Microsoft Yahei"/>
                  <a:cs typeface="Microsoft Yahei"/>
                </a:rPr>
                <a:t>识别现有合规与供应链风险管理的问题和挑战。</a:t>
              </a:r>
            </a:p>
          </p:txBody>
        </p:sp>
        <p:sp>
          <p:nvSpPr>
            <p:cNvPr id="50" name="TextBox 50"/>
            <p:cNvSpPr txBox="1"/>
            <p:nvPr/>
          </p:nvSpPr>
          <p:spPr>
            <a:xfrm>
              <a:off x="6951735" y="2122338"/>
              <a:ext cx="1483930" cy="902839"/>
            </a:xfrm>
            <a:prstGeom prst="rect">
              <a:avLst/>
            </a:prstGeom>
          </p:spPr>
          <p:txBody>
            <a:bodyPr vert="horz" wrap="square" lIns="95250" tIns="95250" rIns="47625" bIns="9525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pPr>
              <a:r>
                <a:rPr lang="en-US" sz="1200">
                  <a:solidFill>
                    <a:schemeClr val="dk1">
                      <a:alpha val="100000"/>
                    </a:schemeClr>
                  </a:solidFill>
                  <a:latin typeface="Microsoft Yahei"/>
                  <a:ea typeface="Microsoft Yahei"/>
                  <a:cs typeface="Microsoft Yahei"/>
                </a:rPr>
                <a:t>制定具体的融合方案，包括流程、制度、技术等。</a:t>
              </a:r>
            </a:p>
          </p:txBody>
        </p:sp>
        <p:sp>
          <p:nvSpPr>
            <p:cNvPr id="51" name="Freeform 51"/>
            <p:cNvSpPr/>
            <p:nvPr/>
          </p:nvSpPr>
          <p:spPr>
            <a:xfrm>
              <a:off x="4303236" y="1457395"/>
              <a:ext cx="388033" cy="388033"/>
            </a:xfrm>
            <a:custGeom>
              <a:rect l="l" t="t" r="r" b="b"/>
              <a:pathLst>
                <a:path w="304800" h="304800">
                  <a:moveTo>
                    <a:pt x="304800" y="180975"/>
                  </a:moveTo>
                  <a:lnTo>
                    <a:pt x="247650" y="123825"/>
                  </a:lnTo>
                  <a:lnTo>
                    <a:pt x="247650" y="38100"/>
                  </a:lnTo>
                  <a:lnTo>
                    <a:pt x="209550" y="38100"/>
                  </a:lnTo>
                  <a:lnTo>
                    <a:pt x="209550" y="85725"/>
                  </a:lnTo>
                  <a:lnTo>
                    <a:pt x="152400" y="28575"/>
                  </a:lnTo>
                  <a:lnTo>
                    <a:pt x="0" y="180975"/>
                  </a:lnTo>
                  <a:lnTo>
                    <a:pt x="0" y="190500"/>
                  </a:lnTo>
                  <a:lnTo>
                    <a:pt x="38100" y="190500"/>
                  </a:lnTo>
                  <a:lnTo>
                    <a:pt x="38100" y="285750"/>
                  </a:lnTo>
                  <a:lnTo>
                    <a:pt x="133350" y="285750"/>
                  </a:lnTo>
                  <a:lnTo>
                    <a:pt x="133350" y="228600"/>
                  </a:lnTo>
                  <a:lnTo>
                    <a:pt x="171450" y="228600"/>
                  </a:lnTo>
                  <a:lnTo>
                    <a:pt x="171450" y="285750"/>
                  </a:lnTo>
                  <a:lnTo>
                    <a:pt x="266700" y="285750"/>
                  </a:lnTo>
                  <a:lnTo>
                    <a:pt x="266700" y="190500"/>
                  </a:lnTo>
                  <a:lnTo>
                    <a:pt x="304800" y="19050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Freeform 52"/>
            <p:cNvSpPr/>
            <p:nvPr/>
          </p:nvSpPr>
          <p:spPr>
            <a:xfrm>
              <a:off x="7482437" y="1457395"/>
              <a:ext cx="422525" cy="422525"/>
            </a:xfrm>
            <a:custGeom>
              <a:rect l="l" t="t" r="r" b="b"/>
              <a:pathLst>
                <a:path w="323850" h="304800">
                  <a:moveTo>
                    <a:pt x="265490" y="266700"/>
                  </a:moveTo>
                  <a:cubicBezTo>
                    <a:pt x="265490" y="266700"/>
                    <a:pt x="318068" y="266757"/>
                    <a:pt x="325450" y="215313"/>
                  </a:cubicBezTo>
                  <a:cubicBezTo>
                    <a:pt x="328965" y="159058"/>
                    <a:pt x="274625" y="147971"/>
                    <a:pt x="274625" y="147971"/>
                  </a:cubicBezTo>
                  <a:cubicBezTo>
                    <a:pt x="274625" y="147971"/>
                    <a:pt x="280807" y="64694"/>
                    <a:pt x="204511" y="55197"/>
                  </a:cubicBezTo>
                  <a:cubicBezTo>
                    <a:pt x="139122" y="48520"/>
                    <a:pt x="119224" y="109290"/>
                    <a:pt x="119224" y="109290"/>
                  </a:cubicBezTo>
                  <a:cubicBezTo>
                    <a:pt x="119224" y="109290"/>
                    <a:pt x="99527" y="90354"/>
                    <a:pt x="72809" y="105823"/>
                  </a:cubicBezTo>
                  <a:cubicBezTo>
                    <a:pt x="48892" y="120587"/>
                    <a:pt x="53121" y="147618"/>
                    <a:pt x="53121" y="147618"/>
                  </a:cubicBezTo>
                  <a:cubicBezTo>
                    <a:pt x="53121" y="147618"/>
                    <a:pt x="0" y="157944"/>
                    <a:pt x="0" y="212084"/>
                  </a:cubicBezTo>
                  <a:cubicBezTo>
                    <a:pt x="1191" y="266157"/>
                    <a:pt x="57693" y="266700"/>
                    <a:pt x="57693" y="266700"/>
                  </a:cubicBez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53" name="AutoShape 53"/>
          <p:cNvSpPr/>
          <p:nvPr/>
        </p:nvSpPr>
        <p:spPr>
          <a:xfrm>
            <a:off x="5116990" y="4002691"/>
            <a:ext cx="1975009" cy="1975009"/>
          </a:xfrm>
          <a:prstGeom prst="ellipse">
            <a:avLst/>
          </a:prstGeom>
          <a:solidFill>
            <a:srgbClr val="FFFEFE">
              <a:alpha val="0"/>
            </a:srgbClr>
          </a:solidFill>
          <a:ln w="21431">
            <a:solidFill>
              <a:schemeClr val="accent3">
                <a:alpha val="100000"/>
              </a:schemeClr>
            </a:solidFill>
            <a:prstDash val="solid"/>
          </a:ln>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54" name="AutoShape 54"/>
          <p:cNvSpPr/>
          <p:nvPr/>
        </p:nvSpPr>
        <p:spPr>
          <a:xfrm>
            <a:off x="8300769" y="4023836"/>
            <a:ext cx="1975009" cy="1972913"/>
          </a:xfrm>
          <a:prstGeom prst="ellipse">
            <a:avLst/>
          </a:prstGeom>
          <a:solidFill>
            <a:srgbClr val="FFFFFF">
              <a:alpha val="0"/>
            </a:srgbClr>
          </a:solidFill>
          <a:ln w="19050">
            <a:solidFill>
              <a:schemeClr val="accent6">
                <a:alpha val="100000"/>
              </a:schemeClr>
            </a:solidFill>
            <a:prstDash val="solid"/>
          </a:ln>
        </p:spPr>
        <p:style>
          <a:lnRef idx="0">
            <a:schemeClr val="accent6"/>
          </a:lnRef>
          <a:fillRef idx="1">
            <a:schemeClr val="accent6"/>
          </a:fillRef>
          <a:effectRef idx="0">
            <a:schemeClr val="accent6"/>
          </a:effectRef>
          <a:fontRef idx="minor">
            <a:schemeClr val="lt1"/>
          </a:fontRef>
        </p:style>
        <p:txBody>
          <a:bodyPr/>
          <a:lstStyle>
            <a:defPPr>
              <a:defRPr lang="en-US"/>
            </a:defPPr>
            <a:lvl1pPr marL="0" algn="l" defTabSz="914400" rtl="0" eaLnBrk="1" latinLnBrk="0" hangingPunct="1">
              <a:defRPr sz="1800" kern="1200">
                <a:solidFill>
                  <a:srgbClr val="F6FFF4"/>
                </a:solidFill>
                <a:latin typeface="Calibri"/>
                <a:ea typeface="+mn-ea"/>
                <a:cs typeface="+mn-cs"/>
              </a:defRPr>
            </a:lvl1pPr>
            <a:lvl2pPr marL="457200" algn="l" defTabSz="914400" rtl="0" eaLnBrk="1" latinLnBrk="0" hangingPunct="1">
              <a:defRPr sz="1800" kern="1200">
                <a:solidFill>
                  <a:srgbClr val="F6FFF4"/>
                </a:solidFill>
                <a:latin typeface="Calibri"/>
                <a:ea typeface="+mn-ea"/>
                <a:cs typeface="+mn-cs"/>
              </a:defRPr>
            </a:lvl2pPr>
            <a:lvl3pPr marL="914400" algn="l" defTabSz="914400" rtl="0" eaLnBrk="1" latinLnBrk="0" hangingPunct="1">
              <a:defRPr sz="1800" kern="1200">
                <a:solidFill>
                  <a:srgbClr val="F6FFF4"/>
                </a:solidFill>
                <a:latin typeface="Calibri"/>
                <a:ea typeface="+mn-ea"/>
                <a:cs typeface="+mn-cs"/>
              </a:defRPr>
            </a:lvl3pPr>
            <a:lvl4pPr marL="1371600" algn="l" defTabSz="914400" rtl="0" eaLnBrk="1" latinLnBrk="0" hangingPunct="1">
              <a:defRPr sz="1800" kern="1200">
                <a:solidFill>
                  <a:srgbClr val="F6FFF4"/>
                </a:solidFill>
                <a:latin typeface="Calibri"/>
                <a:ea typeface="+mn-ea"/>
                <a:cs typeface="+mn-cs"/>
              </a:defRPr>
            </a:lvl4pPr>
            <a:lvl5pPr marL="1828800" algn="l" defTabSz="914400" rtl="0" eaLnBrk="1" latinLnBrk="0" hangingPunct="1">
              <a:defRPr sz="1800" kern="1200">
                <a:solidFill>
                  <a:srgbClr val="F6FFF4"/>
                </a:solidFill>
                <a:latin typeface="Calibri"/>
                <a:ea typeface="+mn-ea"/>
                <a:cs typeface="+mn-cs"/>
              </a:defRPr>
            </a:lvl5pPr>
            <a:lvl6pPr marL="2286000" algn="l" defTabSz="914400" rtl="0" eaLnBrk="1" latinLnBrk="0" hangingPunct="1">
              <a:defRPr sz="1800" kern="1200">
                <a:solidFill>
                  <a:srgbClr val="F6FFF4"/>
                </a:solidFill>
                <a:latin typeface="Calibri"/>
                <a:ea typeface="+mn-ea"/>
                <a:cs typeface="+mn-cs"/>
              </a:defRPr>
            </a:lvl6pPr>
            <a:lvl7pPr marL="2743200" algn="l" defTabSz="914400" rtl="0" eaLnBrk="1" latinLnBrk="0" hangingPunct="1">
              <a:defRPr sz="1800" kern="1200">
                <a:solidFill>
                  <a:srgbClr val="F6FFF4"/>
                </a:solidFill>
                <a:latin typeface="Calibri"/>
                <a:ea typeface="+mn-ea"/>
                <a:cs typeface="+mn-cs"/>
              </a:defRPr>
            </a:lvl7pPr>
            <a:lvl8pPr marL="3200400" algn="l" defTabSz="914400" rtl="0" eaLnBrk="1" latinLnBrk="0" hangingPunct="1">
              <a:defRPr sz="1800" kern="1200">
                <a:solidFill>
                  <a:srgbClr val="F6FFF4"/>
                </a:solidFill>
                <a:latin typeface="Calibri"/>
                <a:ea typeface="+mn-ea"/>
                <a:cs typeface="+mn-cs"/>
              </a:defRPr>
            </a:lvl8pPr>
            <a:lvl9pPr marL="3657600" algn="l" defTabSz="914400" rtl="0" eaLnBrk="1" latinLnBrk="0" hangingPunct="1">
              <a:defRPr sz="1800" kern="1200">
                <a:solidFill>
                  <a:srgbClr val="F6FFF4"/>
                </a:solidFill>
                <a:latin typeface="Calibri"/>
                <a:ea typeface="+mn-ea"/>
                <a:cs typeface="+mn-cs"/>
              </a:defRPr>
            </a:lvl9pPr>
          </a:lstStyle>
          <a:p/>
        </p:txBody>
      </p:sp>
      <p:sp>
        <p:nvSpPr>
          <p:cNvPr id="55" name="TextBox 55"/>
          <p:cNvSpPr txBox="1"/>
          <p:nvPr/>
        </p:nvSpPr>
        <p:spPr>
          <a:xfrm>
            <a:off x="2060171" y="4450985"/>
            <a:ext cx="1862848" cy="46672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4">
                    <a:alpha val="100000"/>
                  </a:schemeClr>
                </a:solidFill>
                <a:latin typeface="Microsoft Yahei"/>
                <a:ea typeface="Microsoft Yahei"/>
                <a:cs typeface="Microsoft Yahei"/>
              </a:rPr>
              <a:t>原则</a:t>
            </a:r>
          </a:p>
        </p:txBody>
      </p:sp>
      <p:sp>
        <p:nvSpPr>
          <p:cNvPr id="56" name="TextBox 56"/>
          <p:cNvSpPr txBox="1"/>
          <p:nvPr/>
        </p:nvSpPr>
        <p:spPr>
          <a:xfrm>
            <a:off x="5200576" y="4450985"/>
            <a:ext cx="1862848" cy="466725"/>
          </a:xfrm>
          <a:prstGeom prst="rect">
            <a:avLst/>
          </a:prstGeom>
        </p:spPr>
        <p:txBody>
          <a:bodyPr vert="horz" wrap="square" lIns="95250" tIns="95250" rIns="47625" bIns="9525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3">
                    <a:alpha val="100000"/>
                  </a:schemeClr>
                </a:solidFill>
                <a:latin typeface="Microsoft Yahei"/>
                <a:ea typeface="Microsoft Yahei"/>
                <a:cs typeface="Microsoft Yahei"/>
              </a:rPr>
              <a:t>制定目标</a:t>
            </a:r>
          </a:p>
        </p:txBody>
      </p:sp>
      <p:sp>
        <p:nvSpPr>
          <p:cNvPr id="57" name="TextBox 57"/>
          <p:cNvSpPr txBox="1"/>
          <p:nvPr/>
        </p:nvSpPr>
        <p:spPr>
          <a:xfrm>
            <a:off x="8356850" y="4450985"/>
            <a:ext cx="1862848" cy="466725"/>
          </a:xfrm>
          <a:prstGeom prst="rect">
            <a:avLst/>
          </a:prstGeom>
        </p:spPr>
        <p:txBody>
          <a:bodyPr vert="horz" wrap="square" lIns="95250" tIns="95250" rIns="47625" bIns="9525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375"/>
              </a:spcBef>
            </a:pPr>
            <a:r>
              <a:rPr lang="en-US" sz="1575" b="1">
                <a:solidFill>
                  <a:schemeClr val="accent4">
                    <a:alpha val="100000"/>
                  </a:schemeClr>
                </a:solidFill>
                <a:latin typeface="Microsoft Yahei"/>
                <a:ea typeface="Microsoft Yahei"/>
                <a:cs typeface="Microsoft Yahei"/>
              </a:rPr>
              <a:t>评估可行性</a:t>
            </a:r>
          </a:p>
        </p:txBody>
      </p:sp>
      <p:sp>
        <p:nvSpPr>
          <p:cNvPr id="58" name="AutoShape 58"/>
          <p:cNvSpPr/>
          <p:nvPr/>
        </p:nvSpPr>
        <p:spPr>
          <a:xfrm>
            <a:off x="8615094" y="4850347"/>
            <a:ext cx="1346359" cy="708660"/>
          </a:xfrm>
          <a:prstGeom prst="rect">
            <a:avLst/>
          </a:prstGeom>
          <a:solidFill>
            <a:srgbClr val="FFFFFF">
              <a:alpha val="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TextBox 59"/>
          <p:cNvSpPr txBox="1"/>
          <p:nvPr/>
        </p:nvSpPr>
        <p:spPr>
          <a:xfrm>
            <a:off x="2202233" y="4850347"/>
            <a:ext cx="1483930" cy="946140"/>
          </a:xfrm>
          <a:prstGeom prst="rect">
            <a:avLst/>
          </a:prstGeom>
        </p:spPr>
        <p:txBody>
          <a:bodyPr vert="horz" wrap="square" lIns="95250" tIns="95250" rIns="47625" bIns="9525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pPr>
            <a:r>
              <a:rPr lang="en-US" sz="1200">
                <a:solidFill>
                  <a:schemeClr val="dk1">
                    <a:alpha val="100000"/>
                  </a:schemeClr>
                </a:solidFill>
                <a:latin typeface="Microsoft Yahei"/>
                <a:ea typeface="Microsoft Yahei"/>
                <a:cs typeface="Microsoft Yahei"/>
              </a:rPr>
              <a:t>确保合规性、降低风险、提升效率、保障可持续性。</a:t>
            </a:r>
          </a:p>
        </p:txBody>
      </p:sp>
      <p:sp>
        <p:nvSpPr>
          <p:cNvPr id="60" name="TextBox 60"/>
          <p:cNvSpPr txBox="1"/>
          <p:nvPr/>
        </p:nvSpPr>
        <p:spPr>
          <a:xfrm>
            <a:off x="5362530" y="4850347"/>
            <a:ext cx="1483930" cy="929437"/>
          </a:xfrm>
          <a:prstGeom prst="rect">
            <a:avLst/>
          </a:prstGeom>
        </p:spPr>
        <p:txBody>
          <a:bodyPr vert="horz" wrap="square" lIns="95250" tIns="95250" rIns="47625" bIns="9525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200">
                <a:solidFill>
                  <a:schemeClr val="dk1">
                    <a:alpha val="100000"/>
                  </a:schemeClr>
                </a:solidFill>
                <a:latin typeface="Microsoft Yahei"/>
                <a:ea typeface="Microsoft Yahei"/>
                <a:cs typeface="Microsoft Yahei"/>
              </a:rPr>
              <a:t>明确融合方案的目标和预期成果。</a:t>
            </a:r>
          </a:p>
        </p:txBody>
      </p:sp>
      <p:sp>
        <p:nvSpPr>
          <p:cNvPr id="61" name="TextBox 61"/>
          <p:cNvSpPr txBox="1"/>
          <p:nvPr/>
        </p:nvSpPr>
        <p:spPr>
          <a:xfrm>
            <a:off x="8546309" y="4850347"/>
            <a:ext cx="1483930" cy="946140"/>
          </a:xfrm>
          <a:prstGeom prst="rect">
            <a:avLst/>
          </a:prstGeom>
        </p:spPr>
        <p:txBody>
          <a:bodyPr vert="horz" wrap="square" lIns="95250" tIns="95250" rIns="47625" bIns="9525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pPr>
            <a:r>
              <a:rPr lang="en-US" sz="1200">
                <a:solidFill>
                  <a:schemeClr val="dk1">
                    <a:alpha val="100000"/>
                  </a:schemeClr>
                </a:solidFill>
                <a:latin typeface="Microsoft Yahei"/>
                <a:ea typeface="Microsoft Yahei"/>
                <a:cs typeface="Microsoft Yahei"/>
              </a:rPr>
              <a:t>对方案进行可行性评估，确保其可操作性和有效性。</a:t>
            </a:r>
          </a:p>
        </p:txBody>
      </p:sp>
      <p:sp>
        <p:nvSpPr>
          <p:cNvPr id="62" name="Freeform 62"/>
          <p:cNvSpPr/>
          <p:nvPr/>
        </p:nvSpPr>
        <p:spPr>
          <a:xfrm>
            <a:off x="2710345" y="4111847"/>
            <a:ext cx="386763" cy="386763"/>
          </a:xfrm>
          <a:custGeom>
            <a:rect l="l" t="t" r="r" b="b"/>
            <a:pathLst>
              <a:path w="304800" h="304800">
                <a:moveTo>
                  <a:pt x="60960" y="167640"/>
                </a:moveTo>
                <a:lnTo>
                  <a:pt x="30480" y="167640"/>
                </a:lnTo>
                <a:cubicBezTo>
                  <a:pt x="13649" y="167640"/>
                  <a:pt x="0" y="153991"/>
                  <a:pt x="0" y="137160"/>
                </a:cubicBezTo>
                <a:lnTo>
                  <a:pt x="0" y="137160"/>
                </a:lnTo>
                <a:lnTo>
                  <a:pt x="0" y="76200"/>
                </a:lnTo>
                <a:cubicBezTo>
                  <a:pt x="0" y="59436"/>
                  <a:pt x="13716" y="45720"/>
                  <a:pt x="30480" y="45720"/>
                </a:cubicBezTo>
                <a:lnTo>
                  <a:pt x="60960" y="45720"/>
                </a:lnTo>
                <a:lnTo>
                  <a:pt x="60960" y="15240"/>
                </a:lnTo>
                <a:lnTo>
                  <a:pt x="274320" y="15240"/>
                </a:lnTo>
                <a:lnTo>
                  <a:pt x="274320" y="167640"/>
                </a:lnTo>
                <a:cubicBezTo>
                  <a:pt x="274320" y="201311"/>
                  <a:pt x="247031" y="228600"/>
                  <a:pt x="213360" y="228600"/>
                </a:cubicBezTo>
                <a:lnTo>
                  <a:pt x="213360" y="228600"/>
                </a:lnTo>
                <a:lnTo>
                  <a:pt x="121920" y="228600"/>
                </a:lnTo>
                <a:cubicBezTo>
                  <a:pt x="88249" y="228600"/>
                  <a:pt x="60960" y="201311"/>
                  <a:pt x="60960" y="167640"/>
                </a:cubicBezTo>
                <a:lnTo>
                  <a:pt x="60960" y="167640"/>
                </a:lnTo>
                <a:close/>
                <a:moveTo>
                  <a:pt x="60960" y="137160"/>
                </a:moveTo>
                <a:lnTo>
                  <a:pt x="60960" y="76200"/>
                </a:lnTo>
                <a:lnTo>
                  <a:pt x="30480" y="76200"/>
                </a:lnTo>
                <a:lnTo>
                  <a:pt x="30480" y="137160"/>
                </a:lnTo>
                <a:lnTo>
                  <a:pt x="60960" y="137160"/>
                </a:lnTo>
                <a:close/>
                <a:moveTo>
                  <a:pt x="30480" y="259080"/>
                </a:moveTo>
                <a:lnTo>
                  <a:pt x="30480" y="243840"/>
                </a:lnTo>
                <a:lnTo>
                  <a:pt x="304800" y="243840"/>
                </a:lnTo>
                <a:lnTo>
                  <a:pt x="304800" y="259080"/>
                </a:lnTo>
                <a:lnTo>
                  <a:pt x="243840" y="289560"/>
                </a:lnTo>
                <a:lnTo>
                  <a:pt x="91440" y="289560"/>
                </a:lnTo>
                <a:lnTo>
                  <a:pt x="30480" y="25908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Freeform 63"/>
          <p:cNvSpPr/>
          <p:nvPr/>
        </p:nvSpPr>
        <p:spPr>
          <a:xfrm>
            <a:off x="5932036" y="4134410"/>
            <a:ext cx="344918" cy="344918"/>
          </a:xfrm>
          <a:custGeom>
            <a:rect l="l" t="t" r="r" b="b"/>
            <a:pathLst>
              <a:path w="304800" h="304800">
                <a:moveTo>
                  <a:pt x="20031" y="114795"/>
                </a:moveTo>
                <a:lnTo>
                  <a:pt x="147647" y="273187"/>
                </a:lnTo>
                <a:lnTo>
                  <a:pt x="96469" y="114795"/>
                </a:lnTo>
                <a:lnTo>
                  <a:pt x="20031" y="114795"/>
                </a:lnTo>
                <a:close/>
                <a:moveTo>
                  <a:pt x="110338" y="114795"/>
                </a:moveTo>
                <a:lnTo>
                  <a:pt x="155534" y="273510"/>
                </a:lnTo>
                <a:lnTo>
                  <a:pt x="194424" y="114795"/>
                </a:lnTo>
                <a:lnTo>
                  <a:pt x="110338" y="114795"/>
                </a:lnTo>
                <a:close/>
                <a:moveTo>
                  <a:pt x="162411" y="273187"/>
                </a:moveTo>
                <a:lnTo>
                  <a:pt x="285264" y="114795"/>
                </a:lnTo>
                <a:lnTo>
                  <a:pt x="209417" y="114795"/>
                </a:lnTo>
                <a:lnTo>
                  <a:pt x="162411" y="273187"/>
                </a:lnTo>
                <a:close/>
                <a:moveTo>
                  <a:pt x="285550" y="104432"/>
                </a:moveTo>
                <a:lnTo>
                  <a:pt x="248717" y="41453"/>
                </a:lnTo>
                <a:lnTo>
                  <a:pt x="211865" y="104432"/>
                </a:lnTo>
                <a:lnTo>
                  <a:pt x="285550" y="104432"/>
                </a:lnTo>
                <a:close/>
                <a:moveTo>
                  <a:pt x="237134" y="37843"/>
                </a:moveTo>
                <a:lnTo>
                  <a:pt x="163449" y="37843"/>
                </a:lnTo>
                <a:lnTo>
                  <a:pt x="200282" y="102984"/>
                </a:lnTo>
                <a:lnTo>
                  <a:pt x="237134" y="37843"/>
                </a:lnTo>
                <a:close/>
                <a:moveTo>
                  <a:pt x="188957" y="104432"/>
                </a:moveTo>
                <a:lnTo>
                  <a:pt x="152124" y="41453"/>
                </a:lnTo>
                <a:lnTo>
                  <a:pt x="115281" y="104432"/>
                </a:lnTo>
                <a:lnTo>
                  <a:pt x="188957" y="104432"/>
                </a:lnTo>
                <a:close/>
                <a:moveTo>
                  <a:pt x="141341" y="37843"/>
                </a:moveTo>
                <a:lnTo>
                  <a:pt x="67666" y="37843"/>
                </a:lnTo>
                <a:lnTo>
                  <a:pt x="104508" y="102984"/>
                </a:lnTo>
                <a:lnTo>
                  <a:pt x="141341" y="37843"/>
                </a:lnTo>
                <a:close/>
                <a:moveTo>
                  <a:pt x="56093" y="41453"/>
                </a:moveTo>
                <a:lnTo>
                  <a:pt x="19260" y="104432"/>
                </a:lnTo>
                <a:lnTo>
                  <a:pt x="92935" y="104432"/>
                </a:lnTo>
                <a:lnTo>
                  <a:pt x="56093" y="41453"/>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Freeform 64"/>
          <p:cNvSpPr/>
          <p:nvPr/>
        </p:nvSpPr>
        <p:spPr>
          <a:xfrm>
            <a:off x="9085634" y="4181761"/>
            <a:ext cx="405279" cy="405279"/>
          </a:xfrm>
          <a:custGeom>
            <a:rect l="l" t="t" r="r" b="b"/>
            <a:pathLst>
              <a:path w="304800" h="304800">
                <a:moveTo>
                  <a:pt x="190033" y="152400"/>
                </a:moveTo>
                <a:cubicBezTo>
                  <a:pt x="190033" y="90992"/>
                  <a:pt x="221771" y="56493"/>
                  <a:pt x="221771" y="56493"/>
                </a:cubicBezTo>
                <a:cubicBezTo>
                  <a:pt x="221771" y="56493"/>
                  <a:pt x="193758" y="33766"/>
                  <a:pt x="151924" y="33766"/>
                </a:cubicBezTo>
                <a:cubicBezTo>
                  <a:pt x="110090" y="33766"/>
                  <a:pt x="82067" y="56512"/>
                  <a:pt x="82067" y="56512"/>
                </a:cubicBezTo>
                <a:cubicBezTo>
                  <a:pt x="82067" y="56512"/>
                  <a:pt x="114376" y="82753"/>
                  <a:pt x="114376" y="152400"/>
                </a:cubicBezTo>
                <a:cubicBezTo>
                  <a:pt x="114376" y="219608"/>
                  <a:pt x="81858" y="248145"/>
                  <a:pt x="81858" y="248145"/>
                </a:cubicBezTo>
                <a:cubicBezTo>
                  <a:pt x="81858" y="248145"/>
                  <a:pt x="115662" y="271034"/>
                  <a:pt x="151924" y="271034"/>
                </a:cubicBezTo>
                <a:cubicBezTo>
                  <a:pt x="189043" y="271034"/>
                  <a:pt x="221799" y="248269"/>
                  <a:pt x="221799" y="248269"/>
                </a:cubicBezTo>
                <a:cubicBezTo>
                  <a:pt x="221799" y="248269"/>
                  <a:pt x="190033" y="218503"/>
                  <a:pt x="190033" y="152400"/>
                </a:cubicBezTo>
                <a:close/>
                <a:moveTo>
                  <a:pt x="74095" y="62789"/>
                </a:moveTo>
                <a:cubicBezTo>
                  <a:pt x="74095" y="62789"/>
                  <a:pt x="34633" y="86839"/>
                  <a:pt x="34633" y="152800"/>
                </a:cubicBezTo>
                <a:cubicBezTo>
                  <a:pt x="34633" y="218751"/>
                  <a:pt x="74533" y="240335"/>
                  <a:pt x="74533" y="240335"/>
                </a:cubicBezTo>
                <a:cubicBezTo>
                  <a:pt x="74533" y="240335"/>
                  <a:pt x="103613" y="218742"/>
                  <a:pt x="103613" y="152800"/>
                </a:cubicBezTo>
                <a:cubicBezTo>
                  <a:pt x="103613" y="86839"/>
                  <a:pt x="74095" y="62789"/>
                  <a:pt x="74095" y="62789"/>
                </a:cubicBezTo>
                <a:close/>
                <a:moveTo>
                  <a:pt x="229753" y="64570"/>
                </a:moveTo>
                <a:cubicBezTo>
                  <a:pt x="229753" y="64570"/>
                  <a:pt x="200244" y="86839"/>
                  <a:pt x="200244" y="152800"/>
                </a:cubicBezTo>
                <a:cubicBezTo>
                  <a:pt x="200244" y="218751"/>
                  <a:pt x="229305" y="240335"/>
                  <a:pt x="229305" y="240335"/>
                </a:cubicBezTo>
                <a:cubicBezTo>
                  <a:pt x="229305" y="240335"/>
                  <a:pt x="270158" y="218742"/>
                  <a:pt x="270158" y="152800"/>
                </a:cubicBezTo>
                <a:cubicBezTo>
                  <a:pt x="270158" y="86839"/>
                  <a:pt x="229753" y="64570"/>
                  <a:pt x="229753" y="6457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确保合规与供应链风险管理部门的协同工作。</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完善相关制度和流程，提高管理效率。</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实施融合方案的关键环节和措施</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制度流程优化</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组织架构调整</a:t>
            </a:r>
            <a:endParaRPr lang="en-US" sz="1100"/>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32075" b="32075"/>
          <a:stretch>
            <a:fillRect/>
          </a:stretch>
        </p:blipFill>
        <p:spPr>
          <a:xfrm>
            <a:off x="0" y="1477241"/>
            <a:ext cx="12193201" cy="4371348"/>
          </a:xfrm>
          <a:prstGeom prst="rect">
            <a:avLst/>
          </a:prstGeom>
        </p:spPr>
      </p:pic>
      <p:sp>
        <p:nvSpPr>
          <p:cNvPr id="3" name="AutoShape 3"/>
          <p:cNvSpPr/>
          <p:nvPr/>
        </p:nvSpPr>
        <p:spPr>
          <a:xfrm>
            <a:off x="7868425" y="4586931"/>
            <a:ext cx="4324775" cy="126165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865027" y="4586931"/>
            <a:ext cx="1003399" cy="1261658"/>
          </a:xfrm>
          <a:prstGeom prst="rect">
            <a:avLst/>
          </a:prstGeom>
          <a:solidFill>
            <a:schemeClr val="accent1">
              <a:lumMod val="50000"/>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endParaRPr lang="en-US" sz="1100"/>
          </a:p>
        </p:txBody>
      </p:sp>
      <p:sp>
        <p:nvSpPr>
          <p:cNvPr id="5" name="TextBox 5"/>
          <p:cNvSpPr txBox="1"/>
          <p:nvPr/>
        </p:nvSpPr>
        <p:spPr>
          <a:xfrm>
            <a:off x="7992463" y="4527198"/>
            <a:ext cx="4076700" cy="1390650"/>
          </a:xfrm>
          <a:prstGeom prst="rect">
            <a:avLst/>
          </a:prstGeom>
        </p:spPr>
        <p:txBody>
          <a:bodyPr vert="horz" wrap="square" lIns="95250" tIns="95250" rIns="47625" bIns="952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77000"/>
              </a:lnSpc>
              <a:buFont typeface="Arial"/>
              <a:buChar char="•"/>
            </a:pPr>
            <a:r>
              <a:rPr lang="en-US" sz="1350">
                <a:solidFill>
                  <a:srgbClr val="FFFEFE">
                    <a:alpha val="100000"/>
                  </a:srgbClr>
                </a:solidFill>
                <a:latin typeface="Microsoft Yahei"/>
                <a:ea typeface="Microsoft Yahei"/>
                <a:cs typeface="Microsoft Yahei"/>
              </a:rPr>
              <a:t>技术支持：引入先进的信息技术，提升风险管理水平。</a:t>
            </a:r>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实施融合方案的关键环节和措施</a:t>
              </a:r>
            </a:p>
          </p:txBody>
        </p:sp>
      </p:grpSp>
      <p:sp>
        <p:nvSpPr>
          <p:cNvPr id="28" name="Freeform 28"/>
          <p:cNvSpPr/>
          <p:nvPr/>
        </p:nvSpPr>
        <p:spPr>
          <a:xfrm>
            <a:off x="7084983" y="4936017"/>
            <a:ext cx="563486" cy="563486"/>
          </a:xfrm>
          <a:custGeom>
            <a:rect l="l" t="t" r="r" b="b"/>
            <a:pathLst>
              <a:path w="304800" h="304800">
                <a:moveTo>
                  <a:pt x="152362" y="147228"/>
                </a:moveTo>
                <a:lnTo>
                  <a:pt x="304800" y="75419"/>
                </a:lnTo>
                <a:lnTo>
                  <a:pt x="304800" y="38100"/>
                </a:lnTo>
                <a:lnTo>
                  <a:pt x="0" y="38100"/>
                </a:lnTo>
                <a:lnTo>
                  <a:pt x="0" y="75305"/>
                </a:lnTo>
                <a:close/>
                <a:moveTo>
                  <a:pt x="152438" y="189347"/>
                </a:moveTo>
                <a:lnTo>
                  <a:pt x="0" y="117348"/>
                </a:lnTo>
                <a:lnTo>
                  <a:pt x="0" y="266700"/>
                </a:lnTo>
                <a:lnTo>
                  <a:pt x="304800" y="266700"/>
                </a:lnTo>
                <a:lnTo>
                  <a:pt x="304800" y="11757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778786" y="3346403"/>
            <a:ext cx="2702514" cy="2702514"/>
          </a:xfrm>
          <a:prstGeom prst="donut">
            <a:avLst>
              <a:gd name="adj" fmla="val 6114"/>
            </a:avLst>
          </a:prstGeom>
          <a:solidFill>
            <a:schemeClr val="accent1">
              <a:lumMod val="75000"/>
              <a:alpha val="2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511044" y="2788639"/>
            <a:ext cx="1219200" cy="121920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5740703" y="3074788"/>
            <a:ext cx="778679" cy="778679"/>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3869496" y="1257010"/>
            <a:ext cx="4524375" cy="561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培训与教育</a:t>
            </a:r>
          </a:p>
        </p:txBody>
      </p:sp>
      <p:sp>
        <p:nvSpPr>
          <p:cNvPr id="6" name="TextBox 6"/>
          <p:cNvSpPr txBox="1"/>
          <p:nvPr/>
        </p:nvSpPr>
        <p:spPr>
          <a:xfrm>
            <a:off x="4177126" y="1812889"/>
            <a:ext cx="3905250" cy="6858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加强员工合规意识和风险管理能力培训。</a:t>
            </a:r>
          </a:p>
        </p:txBody>
      </p:sp>
      <p:sp>
        <p:nvSpPr>
          <p:cNvPr id="7" name="TextBox 7"/>
          <p:cNvSpPr txBox="1"/>
          <p:nvPr/>
        </p:nvSpPr>
        <p:spPr>
          <a:xfrm>
            <a:off x="8064328" y="4532679"/>
            <a:ext cx="4524375" cy="561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持续改进</a:t>
            </a:r>
          </a:p>
        </p:txBody>
      </p:sp>
      <p:sp>
        <p:nvSpPr>
          <p:cNvPr id="8" name="TextBox 8"/>
          <p:cNvSpPr txBox="1"/>
          <p:nvPr/>
        </p:nvSpPr>
        <p:spPr>
          <a:xfrm>
            <a:off x="8064328" y="5088557"/>
            <a:ext cx="3905250" cy="6858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根据实施情况，不断优化和完善融合方案。</a:t>
            </a:r>
          </a:p>
        </p:txBody>
      </p:sp>
      <p:sp>
        <p:nvSpPr>
          <p:cNvPr id="9" name="TextBox 9"/>
          <p:cNvSpPr txBox="1"/>
          <p:nvPr/>
        </p:nvSpPr>
        <p:spPr>
          <a:xfrm>
            <a:off x="-279124" y="4532679"/>
            <a:ext cx="4524375" cy="561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2325" b="1">
                <a:solidFill>
                  <a:schemeClr val="accent1">
                    <a:alpha val="100000"/>
                  </a:schemeClr>
                </a:solidFill>
                <a:latin typeface="Microsoft Yahei"/>
                <a:ea typeface="Microsoft Yahei"/>
                <a:cs typeface="Microsoft Yahei"/>
              </a:rPr>
              <a:t>监督与检查</a:t>
            </a:r>
          </a:p>
        </p:txBody>
      </p:sp>
      <p:sp>
        <p:nvSpPr>
          <p:cNvPr id="10" name="TextBox 10"/>
          <p:cNvSpPr txBox="1"/>
          <p:nvPr/>
        </p:nvSpPr>
        <p:spPr>
          <a:xfrm>
            <a:off x="336137" y="5088557"/>
            <a:ext cx="3905250" cy="6858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建立定期监督和检查机制，确保方案的有效实施。</a:t>
            </a:r>
          </a:p>
        </p:txBody>
      </p:sp>
      <p:sp>
        <p:nvSpPr>
          <p:cNvPr id="11" name="AutoShape 11"/>
          <p:cNvSpPr/>
          <p:nvPr/>
        </p:nvSpPr>
        <p:spPr>
          <a:xfrm>
            <a:off x="4521503" y="4625262"/>
            <a:ext cx="1219200" cy="121920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599104" y="4625262"/>
            <a:ext cx="1219200" cy="1219200"/>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rot="-2700000">
            <a:off x="4825398" y="4929157"/>
            <a:ext cx="611410" cy="611410"/>
          </a:xfrm>
          <a:custGeom>
            <a:rect l="l" t="t" r="r" b="b"/>
            <a:pathLst>
              <a:path w="304800" h="304800">
                <a:moveTo>
                  <a:pt x="222609" y="281264"/>
                </a:moveTo>
                <a:cubicBezTo>
                  <a:pt x="222609" y="281264"/>
                  <a:pt x="225800" y="262099"/>
                  <a:pt x="206121" y="238696"/>
                </a:cubicBezTo>
                <a:cubicBezTo>
                  <a:pt x="225276" y="184966"/>
                  <a:pt x="227933" y="136036"/>
                  <a:pt x="227933" y="136036"/>
                </a:cubicBezTo>
                <a:cubicBezTo>
                  <a:pt x="227933" y="136036"/>
                  <a:pt x="267300" y="145085"/>
                  <a:pt x="267300" y="183909"/>
                </a:cubicBezTo>
                <a:cubicBezTo>
                  <a:pt x="267291" y="250403"/>
                  <a:pt x="222609" y="281264"/>
                  <a:pt x="222609" y="281264"/>
                </a:cubicBezTo>
                <a:close/>
                <a:moveTo>
                  <a:pt x="114100" y="257918"/>
                </a:moveTo>
                <a:cubicBezTo>
                  <a:pt x="114100" y="257918"/>
                  <a:pt x="87735" y="173307"/>
                  <a:pt x="87735" y="138208"/>
                </a:cubicBezTo>
                <a:cubicBezTo>
                  <a:pt x="87735" y="122415"/>
                  <a:pt x="89516" y="108366"/>
                  <a:pt x="92288" y="95612"/>
                </a:cubicBezTo>
                <a:lnTo>
                  <a:pt x="212398" y="95612"/>
                </a:lnTo>
                <a:cubicBezTo>
                  <a:pt x="215189" y="108375"/>
                  <a:pt x="216980" y="122434"/>
                  <a:pt x="216980" y="138217"/>
                </a:cubicBezTo>
                <a:cubicBezTo>
                  <a:pt x="216980" y="172784"/>
                  <a:pt x="190691" y="257918"/>
                  <a:pt x="190691" y="257918"/>
                </a:cubicBezTo>
                <a:lnTo>
                  <a:pt x="114100" y="257918"/>
                </a:lnTo>
                <a:close/>
                <a:moveTo>
                  <a:pt x="152305" y="114957"/>
                </a:moveTo>
                <a:cubicBezTo>
                  <a:pt x="138798" y="114957"/>
                  <a:pt x="127845" y="125911"/>
                  <a:pt x="127845" y="139427"/>
                </a:cubicBezTo>
                <a:cubicBezTo>
                  <a:pt x="127845" y="152933"/>
                  <a:pt x="138798" y="163897"/>
                  <a:pt x="152305" y="163897"/>
                </a:cubicBezTo>
                <a:cubicBezTo>
                  <a:pt x="165811" y="163897"/>
                  <a:pt x="176774" y="152943"/>
                  <a:pt x="176774" y="139427"/>
                </a:cubicBezTo>
                <a:cubicBezTo>
                  <a:pt x="176784" y="125911"/>
                  <a:pt x="165821" y="114957"/>
                  <a:pt x="152305" y="114957"/>
                </a:cubicBezTo>
                <a:close/>
                <a:moveTo>
                  <a:pt x="147047" y="5677"/>
                </a:moveTo>
                <a:lnTo>
                  <a:pt x="147047" y="-27642"/>
                </a:lnTo>
                <a:lnTo>
                  <a:pt x="156572" y="-27642"/>
                </a:lnTo>
                <a:lnTo>
                  <a:pt x="156572" y="4829"/>
                </a:lnTo>
                <a:cubicBezTo>
                  <a:pt x="167459" y="12754"/>
                  <a:pt x="196920" y="37957"/>
                  <a:pt x="210245" y="86506"/>
                </a:cubicBezTo>
                <a:lnTo>
                  <a:pt x="94421" y="86506"/>
                </a:lnTo>
                <a:cubicBezTo>
                  <a:pt x="107299" y="39291"/>
                  <a:pt x="135341" y="14364"/>
                  <a:pt x="147047" y="5677"/>
                </a:cubicBezTo>
                <a:close/>
                <a:moveTo>
                  <a:pt x="82191" y="281264"/>
                </a:moveTo>
                <a:cubicBezTo>
                  <a:pt x="82191" y="281264"/>
                  <a:pt x="37509" y="250403"/>
                  <a:pt x="37509" y="183909"/>
                </a:cubicBezTo>
                <a:cubicBezTo>
                  <a:pt x="37509" y="145085"/>
                  <a:pt x="76876" y="136036"/>
                  <a:pt x="76876" y="136036"/>
                </a:cubicBezTo>
                <a:cubicBezTo>
                  <a:pt x="76876" y="136036"/>
                  <a:pt x="79534" y="184966"/>
                  <a:pt x="98679" y="238697"/>
                </a:cubicBezTo>
                <a:cubicBezTo>
                  <a:pt x="78991" y="262109"/>
                  <a:pt x="82191" y="281264"/>
                  <a:pt x="82191" y="281264"/>
                </a:cubicBezTo>
                <a:close/>
                <a:moveTo>
                  <a:pt x="168507" y="286179"/>
                </a:moveTo>
                <a:lnTo>
                  <a:pt x="160525" y="278197"/>
                </a:lnTo>
                <a:lnTo>
                  <a:pt x="152019" y="304800"/>
                </a:lnTo>
                <a:lnTo>
                  <a:pt x="141903" y="278197"/>
                </a:lnTo>
                <a:lnTo>
                  <a:pt x="134988" y="292017"/>
                </a:lnTo>
                <a:lnTo>
                  <a:pt x="124873" y="267014"/>
                </a:lnTo>
                <a:lnTo>
                  <a:pt x="179661" y="267014"/>
                </a:lnTo>
                <a:lnTo>
                  <a:pt x="168507" y="28617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6933514" y="4923096"/>
            <a:ext cx="550379" cy="550379"/>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实施融合方案的关键环节和措施</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https://d.book118.com/186204224203010040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6FFF4"/>
      </a:lt1>
      <a:dk2>
        <a:srgbClr val="083800"/>
      </a:dk2>
      <a:lt2>
        <a:srgbClr val="FFFFFF"/>
      </a:lt2>
      <a:accent1>
        <a:srgbClr val="59AE93"/>
      </a:accent1>
      <a:accent2>
        <a:srgbClr val="83BB7A"/>
      </a:accent2>
      <a:accent3>
        <a:srgbClr val="2D7A61"/>
      </a:accent3>
      <a:accent4>
        <a:srgbClr val="87D295"/>
      </a:accent4>
      <a:accent5>
        <a:srgbClr val="BEEA8F"/>
      </a:accent5>
      <a:accent6>
        <a:srgbClr val="90DECB"/>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75</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2024-09-07T07:13:43.955</cp:lastPrinted>
  <dcterms:created xsi:type="dcterms:W3CDTF">2024-09-06T23:13:43Z</dcterms:created>
  <dcterms:modified xsi:type="dcterms:W3CDTF">2024-09-06T23:13:45Z</dcterms:modified>
</cp:coreProperties>
</file>