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embeddedFontLst>
    <p:embeddedFont>
      <p:font typeface="方正字迹-吕建德字体" panose="02010600030101010101" charset="-122"/>
      <p:regular r:id="rId16"/>
    </p:embeddedFont>
    <p:embeddedFont>
      <p:font typeface="华文中宋" panose="02010600040101010101" pitchFamily="2" charset="-122"/>
      <p:regular r:id="rId17"/>
    </p:embeddedFont>
    <p:embeddedFont>
      <p:font typeface="楷体" panose="02010609060101010101" pitchFamily="1" charset="-122"/>
      <p:regular r:id="rId18"/>
    </p:embeddedFont>
    <p:embeddedFont>
      <p:font typeface="隶书" panose="02010509060101010101" pitchFamily="1" charset="-122"/>
      <p:regular r:id="rId19"/>
    </p:embeddedFont>
    <p:embeddedFont>
      <p:font typeface="等线" panose="02010600030101010101" pitchFamily="2" charset="-122"/>
      <p:regular r:id="rId20"/>
      <p:bold r:id="rId21"/>
    </p:embeddedFont>
    <p:embeddedFont>
      <p:font typeface="等线 Light" panose="02010600030101010101" pitchFamily="2" charset="-122"/>
      <p:regular r:id="rId22"/>
    </p:embeddedFont>
    <p:embeddedFont>
      <p:font typeface="华文细黑" panose="02010600040101010101" pitchFamily="2" charset="-122"/>
      <p:regular r:id="rId23"/>
    </p:embeddedFont>
    <p:embeddedFont>
      <p:font typeface="微软雅黑" panose="020B0503020204020204" pitchFamily="2" charset="-122"/>
      <p:regular r:id="rId24"/>
      <p:bold r:id="rId25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font" Target="fonts/font7.fntdata" /><Relationship Id="rId23" Type="http://schemas.openxmlformats.org/officeDocument/2006/relationships/font" Target="fonts/font8.fntdata" /><Relationship Id="rId24" Type="http://schemas.openxmlformats.org/officeDocument/2006/relationships/font" Target="fonts/font9.fntdata" /><Relationship Id="rId25" Type="http://schemas.openxmlformats.org/officeDocument/2006/relationships/font" Target="fonts/font10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763937-1B69-4538-A541-BA6E15EB63D4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AE1C8E-ACB0-44D3-842C-23D24699B3C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BCCAE9-09BA-4CA4-BECA-F9C75D9EBAC3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microsoft.com/office/2007/relationships/hdphoto" Target="../media/image3.wdp" /><Relationship Id="rId4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2FD83-5634-4D1F-8087-3FC7F7392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41DB1-6A6D-467C-9FB9-E4DBF7FCA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F64F3-9FFB-4746-9A52-90BEF59E5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B2382-00C6-4866-BDA7-4EF000D47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FCA74-99D5-4E12-9C70-9B324B091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408BB-C503-4584-9AD0-B55B2C91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AB0C57-95E9-403A-9F5A-05289A74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2F2FC-17CB-46B6-BEBA-3141FA2D1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7355D-C0BA-4E85-B91C-E66C14CEF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1FF05-EE77-460B-8A9B-9BF365D9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D0DCE-2F7E-4B2B-9196-713631499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 spd="slow">
    <p:push dir="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18"/>
          <p:cNvPicPr>
            <a:picLocks noChangeAspect="1" noChangeArrowheads="1"/>
          </p:cNvPicPr>
          <p:nvPr userDrawn="1"/>
        </p:nvPicPr>
        <p:blipFill>
          <a:blip r:embed="rId1"/>
          <a:stretch>
            <a:fillRect/>
          </a:stretch>
        </p:blipFill>
        <p:spPr bwMode="auto">
          <a:xfrm flipV="1">
            <a:off x="13222148" y="8480933"/>
            <a:ext cx="45719" cy="45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rcRect t="-12795" b="0"/>
          <a:stretch>
            <a:fillRect/>
          </a:stretch>
        </p:blipFill>
        <p:spPr>
          <a:xfrm>
            <a:off x="0" y="1778000"/>
            <a:ext cx="12192000" cy="5080000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4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80E9EB-0967-425F-AB8A-7D600F95FBC9}" type="datetimeFigureOut">
              <a:rPr lang="zh-CN" altLang="en-US" smtClean="0"/>
              <a:t>2020/8/12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D535081-6AD8-41A4-953D-3885D8599630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8" name="图片 13">
            <a:extLst>
              <a:ext uri="{FF2B5EF4-FFF2-40B4-BE49-F238E27FC236}">
                <a16:creationId xmlns:a16="http://schemas.microsoft.com/office/drawing/2014/main" id="{D68A1DB0-7811-476E-8A94-DAB8D1A6753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10985159" y="131763"/>
            <a:ext cx="911225" cy="331788"/>
          </a:xfrm>
          <a:prstGeom prst="rect">
            <a:avLst/>
          </a:prstGeom>
          <a:noFill/>
          <a:ln w="9525"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slow">
    <p:push dir="u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microsoft.com/office/2007/relationships/hdphoto" Target="../media/image6.wdp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050310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1778000"/>
            <a:ext cx="12192000" cy="5080000"/>
          </a:xfrm>
          <a:prstGeom prst="rect">
            <a:avLst/>
          </a:prstGeom>
        </p:spPr>
      </p:pic>
      <p:sp>
        <p:nvSpPr>
          <p:cNvPr id="11" name="Rectangle 47"/>
          <p:cNvSpPr/>
          <p:nvPr/>
        </p:nvSpPr>
        <p:spPr>
          <a:xfrm>
            <a:off x="2642431" y="757921"/>
            <a:ext cx="6925631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spc="1000" err="1">
                <a:solidFill>
                  <a:schemeClr val="bg1">
                    <a:lumMod val="65000"/>
                  </a:schemeClr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Segoe UI" panose="020b0502040204020203" pitchFamily="34" charset="0"/>
              </a:rPr>
              <a:t>Jìng Yè Yǔ Lè Yè </a:t>
            </a:r>
          </a:p>
        </p:txBody>
      </p:sp>
      <p:sp>
        <p:nvSpPr>
          <p:cNvPr id="12" name="矩形 11"/>
          <p:cNvSpPr/>
          <p:nvPr/>
        </p:nvSpPr>
        <p:spPr>
          <a:xfrm>
            <a:off x="2133646" y="1249849"/>
            <a:ext cx="7943200" cy="186204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tabLst>
                <a:tab pos="2060575"/>
              </a:tabLst>
            </a:pPr>
            <a:r>
              <a:rPr lang="zh-CN" altLang="en-US" sz="11500" spc="600">
                <a:solidFill>
                  <a:srgbClr val="FF0000"/>
                </a:solidFill>
                <a:latin typeface="方正字迹-吕建德字体" panose="02010600010101010101" pitchFamily="2" charset="-122"/>
                <a:ea typeface="方正字迹-吕建德字体" panose="02010600010101010101" pitchFamily="2" charset="-122"/>
              </a:rPr>
              <a:t>敬业</a:t>
            </a:r>
            <a:r>
              <a:rPr lang="zh-CN" altLang="en-US" sz="11500" spc="600">
                <a:solidFill>
                  <a:srgbClr val="00B050"/>
                </a:solidFill>
                <a:latin typeface="方正字迹-吕建德字体" panose="02010600010101010101" pitchFamily="2" charset="-122"/>
                <a:ea typeface="方正字迹-吕建德字体" panose="02010600010101010101" pitchFamily="2" charset="-122"/>
              </a:rPr>
              <a:t>与乐业</a:t>
            </a:r>
          </a:p>
        </p:txBody>
      </p:sp>
      <p:sp>
        <p:nvSpPr>
          <p:cNvPr id="13" name="矩形 12"/>
          <p:cNvSpPr/>
          <p:nvPr/>
        </p:nvSpPr>
        <p:spPr>
          <a:xfrm>
            <a:off x="4339722" y="4313221"/>
            <a:ext cx="3531048" cy="338554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spc="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核心素养系列课件</a:t>
            </a:r>
            <a:endParaRPr lang="zh-CN" altLang="en-US" sz="1600" spc="6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341864" y="2793790"/>
            <a:ext cx="9526764" cy="5156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lang="zh-CN" altLang="en-US" sz="1600" b="1" spc="600">
                <a:solidFill>
                  <a:schemeClr val="bg1">
                    <a:lumMod val="65000"/>
                  </a:schemeClr>
                </a:solidFill>
              </a:rPr>
              <a:t>中国近代维新派领袖、学者。字卓如，号任公，又号饮冰室主人。</a:t>
            </a:r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D9014DD9-6DAE-4B8E-A464-81DC96417758}"/>
              </a:ext>
            </a:extLst>
          </p:cNvPr>
          <p:cNvSpPr/>
          <p:nvPr/>
        </p:nvSpPr>
        <p:spPr>
          <a:xfrm>
            <a:off x="1134127" y="2589952"/>
            <a:ext cx="415474" cy="923330"/>
          </a:xfrm>
          <a:prstGeom prst="rect">
            <a:avLst/>
          </a:prstGeom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600">
                <a:latin typeface="微软雅黑" panose="020b0503020204020204" pitchFamily="34" charset="-122"/>
                <a:ea typeface="微软雅黑" panose="020b0503020204020204" pitchFamily="34" charset="-122"/>
              </a:rPr>
              <a:t>梁启超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push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学习目标</a:t>
            </a:r>
            <a:endParaRPr lang="zh-CN" altLang="en-US" sz="32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1BA80530-3571-4432-BD3D-FB03062A8F23}"/>
              </a:ext>
            </a:extLst>
          </p:cNvPr>
          <p:cNvSpPr/>
          <p:nvPr/>
        </p:nvSpPr>
        <p:spPr>
          <a:xfrm>
            <a:off x="1547090" y="2451392"/>
            <a:ext cx="9097819" cy="19552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1.把握作者关于“敬业与乐业”的观点，掌握其表述形式。</a:t>
            </a:r>
            <a:endParaRPr lang="zh-CN" altLang="zh-CN" sz="2800" kern="1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altLang="zh-CN" sz="2800" kern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2.能够区分观点和材料，判断材料能否证明观点。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push dir="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4D1BEA35-C954-4CAC-A689-D8F43B0F90D4}"/>
              </a:ext>
            </a:extLst>
          </p:cNvPr>
          <p:cNvSpPr/>
          <p:nvPr/>
        </p:nvSpPr>
        <p:spPr>
          <a:xfrm>
            <a:off x="570815" y="1156915"/>
            <a:ext cx="301556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活动一</a:t>
            </a: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课前预习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C6BDDA7-68C6-4D4B-B438-61143F6F689D}"/>
              </a:ext>
            </a:extLst>
          </p:cNvPr>
          <p:cNvSpPr/>
          <p:nvPr/>
        </p:nvSpPr>
        <p:spPr>
          <a:xfrm>
            <a:off x="1108124" y="1690718"/>
            <a:ext cx="9518447" cy="499175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敬业乐群。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《礼记》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安其居乐其业。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《老子》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主一无适便是敬。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朱熹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虽天地之大，万物之多，而唯吾蜩翼之知。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《庄子》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用志不分，乃凝于神。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《庄子》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坐这山，望那山，一事无成。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曾国藩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素其位而行，不愿乎其外。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《中庸》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知之者不如好之者，好之者不如乐之者。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《论语》</a:t>
            </a: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其为人也，发愤忘食，乐以忘忧，不知老之将至云尔。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《论语》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11" name="组合 10">
            <a:extLst>
              <a:ext uri="{FF2B5EF4-FFF2-40B4-BE49-F238E27FC236}">
                <a16:creationId xmlns:a16="http://schemas.microsoft.com/office/drawing/2014/main" id="{9517E805-1EEF-4D36-9BFE-28C7457BB37B}"/>
              </a:ext>
            </a:extLst>
          </p:cNvPr>
          <p:cNvGrpSpPr/>
          <p:nvPr/>
        </p:nvGrpSpPr>
        <p:grpSpPr>
          <a:xfrm>
            <a:off x="10706675" y="1680135"/>
            <a:ext cx="1095374" cy="4180913"/>
            <a:chOff x="10697439" y="1449163"/>
            <a:chExt cx="1095374" cy="4180913"/>
          </a:xfrm>
        </p:grpSpPr>
        <p:pic>
          <p:nvPicPr>
            <p:cNvPr id="6" name="图片 5">
              <a:extLst>
                <a:ext uri="{FF2B5EF4-FFF2-40B4-BE49-F238E27FC236}">
                  <a16:creationId xmlns:a16="http://schemas.microsoft.com/office/drawing/2014/main" id="{8BCCE591-6F6A-4CBC-99B4-1A84B0D02F7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994"/>
            <a:stretch>
              <a:fillRect/>
            </a:stretch>
          </p:blipFill>
          <p:spPr>
            <a:xfrm>
              <a:off x="10697439" y="1449163"/>
              <a:ext cx="1095374" cy="1391805"/>
            </a:xfrm>
            <a:prstGeom prst="rect">
              <a:avLst/>
            </a:prstGeom>
            <a:ln>
              <a:noFill/>
            </a:ln>
          </p:spPr>
        </p:pic>
        <p:pic>
          <p:nvPicPr>
            <p:cNvPr id="8" name="图片 7">
              <a:extLst>
                <a:ext uri="{FF2B5EF4-FFF2-40B4-BE49-F238E27FC236}">
                  <a16:creationId xmlns:a16="http://schemas.microsoft.com/office/drawing/2014/main" id="{BC841896-5680-424C-A699-016536EEEF8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97439" y="2840968"/>
              <a:ext cx="1095374" cy="1397303"/>
            </a:xfrm>
            <a:prstGeom prst="rect">
              <a:avLst/>
            </a:prstGeom>
          </p:spPr>
        </p:pic>
        <p:pic>
          <p:nvPicPr>
            <p:cNvPr id="10" name="图片 9">
              <a:extLst>
                <a:ext uri="{FF2B5EF4-FFF2-40B4-BE49-F238E27FC236}">
                  <a16:creationId xmlns:a16="http://schemas.microsoft.com/office/drawing/2014/main" id="{6D1B97D8-FD5E-4D0C-97F7-179015AB140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97439" y="4238271"/>
              <a:ext cx="1095374" cy="1391805"/>
            </a:xfrm>
            <a:prstGeom prst="rect">
              <a:avLst/>
            </a:prstGeom>
          </p:spPr>
        </p:pic>
      </p:grpSp>
      <p:sp>
        <p:nvSpPr>
          <p:cNvPr id="12" name="文本框 11">
            <a:extLst>
              <a:ext uri="{FF2B5EF4-FFF2-40B4-BE49-F238E27FC236}">
                <a16:creationId xmlns:a16="http://schemas.microsoft.com/office/drawing/2014/main" id="{82DB613C-B177-4624-B03B-CC29375A31EA}"/>
              </a:ext>
            </a:extLst>
          </p:cNvPr>
          <p:cNvSpPr txBox="1"/>
          <p:nvPr/>
        </p:nvSpPr>
        <p:spPr>
          <a:xfrm>
            <a:off x="5120922" y="798516"/>
            <a:ext cx="2372558" cy="79348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3600" kern="0">
                <a:solidFill>
                  <a:srgbClr val="0070C0"/>
                </a:solidFill>
                <a:latin typeface="隶书" panose="02010509060101010101" pitchFamily="49" charset="-122"/>
                <a:ea typeface="隶书" panose="02010509060101010101" pitchFamily="49" charset="-122"/>
                <a:cs typeface="Times New Roman" panose="02020603050405020304" pitchFamily="18" charset="0"/>
              </a:rPr>
              <a:t>积累名句</a:t>
            </a:r>
            <a:endParaRPr lang="zh-CN" altLang="zh-CN" sz="3600" kern="100">
              <a:solidFill>
                <a:srgbClr val="0070C0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2999938"/>
      </p:ext>
    </p:extLst>
  </p:cSld>
  <p:clrMapOvr>
    <a:masterClrMapping/>
  </p:clrMapOvr>
  <p:transition spd="slow">
    <p:push dir="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9913F23A-FF1C-4C1E-BC53-8E3611AFAB26}"/>
              </a:ext>
            </a:extLst>
          </p:cNvPr>
          <p:cNvSpPr/>
          <p:nvPr/>
        </p:nvSpPr>
        <p:spPr>
          <a:xfrm>
            <a:off x="788863" y="1138443"/>
            <a:ext cx="481093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活动二</a:t>
            </a: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提问设疑，情境引入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2604C3DE-9110-4FB4-A838-BC82454910EE}"/>
              </a:ext>
            </a:extLst>
          </p:cNvPr>
          <p:cNvSpPr/>
          <p:nvPr/>
        </p:nvSpPr>
        <p:spPr>
          <a:xfrm>
            <a:off x="1913831" y="1690483"/>
            <a:ext cx="9771434" cy="58105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1. </a:t>
            </a:r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提问：说一说你长大后最想从事的职业是什么？为什么这样选择呢？</a:t>
            </a:r>
            <a:endParaRPr lang="zh-CN" altLang="zh-CN" sz="2400" kern="1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4" name="矩形 23">
            <a:extLst>
              <a:ext uri="{FF2B5EF4-FFF2-40B4-BE49-F238E27FC236}">
                <a16:creationId xmlns:a16="http://schemas.microsoft.com/office/drawing/2014/main" id="{5DCA83A3-EA32-43E3-8C67-37B34603A2EF}"/>
              </a:ext>
            </a:extLst>
          </p:cNvPr>
          <p:cNvSpPr/>
          <p:nvPr/>
        </p:nvSpPr>
        <p:spPr>
          <a:xfrm>
            <a:off x="3079788" y="5627255"/>
            <a:ext cx="603242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kern="0">
                <a:solidFill>
                  <a:srgbClr val="00B05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根据自己的真实意愿谈想法，并说明理由。</a:t>
            </a:r>
            <a:endParaRPr lang="zh-CN" altLang="en-US" sz="2400" kern="0">
              <a:solidFill>
                <a:srgbClr val="00B050"/>
              </a:solidFill>
              <a:latin typeface="华文中宋" panose="02010600040101010101" pitchFamily="2" charset="-122"/>
              <a:ea typeface="华文中宋" panose="0201060004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D788D501-1801-493B-BBE7-C2E17AD17261}"/>
              </a:ext>
            </a:extLst>
          </p:cNvPr>
          <p:cNvGrpSpPr/>
          <p:nvPr/>
        </p:nvGrpSpPr>
        <p:grpSpPr>
          <a:xfrm>
            <a:off x="3194329" y="2759098"/>
            <a:ext cx="6888369" cy="2258280"/>
            <a:chOff x="3037838" y="3103418"/>
            <a:chExt cx="6888369" cy="2258280"/>
          </a:xfrm>
        </p:grpSpPr>
        <p:grpSp>
          <p:nvGrpSpPr>
            <p:cNvPr id="23" name="组合 22">
              <a:extLst>
                <a:ext uri="{FF2B5EF4-FFF2-40B4-BE49-F238E27FC236}">
                  <a16:creationId xmlns:a16="http://schemas.microsoft.com/office/drawing/2014/main" id="{6F1C8227-FD7A-4900-80E2-5474C4541A68}"/>
                </a:ext>
              </a:extLst>
            </p:cNvPr>
            <p:cNvGrpSpPr/>
            <p:nvPr/>
          </p:nvGrpSpPr>
          <p:grpSpPr>
            <a:xfrm>
              <a:off x="3037838" y="3103418"/>
              <a:ext cx="6116323" cy="2258280"/>
              <a:chOff x="2145758" y="2809398"/>
              <a:chExt cx="5711769" cy="1919622"/>
            </a:xfrm>
          </p:grpSpPr>
          <p:grpSp>
            <p:nvGrpSpPr>
              <p:cNvPr id="19" name="组合 18">
                <a:extLst>
                  <a:ext uri="{FF2B5EF4-FFF2-40B4-BE49-F238E27FC236}">
                    <a16:creationId xmlns:a16="http://schemas.microsoft.com/office/drawing/2014/main" id="{ACD15BAF-3F91-434F-AFFF-1CEB8C9AC9A9}"/>
                  </a:ext>
                </a:extLst>
              </p:cNvPr>
              <p:cNvGrpSpPr/>
              <p:nvPr/>
            </p:nvGrpSpPr>
            <p:grpSpPr>
              <a:xfrm>
                <a:off x="2145758" y="2809398"/>
                <a:ext cx="1427943" cy="1919622"/>
                <a:chOff x="2145758" y="2809398"/>
                <a:chExt cx="1427943" cy="1919622"/>
              </a:xfrm>
            </p:grpSpPr>
            <p:pic>
              <p:nvPicPr>
                <p:cNvPr id="6" name="图片 5">
                  <a:extLst>
                    <a:ext uri="{FF2B5EF4-FFF2-40B4-BE49-F238E27FC236}">
                      <a16:creationId xmlns:a16="http://schemas.microsoft.com/office/drawing/2014/main" id="{FF44BCBF-D435-4C14-AD17-852A79539DB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2145758" y="2809398"/>
                  <a:ext cx="1427943" cy="1919622"/>
                </a:xfrm>
                <a:prstGeom prst="rect">
                  <a:avLst/>
                </a:prstGeom>
                <a:ln>
                  <a:solidFill>
                    <a:srgbClr val="00B050"/>
                  </a:solidFill>
                </a:ln>
              </p:spPr>
            </p:pic>
            <p:sp>
              <p:nvSpPr>
                <p:cNvPr id="11" name="矩形 10">
                  <a:extLst>
                    <a:ext uri="{FF2B5EF4-FFF2-40B4-BE49-F238E27FC236}">
                      <a16:creationId xmlns:a16="http://schemas.microsoft.com/office/drawing/2014/main" id="{91D9BB15-D17C-49F5-ADD7-D18E1C5E80CA}"/>
                    </a:ext>
                  </a:extLst>
                </p:cNvPr>
                <p:cNvSpPr/>
                <p:nvPr/>
              </p:nvSpPr>
              <p:spPr>
                <a:xfrm>
                  <a:off x="2536563" y="4359688"/>
                  <a:ext cx="646331" cy="369332"/>
                </a:xfrm>
                <a:prstGeom prst="rect">
                  <a:avLst/>
                </a:prstGeom>
                <a:solidFill>
                  <a:srgbClr val="00B050"/>
                </a:solidFill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zh-CN" kern="0"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演员</a:t>
                  </a:r>
                  <a:endParaRPr lang="zh-CN" altLang="en-US"/>
                </a:p>
              </p:txBody>
            </p:sp>
          </p:grpSp>
          <p:grpSp>
            <p:nvGrpSpPr>
              <p:cNvPr id="20" name="组合 19">
                <a:extLst>
                  <a:ext uri="{FF2B5EF4-FFF2-40B4-BE49-F238E27FC236}">
                    <a16:creationId xmlns:a16="http://schemas.microsoft.com/office/drawing/2014/main" id="{0CA9D799-B91B-410B-81D4-0723FB4840E5}"/>
                  </a:ext>
                </a:extLst>
              </p:cNvPr>
              <p:cNvGrpSpPr/>
              <p:nvPr/>
            </p:nvGrpSpPr>
            <p:grpSpPr>
              <a:xfrm>
                <a:off x="3573701" y="2809398"/>
                <a:ext cx="1427942" cy="1919622"/>
                <a:chOff x="3573701" y="2809398"/>
                <a:chExt cx="1427942" cy="1919622"/>
              </a:xfrm>
            </p:grpSpPr>
            <p:pic>
              <p:nvPicPr>
                <p:cNvPr id="8" name="图片 7">
                  <a:extLst>
                    <a:ext uri="{FF2B5EF4-FFF2-40B4-BE49-F238E27FC236}">
                      <a16:creationId xmlns:a16="http://schemas.microsoft.com/office/drawing/2014/main" id="{DAE5B2C7-1C43-4C7B-850E-8EF6468236A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3573701" y="2809398"/>
                  <a:ext cx="1427942" cy="1919622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</p:pic>
            <p:sp>
              <p:nvSpPr>
                <p:cNvPr id="12" name="矩形 11">
                  <a:extLst>
                    <a:ext uri="{FF2B5EF4-FFF2-40B4-BE49-F238E27FC236}">
                      <a16:creationId xmlns:a16="http://schemas.microsoft.com/office/drawing/2014/main" id="{720917A8-E875-4354-9881-53134E3106DD}"/>
                    </a:ext>
                  </a:extLst>
                </p:cNvPr>
                <p:cNvSpPr/>
                <p:nvPr/>
              </p:nvSpPr>
              <p:spPr>
                <a:xfrm>
                  <a:off x="3964506" y="4359688"/>
                  <a:ext cx="646331" cy="369332"/>
                </a:xfrm>
                <a:prstGeom prst="rect">
                  <a:avLst/>
                </a:prstGeom>
                <a:solidFill>
                  <a:srgbClr val="00B050"/>
                </a:solidFill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zh-CN" kern="0"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教师</a:t>
                  </a:r>
                  <a:endParaRPr lang="zh-CN" altLang="en-US"/>
                </a:p>
              </p:txBody>
            </p:sp>
          </p:grpSp>
          <p:grpSp>
            <p:nvGrpSpPr>
              <p:cNvPr id="21" name="组合 20">
                <a:extLst>
                  <a:ext uri="{FF2B5EF4-FFF2-40B4-BE49-F238E27FC236}">
                    <a16:creationId xmlns:a16="http://schemas.microsoft.com/office/drawing/2014/main" id="{D769E09A-460B-4CC4-86FE-93BF754A4FEC}"/>
                  </a:ext>
                </a:extLst>
              </p:cNvPr>
              <p:cNvGrpSpPr/>
              <p:nvPr/>
            </p:nvGrpSpPr>
            <p:grpSpPr>
              <a:xfrm>
                <a:off x="4991223" y="2809398"/>
                <a:ext cx="1427942" cy="1919622"/>
                <a:chOff x="4991223" y="2809398"/>
                <a:chExt cx="1427942" cy="1919622"/>
              </a:xfrm>
            </p:grpSpPr>
            <p:pic>
              <p:nvPicPr>
                <p:cNvPr id="14" name="图片 13">
                  <a:extLst>
                    <a:ext uri="{FF2B5EF4-FFF2-40B4-BE49-F238E27FC236}">
                      <a16:creationId xmlns:a16="http://schemas.microsoft.com/office/drawing/2014/main" id="{B08A3762-44E9-44CD-A509-A52B2BF8494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5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4991223" y="2809398"/>
                  <a:ext cx="1427942" cy="1919622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</p:pic>
            <p:sp>
              <p:nvSpPr>
                <p:cNvPr id="15" name="矩形 14">
                  <a:extLst>
                    <a:ext uri="{FF2B5EF4-FFF2-40B4-BE49-F238E27FC236}">
                      <a16:creationId xmlns:a16="http://schemas.microsoft.com/office/drawing/2014/main" id="{277321EF-416A-4071-970C-1161FA5E81FF}"/>
                    </a:ext>
                  </a:extLst>
                </p:cNvPr>
                <p:cNvSpPr/>
                <p:nvPr/>
              </p:nvSpPr>
              <p:spPr>
                <a:xfrm>
                  <a:off x="5382028" y="4359688"/>
                  <a:ext cx="646331" cy="369332"/>
                </a:xfrm>
                <a:prstGeom prst="rect">
                  <a:avLst/>
                </a:prstGeom>
                <a:solidFill>
                  <a:srgbClr val="00B050"/>
                </a:solidFill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zh-CN" kern="0"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医生</a:t>
                  </a:r>
                  <a:endParaRPr lang="zh-CN" altLang="en-US"/>
                </a:p>
              </p:txBody>
            </p:sp>
          </p:grpSp>
          <p:grpSp>
            <p:nvGrpSpPr>
              <p:cNvPr id="22" name="组合 21">
                <a:extLst>
                  <a:ext uri="{FF2B5EF4-FFF2-40B4-BE49-F238E27FC236}">
                    <a16:creationId xmlns:a16="http://schemas.microsoft.com/office/drawing/2014/main" id="{40058C2F-6086-4D07-90EB-14F00389F619}"/>
                  </a:ext>
                </a:extLst>
              </p:cNvPr>
              <p:cNvGrpSpPr/>
              <p:nvPr/>
            </p:nvGrpSpPr>
            <p:grpSpPr>
              <a:xfrm>
                <a:off x="6429585" y="2809398"/>
                <a:ext cx="1427942" cy="1919622"/>
                <a:chOff x="6429585" y="2809398"/>
                <a:chExt cx="1427942" cy="1919622"/>
              </a:xfrm>
            </p:grpSpPr>
            <p:pic>
              <p:nvPicPr>
                <p:cNvPr id="17" name="图片 16">
                  <a:extLst>
                    <a:ext uri="{FF2B5EF4-FFF2-40B4-BE49-F238E27FC236}">
                      <a16:creationId xmlns:a16="http://schemas.microsoft.com/office/drawing/2014/main" id="{4D15B055-1267-4D37-B2B5-AEFFF52C83A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1953"/>
                <a:stretch>
                  <a:fillRect/>
                </a:stretch>
              </p:blipFill>
              <p:spPr>
                <a:xfrm rot="10800000" flipH="1" flipV="1">
                  <a:off x="6429585" y="2809398"/>
                  <a:ext cx="1427942" cy="1919622"/>
                </a:xfrm>
                <a:prstGeom prst="rect">
                  <a:avLst/>
                </a:prstGeom>
                <a:ln>
                  <a:solidFill>
                    <a:schemeClr val="tx1"/>
                  </a:solidFill>
                </a:ln>
              </p:spPr>
            </p:pic>
            <p:sp>
              <p:nvSpPr>
                <p:cNvPr id="18" name="矩形 17">
                  <a:extLst>
                    <a:ext uri="{FF2B5EF4-FFF2-40B4-BE49-F238E27FC236}">
                      <a16:creationId xmlns:a16="http://schemas.microsoft.com/office/drawing/2014/main" id="{25EE403A-7D80-4848-87CF-EB0453A01ED3}"/>
                    </a:ext>
                  </a:extLst>
                </p:cNvPr>
                <p:cNvSpPr/>
                <p:nvPr/>
              </p:nvSpPr>
              <p:spPr>
                <a:xfrm>
                  <a:off x="6704973" y="4359688"/>
                  <a:ext cx="877163" cy="369332"/>
                </a:xfrm>
                <a:prstGeom prst="rect">
                  <a:avLst/>
                </a:prstGeom>
                <a:solidFill>
                  <a:srgbClr val="00B050"/>
                </a:solidFill>
              </p:spPr>
              <p:txBody>
                <a:bodyPr wrap="none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zh-CN" altLang="en-US" kern="0">
                      <a:latin typeface="微软雅黑" panose="020b0503020204020204" pitchFamily="34" charset="-122"/>
                      <a:ea typeface="微软雅黑" panose="020b0503020204020204" pitchFamily="34" charset="-122"/>
                      <a:cs typeface="Times New Roman" panose="02020603050405020304" pitchFamily="18" charset="0"/>
                    </a:rPr>
                    <a:t>科学家</a:t>
                  </a:r>
                  <a:endParaRPr lang="zh-CN" altLang="en-US"/>
                </a:p>
              </p:txBody>
            </p:sp>
          </p:grpSp>
        </p:grp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EF2EDBDC-70BB-423F-8F6A-65965EEA12F8}"/>
                </a:ext>
              </a:extLst>
            </p:cNvPr>
            <p:cNvSpPr txBox="1"/>
            <p:nvPr/>
          </p:nvSpPr>
          <p:spPr>
            <a:xfrm>
              <a:off x="9241404" y="4001725"/>
              <a:ext cx="68480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</a:rPr>
                <a:t>……</a:t>
              </a:r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554342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201ACF4D-DEDB-4CDD-9D1C-B13DB75DED87}"/>
              </a:ext>
            </a:extLst>
          </p:cNvPr>
          <p:cNvSpPr/>
          <p:nvPr/>
        </p:nvSpPr>
        <p:spPr>
          <a:xfrm>
            <a:off x="1512454" y="1545211"/>
            <a:ext cx="9167091" cy="168905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总结：</a:t>
            </a:r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对于职业，我们都有自己的认识，但是不管同学们今后想从事哪种职业，焦点都要落到怎样干好事业上。对于事业的态度和做法，梁启超在《敬业与乐业》中进行了全面而深刻的阐述</a:t>
            </a:r>
            <a:r>
              <a:rPr lang="zh-CN" altLang="en-US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。</a:t>
            </a:r>
            <a:endParaRPr lang="en-US" altLang="zh-CN" sz="2400" kern="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40B31C7E-C10C-4775-8481-656E111DAF80}"/>
              </a:ext>
            </a:extLst>
          </p:cNvPr>
          <p:cNvSpPr/>
          <p:nvPr/>
        </p:nvSpPr>
        <p:spPr>
          <a:xfrm>
            <a:off x="1512454" y="3869612"/>
            <a:ext cx="6791037" cy="16961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</a:t>
            </a:r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九十多年前，梁启超在上海中华职业学校的一次演讲，对今天的我们仍然很有教育意义。今天我们就一起走近梁启超先生，倾听他的演讲。</a:t>
            </a:r>
            <a:endParaRPr lang="zh-CN" altLang="en-US" sz="2400"/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68D540DA-E751-4C65-8115-30912DCC5D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5599" y="3517102"/>
            <a:ext cx="1967892" cy="27913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312584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18836" y="416058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E2608ABF-B149-47FD-A150-D89FC0615E6B}"/>
              </a:ext>
            </a:extLst>
          </p:cNvPr>
          <p:cNvSpPr/>
          <p:nvPr/>
        </p:nvSpPr>
        <p:spPr>
          <a:xfrm>
            <a:off x="4289446" y="486863"/>
            <a:ext cx="481093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活动三</a:t>
            </a: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朗读课文，整体感知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231521A9-B6CD-46F3-AAE4-2FC1CCB4FC7A}"/>
              </a:ext>
            </a:extLst>
          </p:cNvPr>
          <p:cNvSpPr/>
          <p:nvPr/>
        </p:nvSpPr>
        <p:spPr>
          <a:xfrm>
            <a:off x="591230" y="1121365"/>
            <a:ext cx="320953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1.初读课文，找出观点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97B3DAFD-E4BB-4C9F-B128-3CC5F561F440}"/>
              </a:ext>
            </a:extLst>
          </p:cNvPr>
          <p:cNvSpPr/>
          <p:nvPr/>
        </p:nvSpPr>
        <p:spPr>
          <a:xfrm>
            <a:off x="1381517" y="1714803"/>
            <a:ext cx="357020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本文的主要观点是什么？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94D97039-1162-4D6E-8577-20FBA2950D46}"/>
              </a:ext>
            </a:extLst>
          </p:cNvPr>
          <p:cNvSpPr/>
          <p:nvPr/>
        </p:nvSpPr>
        <p:spPr>
          <a:xfrm>
            <a:off x="1381517" y="2175557"/>
            <a:ext cx="8358909" cy="96128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000" kern="0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提醒</a:t>
            </a:r>
            <a:r>
              <a:rPr lang="zh-CN" altLang="en-US" sz="2000" kern="0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：</a:t>
            </a:r>
            <a:r>
              <a:rPr lang="zh-CN" altLang="zh-CN" sz="20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讨论时要反复关注观点的定义，把找到的句子或提炼出的语句与观点的定义进行比对，来衡量找到的观点是否正确。</a:t>
            </a:r>
            <a:endParaRPr lang="zh-CN" altLang="en-US" sz="2000" kern="0">
              <a:latin typeface="华文中宋" panose="02010600040101010101" pitchFamily="2" charset="-122"/>
              <a:ea typeface="华文中宋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3C3A2D31-1536-4632-B87D-749523F09728}"/>
              </a:ext>
            </a:extLst>
          </p:cNvPr>
          <p:cNvSpPr/>
          <p:nvPr/>
        </p:nvSpPr>
        <p:spPr>
          <a:xfrm>
            <a:off x="1134104" y="3323760"/>
            <a:ext cx="9923792" cy="1667764"/>
          </a:xfrm>
          <a:prstGeom prst="rect">
            <a:avLst/>
          </a:prstGeom>
          <a:noFill/>
          <a:ln w="19050">
            <a:solidFill>
              <a:schemeClr val="accent5">
                <a:lumMod val="75000"/>
              </a:schemeClr>
            </a:solidFill>
            <a:prstDash val="dash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400" ker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观点的定义：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观点是作者对所论述问题的见解或主张，它是解决“需要证明什么”的问题。（换言之：把作者通过文章最想告诉读者的内容，浓缩为一句话，就是观点。在形式上常常是完整的句子。）</a:t>
            </a:r>
            <a:endParaRPr lang="zh-CN" altLang="en-US" sz="2400" kern="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1B02C1A9-E5F6-4AD1-947F-26BE3E5D5D56}"/>
              </a:ext>
            </a:extLst>
          </p:cNvPr>
          <p:cNvSpPr/>
          <p:nvPr/>
        </p:nvSpPr>
        <p:spPr>
          <a:xfrm>
            <a:off x="1500692" y="5169108"/>
            <a:ext cx="8320605" cy="11350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400" kern="0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明确本文观点：</a:t>
            </a: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但我确信“敬业乐业”四个字，是人类生活的不二法门。（“敬业乐业”是人类生活的不二法门。）</a:t>
            </a:r>
            <a:endParaRPr lang="zh-CN" altLang="en-US" sz="2400" kern="0">
              <a:latin typeface="华文中宋" panose="02010600040101010101" pitchFamily="2" charset="-122"/>
              <a:ea typeface="华文中宋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4387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5E536CE1-5202-4176-906C-610397928223}"/>
              </a:ext>
            </a:extLst>
          </p:cNvPr>
          <p:cNvSpPr/>
          <p:nvPr/>
        </p:nvSpPr>
        <p:spPr>
          <a:xfrm>
            <a:off x="832985" y="1286225"/>
            <a:ext cx="4440639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2.全班交流，归纳观点表述形式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A7AD6C0B-3D36-4D89-A717-D99E5D31DE37}"/>
              </a:ext>
            </a:extLst>
          </p:cNvPr>
          <p:cNvSpPr/>
          <p:nvPr/>
        </p:nvSpPr>
        <p:spPr>
          <a:xfrm>
            <a:off x="2438397" y="2228548"/>
            <a:ext cx="7315201" cy="11350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       </a:t>
            </a: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学生先自读观点，寻找表述的要点，然后全班交流，明确观点的表述形式。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A9198A42-6D09-4034-9780-DD0C9BF789EF}"/>
              </a:ext>
            </a:extLst>
          </p:cNvPr>
          <p:cNvSpPr/>
          <p:nvPr/>
        </p:nvSpPr>
        <p:spPr>
          <a:xfrm>
            <a:off x="2392217" y="4140307"/>
            <a:ext cx="7407563" cy="1284006"/>
          </a:xfrm>
          <a:prstGeom prst="rect">
            <a:avLst/>
          </a:prstGeom>
          <a:ln w="19050">
            <a:solidFill>
              <a:schemeClr val="accent5">
                <a:lumMod val="75000"/>
              </a:schemeClr>
            </a:solidFill>
            <a:prstDash val="dashDot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观点的表述形式往往是一个表示肯定或否定的陈述句，它必须是明确的表态性的句子。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477658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45A47C3B-70CE-4853-B706-A7968ED6B4DA}"/>
              </a:ext>
            </a:extLst>
          </p:cNvPr>
          <p:cNvSpPr/>
          <p:nvPr/>
        </p:nvSpPr>
        <p:spPr>
          <a:xfrm>
            <a:off x="701964" y="1180180"/>
            <a:ext cx="6340197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在讨论总结的基础上，归纳和拓展相关知识：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5D98A806-95AD-4614-BEE0-BD8189A3E5FA}"/>
              </a:ext>
            </a:extLst>
          </p:cNvPr>
          <p:cNvSpPr/>
          <p:nvPr/>
        </p:nvSpPr>
        <p:spPr>
          <a:xfrm>
            <a:off x="1893453" y="1912736"/>
            <a:ext cx="9079348" cy="222176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首先，明白什么是观点，作为观点的句子有什么特点。</a:t>
            </a:r>
            <a:r>
              <a:rPr lang="zh-CN" altLang="zh-CN" sz="2400" ker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观点是作者对所论述问题的见解或主张。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表达观点的语句一般是一个有着明确判断的比较简洁的陈述句</a:t>
            </a:r>
            <a:r>
              <a:rPr lang="zh-CN" altLang="en-US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疑问句一般不能充当观点。比喻句一般也不能充当观点。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FAE6EF5F-3487-4F84-8DD3-560044A81E75}"/>
              </a:ext>
            </a:extLst>
          </p:cNvPr>
          <p:cNvSpPr/>
          <p:nvPr/>
        </p:nvSpPr>
        <p:spPr>
          <a:xfrm>
            <a:off x="1893452" y="4084936"/>
            <a:ext cx="9079348" cy="166776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其次，明确观点在文中常出现的位置。在文章开头、结尾提出观点的情形居多，也有在文中提出的，还有没有明确的句子表明观点，需要自己进行归纳的。</a:t>
            </a:r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13099337"/>
      </p:ext>
    </p:extLst>
  </p:cSld>
  <p:clrMapOvr>
    <a:masterClrMapping/>
  </p:clrMapOvr>
  <p:transition spd="slow">
    <p:push dir="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AA6F7617-77B1-4662-8EEF-8A9F8DE9644D}"/>
              </a:ext>
            </a:extLst>
          </p:cNvPr>
          <p:cNvSpPr/>
          <p:nvPr/>
        </p:nvSpPr>
        <p:spPr>
          <a:xfrm>
            <a:off x="1194590" y="1230710"/>
            <a:ext cx="9376994" cy="193033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  </a:t>
            </a:r>
            <a:r>
              <a:rPr lang="zh-CN" altLang="zh-CN" sz="2800" kern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然后，通读全文，勾画文中围绕论题阐释的观点性的话，通过辨识、提取、概括，找出观点。</a:t>
            </a:r>
            <a:r>
              <a:rPr lang="zh-CN" altLang="zh-CN" sz="2800" ker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在找观点时，可关注提示性词语，如“可见”“我认为”“综上所述”等。</a:t>
            </a:r>
            <a:endParaRPr lang="zh-CN" altLang="en-US" sz="2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C86214EA-CF1C-4AC3-8F1D-22AE402B5FCD}"/>
              </a:ext>
            </a:extLst>
          </p:cNvPr>
          <p:cNvSpPr/>
          <p:nvPr/>
        </p:nvSpPr>
        <p:spPr>
          <a:xfrm>
            <a:off x="2962610" y="3588995"/>
            <a:ext cx="7133112" cy="27969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最后，介绍引出观点的常用方法：</a:t>
            </a:r>
            <a:endParaRPr lang="zh-CN" altLang="zh-CN" sz="2400" kern="100">
              <a:latin typeface="华文中宋" panose="02010600040101010101" pitchFamily="2" charset="-122"/>
              <a:ea typeface="华文中宋" panose="0201060004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（1）开门见山。</a:t>
            </a:r>
            <a:endParaRPr lang="zh-CN" altLang="zh-CN" sz="2400" kern="100">
              <a:latin typeface="华文中宋" panose="02010600040101010101" pitchFamily="2" charset="-122"/>
              <a:ea typeface="华文中宋" panose="0201060004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（2）针对现象提出问题，再提出观点。</a:t>
            </a:r>
            <a:endParaRPr lang="zh-CN" altLang="zh-CN" sz="2400" kern="100">
              <a:latin typeface="华文中宋" panose="02010600040101010101" pitchFamily="2" charset="-122"/>
              <a:ea typeface="华文中宋" panose="0201060004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（3）根据亲身经历的某个生活事例，提出观点。</a:t>
            </a:r>
            <a:endParaRPr lang="zh-CN" altLang="zh-CN" sz="2400" kern="100">
              <a:latin typeface="华文中宋" panose="02010600040101010101" pitchFamily="2" charset="-122"/>
              <a:ea typeface="华文中宋" panose="0201060004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（4）从故事中引出问题，再提出观点</a:t>
            </a:r>
            <a:r>
              <a:rPr lang="zh-CN" altLang="en-US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866809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FBC5F213-4159-49CE-BF6A-31262DBC4E44}"/>
              </a:ext>
            </a:extLst>
          </p:cNvPr>
          <p:cNvSpPr/>
          <p:nvPr/>
        </p:nvSpPr>
        <p:spPr>
          <a:xfrm>
            <a:off x="-600363" y="473425"/>
            <a:ext cx="3214254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3200" ker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学习过程</a:t>
            </a:r>
            <a:endParaRPr lang="zh-CN" altLang="en-US" sz="3200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9191516E-7204-4843-BBBC-A193022573AE}"/>
              </a:ext>
            </a:extLst>
          </p:cNvPr>
          <p:cNvSpPr/>
          <p:nvPr/>
        </p:nvSpPr>
        <p:spPr>
          <a:xfrm>
            <a:off x="953864" y="1190977"/>
            <a:ext cx="481093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zh-CN" sz="2800" kern="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活动四</a:t>
            </a:r>
            <a:r>
              <a:rPr lang="en-US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lang="zh-CN" altLang="zh-CN" sz="28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再读课文，梳理材料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757A42F8-C70D-4CA8-93C8-507B362FCF78}"/>
              </a:ext>
            </a:extLst>
          </p:cNvPr>
          <p:cNvSpPr/>
          <p:nvPr/>
        </p:nvSpPr>
        <p:spPr>
          <a:xfrm>
            <a:off x="1006764" y="1714197"/>
            <a:ext cx="9070110" cy="11350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</a:t>
            </a:r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1.快速默读课文，找一找文章中选取了哪些材料，并进行概括，同时尝试分析材料的类型和角度。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:a16="http://schemas.microsoft.com/office/drawing/2014/main" id="{318B06F2-2DE1-46BA-B18A-8995B82C1056}"/>
              </a:ext>
            </a:extLst>
          </p:cNvPr>
          <p:cNvSpPr/>
          <p:nvPr/>
        </p:nvSpPr>
        <p:spPr>
          <a:xfrm>
            <a:off x="1585342" y="3170490"/>
            <a:ext cx="8358909" cy="11350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400" kern="0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名人名言：</a:t>
            </a: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本文引用了《礼记》《老子》中的话以及孔子、庄子、朱子、曾文正等人的名言。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35A550A1-2CFF-498F-889B-606298F54B98}"/>
              </a:ext>
            </a:extLst>
          </p:cNvPr>
          <p:cNvSpPr/>
          <p:nvPr/>
        </p:nvSpPr>
        <p:spPr>
          <a:xfrm>
            <a:off x="1585342" y="4749953"/>
            <a:ext cx="7952510" cy="113505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400" kern="0">
                <a:solidFill>
                  <a:srgbClr val="C00000"/>
                </a:solidFill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事例：</a:t>
            </a:r>
            <a:r>
              <a:rPr lang="zh-CN" altLang="zh-CN" sz="2400" kern="0">
                <a:latin typeface="华文中宋" panose="02010600040101010101" pitchFamily="2" charset="-122"/>
                <a:ea typeface="华文中宋" panose="02010600040101010101" pitchFamily="2" charset="-122"/>
                <a:cs typeface="Times New Roman" panose="02020603050405020304" pitchFamily="18" charset="0"/>
              </a:rPr>
              <a:t>唐朝百丈禅师的故事，当大总统与拉黄包车的例子，《庄子》中佝偻丈人的故事，等等。</a:t>
            </a:r>
            <a:endParaRPr lang="zh-CN" altLang="en-US" sz="2400">
              <a:latin typeface="华文中宋" panose="02010600040101010101" pitchFamily="2" charset="-122"/>
              <a:ea typeface="华文中宋" panose="0201060004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034900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https://d.book118.com/186205031010010044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AEACE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等线 Light"/>
        <a:ea typeface="方正清刻本悦宋简体"/>
        <a:cs typeface="Arial"/>
      </a:majorFont>
      <a:minorFont>
        <a:latin typeface="等线"/>
        <a:ea typeface="方正清刻本悦宋简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CAEACE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5">
      <vt:lpstr>Arial</vt:lpstr>
      <vt:lpstr>Calibri</vt:lpstr>
      <vt:lpstr>等线 Light</vt:lpstr>
      <vt:lpstr>方正清刻本悦宋简体</vt:lpstr>
      <vt:lpstr>等线</vt:lpstr>
      <vt:lpstr>华文细黑</vt:lpstr>
      <vt:lpstr>Segoe UI</vt:lpstr>
      <vt:lpstr>方正字迹-吕建德字体</vt:lpstr>
      <vt:lpstr>微软雅黑</vt:lpstr>
      <vt:lpstr>Times New Roman</vt:lpstr>
      <vt:lpstr>楷体</vt:lpstr>
      <vt:lpstr>隶书</vt:lpstr>
      <vt:lpstr>华文中宋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2024-09-12T05:29:42.950</cp:lastPrinted>
  <dcterms:created xsi:type="dcterms:W3CDTF">2024-09-11T21:29:42Z</dcterms:created>
  <dcterms:modified xsi:type="dcterms:W3CDTF">2024-09-11T21:29:45Z</dcterms:modified>
</cp:coreProperties>
</file>