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27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34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tags" Target="../tags/tag34.xml" /><Relationship Id="rId14" Type="http://schemas.openxmlformats.org/officeDocument/2006/relationships/tags" Target="../tags/tag35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5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43.xml" /><Relationship Id="rId11" Type="http://schemas.openxmlformats.org/officeDocument/2006/relationships/tags" Target="../tags/tag44.xml" /><Relationship Id="rId12" Type="http://schemas.openxmlformats.org/officeDocument/2006/relationships/tags" Target="../tags/tag45.xml" /><Relationship Id="rId13" Type="http://schemas.openxmlformats.org/officeDocument/2006/relationships/tags" Target="../tags/tag46.xml" /><Relationship Id="rId14" Type="http://schemas.openxmlformats.org/officeDocument/2006/relationships/tags" Target="../tags/tag47.xml" /><Relationship Id="rId15" Type="http://schemas.openxmlformats.org/officeDocument/2006/relationships/tags" Target="../tags/tag48.xml" /><Relationship Id="rId16" Type="http://schemas.openxmlformats.org/officeDocument/2006/relationships/tags" Target="../tags/tag49.xml" /><Relationship Id="rId17" Type="http://schemas.openxmlformats.org/officeDocument/2006/relationships/tags" Target="../tags/tag50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image" Target="../media/image7.png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tags" Target="../tags/tag6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image" Target="../media/image3.jpeg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tags" Target="../tags/tag9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image" Target="../media/image2.png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D45875-09F7-4304-A483-25E2977EE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6EF558-B214-40E1-B810-6E5F2B4DF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730953-13DA-4617-9EB5-DA262BE52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91B394-4B5A-45A5-8CD5-9AEEE4E9F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2206C7-F8E9-4CCF-9670-DE81249F2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7BAC7E-7115-4672-8B20-D26741FB1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A9F0B4-5717-40B9-A078-2D38D013A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B6A8F4-6F93-4489-937E-09696A128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FA00BC-D1C9-4C6D-86F7-53EB7250C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E6BC9-160E-45AA-A48B-BE4DD4BD3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4D8322-C7E0-4D87-8E89-8AD532E8A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4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0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jpeg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22" Type="http://schemas.openxmlformats.org/officeDocument/2006/relationships/tags" Target="../tags/tag132.xml" /><Relationship Id="rId23" Type="http://schemas.openxmlformats.org/officeDocument/2006/relationships/tags" Target="../tags/tag133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noProof="1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55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14" Type="http://schemas.openxmlformats.org/officeDocument/2006/relationships/tags" Target="../tags/tag171.xml" /><Relationship Id="rId15" Type="http://schemas.openxmlformats.org/officeDocument/2006/relationships/tags" Target="../tags/tag172.xml" /><Relationship Id="rId16" Type="http://schemas.openxmlformats.org/officeDocument/2006/relationships/tags" Target="../tags/tag173.xml" /><Relationship Id="rId17" Type="http://schemas.openxmlformats.org/officeDocument/2006/relationships/tags" Target="../tags/tag174.xml" /><Relationship Id="rId18" Type="http://schemas.openxmlformats.org/officeDocument/2006/relationships/tags" Target="../tags/tag175.xml" /><Relationship Id="rId19" Type="http://schemas.openxmlformats.org/officeDocument/2006/relationships/tags" Target="../tags/tag176.xml" /><Relationship Id="rId2" Type="http://schemas.openxmlformats.org/officeDocument/2006/relationships/tags" Target="../tags/tag159.xml" /><Relationship Id="rId20" Type="http://schemas.openxmlformats.org/officeDocument/2006/relationships/tags" Target="../tags/tag177.xml" /><Relationship Id="rId21" Type="http://schemas.openxmlformats.org/officeDocument/2006/relationships/tags" Target="../tags/tag178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18" Type="http://schemas.openxmlformats.org/officeDocument/2006/relationships/tags" Target="../tags/tag195.xml" /><Relationship Id="rId19" Type="http://schemas.openxmlformats.org/officeDocument/2006/relationships/tags" Target="../tags/tag196.xml" /><Relationship Id="rId2" Type="http://schemas.openxmlformats.org/officeDocument/2006/relationships/tags" Target="../tags/tag179.xml" /><Relationship Id="rId20" Type="http://schemas.openxmlformats.org/officeDocument/2006/relationships/tags" Target="../tags/tag197.xml" /><Relationship Id="rId21" Type="http://schemas.openxmlformats.org/officeDocument/2006/relationships/tags" Target="../tags/tag198.xml" /><Relationship Id="rId22" Type="http://schemas.openxmlformats.org/officeDocument/2006/relationships/tags" Target="../tags/tag199.xml" /><Relationship Id="rId23" Type="http://schemas.openxmlformats.org/officeDocument/2006/relationships/tags" Target="../tags/tag200.xml" /><Relationship Id="rId24" Type="http://schemas.openxmlformats.org/officeDocument/2006/relationships/tags" Target="../tags/tag201.xml" /><Relationship Id="rId25" Type="http://schemas.openxmlformats.org/officeDocument/2006/relationships/tags" Target="../tags/tag202.xml" /><Relationship Id="rId26" Type="http://schemas.openxmlformats.org/officeDocument/2006/relationships/tags" Target="../tags/tag203.xml" /><Relationship Id="rId27" Type="http://schemas.openxmlformats.org/officeDocument/2006/relationships/tags" Target="../tags/tag204.xml" /><Relationship Id="rId28" Type="http://schemas.openxmlformats.org/officeDocument/2006/relationships/tags" Target="../tags/tag205.xml" /><Relationship Id="rId29" Type="http://schemas.openxmlformats.org/officeDocument/2006/relationships/tags" Target="../tags/tag206.xml" /><Relationship Id="rId3" Type="http://schemas.openxmlformats.org/officeDocument/2006/relationships/tags" Target="../tags/tag180.xml" /><Relationship Id="rId30" Type="http://schemas.openxmlformats.org/officeDocument/2006/relationships/tags" Target="../tags/tag207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14" Type="http://schemas.openxmlformats.org/officeDocument/2006/relationships/tags" Target="../tags/tag220.xml" /><Relationship Id="rId15" Type="http://schemas.openxmlformats.org/officeDocument/2006/relationships/tags" Target="../tags/tag221.xml" /><Relationship Id="rId16" Type="http://schemas.openxmlformats.org/officeDocument/2006/relationships/tags" Target="../tags/tag222.xml" /><Relationship Id="rId17" Type="http://schemas.openxmlformats.org/officeDocument/2006/relationships/tags" Target="../tags/tag223.xml" /><Relationship Id="rId18" Type="http://schemas.openxmlformats.org/officeDocument/2006/relationships/tags" Target="../tags/tag224.xml" /><Relationship Id="rId19" Type="http://schemas.openxmlformats.org/officeDocument/2006/relationships/tags" Target="../tags/tag225.xml" /><Relationship Id="rId2" Type="http://schemas.openxmlformats.org/officeDocument/2006/relationships/tags" Target="../tags/tag208.xml" /><Relationship Id="rId20" Type="http://schemas.openxmlformats.org/officeDocument/2006/relationships/tags" Target="../tags/tag226.xml" /><Relationship Id="rId21" Type="http://schemas.openxmlformats.org/officeDocument/2006/relationships/tags" Target="../tags/tag227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14" Type="http://schemas.openxmlformats.org/officeDocument/2006/relationships/tags" Target="../tags/tag269.xml" /><Relationship Id="rId15" Type="http://schemas.openxmlformats.org/officeDocument/2006/relationships/tags" Target="../tags/tag270.xml" /><Relationship Id="rId16" Type="http://schemas.openxmlformats.org/officeDocument/2006/relationships/tags" Target="../tags/tag271.xml" /><Relationship Id="rId17" Type="http://schemas.openxmlformats.org/officeDocument/2006/relationships/tags" Target="../tags/tag272.xml" /><Relationship Id="rId18" Type="http://schemas.openxmlformats.org/officeDocument/2006/relationships/tags" Target="../tags/tag273.xml" /><Relationship Id="rId19" Type="http://schemas.openxmlformats.org/officeDocument/2006/relationships/tags" Target="../tags/tag274.xml" /><Relationship Id="rId2" Type="http://schemas.openxmlformats.org/officeDocument/2006/relationships/tags" Target="../tags/tag257.xml" /><Relationship Id="rId20" Type="http://schemas.openxmlformats.org/officeDocument/2006/relationships/tags" Target="../tags/tag275.xml" /><Relationship Id="rId21" Type="http://schemas.openxmlformats.org/officeDocument/2006/relationships/tags" Target="../tags/tag276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5.xml" /><Relationship Id="rId11" Type="http://schemas.openxmlformats.org/officeDocument/2006/relationships/tags" Target="../tags/tag286.xml" /><Relationship Id="rId12" Type="http://schemas.openxmlformats.org/officeDocument/2006/relationships/tags" Target="../tags/tag287.xml" /><Relationship Id="rId13" Type="http://schemas.openxmlformats.org/officeDocument/2006/relationships/tags" Target="../tags/tag288.xml" /><Relationship Id="rId14" Type="http://schemas.openxmlformats.org/officeDocument/2006/relationships/tags" Target="../tags/tag289.xml" /><Relationship Id="rId15" Type="http://schemas.openxmlformats.org/officeDocument/2006/relationships/tags" Target="../tags/tag290.xml" /><Relationship Id="rId16" Type="http://schemas.openxmlformats.org/officeDocument/2006/relationships/tags" Target="../tags/tag291.xml" /><Relationship Id="rId17" Type="http://schemas.openxmlformats.org/officeDocument/2006/relationships/tags" Target="../tags/tag292.xml" /><Relationship Id="rId18" Type="http://schemas.openxmlformats.org/officeDocument/2006/relationships/tags" Target="../tags/tag293.xml" /><Relationship Id="rId19" Type="http://schemas.openxmlformats.org/officeDocument/2006/relationships/tags" Target="../tags/tag294.xml" /><Relationship Id="rId2" Type="http://schemas.openxmlformats.org/officeDocument/2006/relationships/tags" Target="../tags/tag277.xml" /><Relationship Id="rId20" Type="http://schemas.openxmlformats.org/officeDocument/2006/relationships/tags" Target="../tags/tag295.xml" /><Relationship Id="rId21" Type="http://schemas.openxmlformats.org/officeDocument/2006/relationships/tags" Target="../tags/tag296.xml" /><Relationship Id="rId22" Type="http://schemas.openxmlformats.org/officeDocument/2006/relationships/tags" Target="../tags/tag297.xml" /><Relationship Id="rId23" Type="http://schemas.openxmlformats.org/officeDocument/2006/relationships/tags" Target="../tags/tag298.xml" /><Relationship Id="rId24" Type="http://schemas.openxmlformats.org/officeDocument/2006/relationships/tags" Target="../tags/tag299.xml" /><Relationship Id="rId25" Type="http://schemas.openxmlformats.org/officeDocument/2006/relationships/tags" Target="../tags/tag300.xml" /><Relationship Id="rId26" Type="http://schemas.openxmlformats.org/officeDocument/2006/relationships/tags" Target="../tags/tag301.xml" /><Relationship Id="rId27" Type="http://schemas.openxmlformats.org/officeDocument/2006/relationships/tags" Target="../tags/tag302.xml" /><Relationship Id="rId28" Type="http://schemas.openxmlformats.org/officeDocument/2006/relationships/tags" Target="../tags/tag303.xml" /><Relationship Id="rId29" Type="http://schemas.openxmlformats.org/officeDocument/2006/relationships/tags" Target="../tags/tag304.xml" /><Relationship Id="rId3" Type="http://schemas.openxmlformats.org/officeDocument/2006/relationships/tags" Target="../tags/tag278.xml" /><Relationship Id="rId30" Type="http://schemas.openxmlformats.org/officeDocument/2006/relationships/tags" Target="../tags/tag305.xml" /><Relationship Id="rId4" Type="http://schemas.openxmlformats.org/officeDocument/2006/relationships/tags" Target="../tags/tag279.xml" /><Relationship Id="rId5" Type="http://schemas.openxmlformats.org/officeDocument/2006/relationships/tags" Target="../tags/tag280.xml" /><Relationship Id="rId6" Type="http://schemas.openxmlformats.org/officeDocument/2006/relationships/tags" Target="../tags/tag281.xml" /><Relationship Id="rId7" Type="http://schemas.openxmlformats.org/officeDocument/2006/relationships/tags" Target="../tags/tag282.xml" /><Relationship Id="rId8" Type="http://schemas.openxmlformats.org/officeDocument/2006/relationships/tags" Target="../tags/tag283.xml" /><Relationship Id="rId9" Type="http://schemas.openxmlformats.org/officeDocument/2006/relationships/tags" Target="../tags/tag28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14.xml" /><Relationship Id="rId11" Type="http://schemas.openxmlformats.org/officeDocument/2006/relationships/tags" Target="../tags/tag315.xml" /><Relationship Id="rId12" Type="http://schemas.openxmlformats.org/officeDocument/2006/relationships/tags" Target="../tags/tag316.xml" /><Relationship Id="rId13" Type="http://schemas.openxmlformats.org/officeDocument/2006/relationships/tags" Target="../tags/tag317.xml" /><Relationship Id="rId2" Type="http://schemas.openxmlformats.org/officeDocument/2006/relationships/tags" Target="../tags/tag306.xml" /><Relationship Id="rId3" Type="http://schemas.openxmlformats.org/officeDocument/2006/relationships/tags" Target="../tags/tag307.xml" /><Relationship Id="rId4" Type="http://schemas.openxmlformats.org/officeDocument/2006/relationships/tags" Target="../tags/tag308.xml" /><Relationship Id="rId5" Type="http://schemas.openxmlformats.org/officeDocument/2006/relationships/tags" Target="../tags/tag309.xml" /><Relationship Id="rId6" Type="http://schemas.openxmlformats.org/officeDocument/2006/relationships/tags" Target="../tags/tag310.xml" /><Relationship Id="rId7" Type="http://schemas.openxmlformats.org/officeDocument/2006/relationships/tags" Target="../tags/tag311.xml" /><Relationship Id="rId8" Type="http://schemas.openxmlformats.org/officeDocument/2006/relationships/tags" Target="../tags/tag312.xml" /><Relationship Id="rId9" Type="http://schemas.openxmlformats.org/officeDocument/2006/relationships/tags" Target="../tags/tag3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18.xml" /><Relationship Id="rId3" Type="http://schemas.openxmlformats.org/officeDocument/2006/relationships/tags" Target="../tags/tag319.xml" /><Relationship Id="rId4" Type="http://schemas.openxmlformats.org/officeDocument/2006/relationships/tags" Target="../tags/tag3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29.xml" /><Relationship Id="rId11" Type="http://schemas.openxmlformats.org/officeDocument/2006/relationships/tags" Target="../tags/tag330.xml" /><Relationship Id="rId12" Type="http://schemas.openxmlformats.org/officeDocument/2006/relationships/tags" Target="../tags/tag331.xml" /><Relationship Id="rId13" Type="http://schemas.openxmlformats.org/officeDocument/2006/relationships/tags" Target="../tags/tag332.xml" /><Relationship Id="rId14" Type="http://schemas.openxmlformats.org/officeDocument/2006/relationships/tags" Target="../tags/tag333.xml" /><Relationship Id="rId15" Type="http://schemas.openxmlformats.org/officeDocument/2006/relationships/tags" Target="../tags/tag334.xml" /><Relationship Id="rId16" Type="http://schemas.openxmlformats.org/officeDocument/2006/relationships/tags" Target="../tags/tag335.xml" /><Relationship Id="rId17" Type="http://schemas.openxmlformats.org/officeDocument/2006/relationships/tags" Target="../tags/tag336.xml" /><Relationship Id="rId18" Type="http://schemas.openxmlformats.org/officeDocument/2006/relationships/tags" Target="../tags/tag337.xml" /><Relationship Id="rId19" Type="http://schemas.openxmlformats.org/officeDocument/2006/relationships/tags" Target="../tags/tag338.xml" /><Relationship Id="rId2" Type="http://schemas.openxmlformats.org/officeDocument/2006/relationships/tags" Target="../tags/tag321.xml" /><Relationship Id="rId20" Type="http://schemas.openxmlformats.org/officeDocument/2006/relationships/tags" Target="../tags/tag339.xml" /><Relationship Id="rId21" Type="http://schemas.openxmlformats.org/officeDocument/2006/relationships/tags" Target="../tags/tag340.xml" /><Relationship Id="rId3" Type="http://schemas.openxmlformats.org/officeDocument/2006/relationships/tags" Target="../tags/tag322.xml" /><Relationship Id="rId4" Type="http://schemas.openxmlformats.org/officeDocument/2006/relationships/tags" Target="../tags/tag323.xml" /><Relationship Id="rId5" Type="http://schemas.openxmlformats.org/officeDocument/2006/relationships/tags" Target="../tags/tag324.xml" /><Relationship Id="rId6" Type="http://schemas.openxmlformats.org/officeDocument/2006/relationships/tags" Target="../tags/tag325.xml" /><Relationship Id="rId7" Type="http://schemas.openxmlformats.org/officeDocument/2006/relationships/tags" Target="../tags/tag326.xml" /><Relationship Id="rId8" Type="http://schemas.openxmlformats.org/officeDocument/2006/relationships/tags" Target="../tags/tag327.xml" /><Relationship Id="rId9" Type="http://schemas.openxmlformats.org/officeDocument/2006/relationships/tags" Target="../tags/tag32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22001400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短视频UGC内容激励机制设计</a:t>
            </a:r>
            <a:endParaRPr lang="zh-CN" altLang="en-US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fontScale="92857" lnSpcReduction="10000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标题 2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目录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912" name="文本占位符 6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14" name="矩形 21"/>
          <p:cNvSpPr/>
          <p:nvPr>
            <p:custDataLst>
              <p:tags r:id="rId5"/>
            </p:custDataLst>
          </p:nvPr>
        </p:nvSpPr>
        <p:spPr>
          <a:xfrm>
            <a:off x="4431665" y="65976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6"/>
            </p:custDataLst>
          </p:nvPr>
        </p:nvSpPr>
        <p:spPr>
          <a:xfrm>
            <a:off x="4777105" y="1535430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7"/>
            </p:custDataLst>
          </p:nvPr>
        </p:nvSpPr>
        <p:spPr>
          <a:xfrm>
            <a:off x="4659630" y="779145"/>
            <a:ext cx="2800985" cy="82804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UGC内容激励机制的必要性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3"/>
          <p:cNvSpPr/>
          <p:nvPr>
            <p:custDataLst>
              <p:tags r:id="rId8"/>
            </p:custDataLst>
          </p:nvPr>
        </p:nvSpPr>
        <p:spPr>
          <a:xfrm>
            <a:off x="4431665" y="257492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9"/>
            </p:custDataLst>
          </p:nvPr>
        </p:nvSpPr>
        <p:spPr>
          <a:xfrm>
            <a:off x="4777105" y="3449955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10"/>
            </p:custDataLst>
          </p:nvPr>
        </p:nvSpPr>
        <p:spPr>
          <a:xfrm>
            <a:off x="4659630" y="2694305"/>
            <a:ext cx="2800985" cy="82804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UGC内容激励机制的设计原则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10"/>
          <p:cNvSpPr/>
          <p:nvPr>
            <p:custDataLst>
              <p:tags r:id="rId11"/>
            </p:custDataLst>
          </p:nvPr>
        </p:nvSpPr>
        <p:spPr>
          <a:xfrm>
            <a:off x="4431665" y="449008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2"/>
            </p:custDataLst>
          </p:nvPr>
        </p:nvSpPr>
        <p:spPr>
          <a:xfrm>
            <a:off x="4777105" y="5365115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3"/>
            </p:custDataLst>
          </p:nvPr>
        </p:nvSpPr>
        <p:spPr>
          <a:xfrm>
            <a:off x="4659630" y="4609465"/>
            <a:ext cx="2800985" cy="82804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UGC内容激励机制的具体措施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40"/>
          <p:cNvSpPr/>
          <p:nvPr>
            <p:custDataLst>
              <p:tags r:id="rId14"/>
            </p:custDataLst>
          </p:nvPr>
        </p:nvSpPr>
        <p:spPr>
          <a:xfrm>
            <a:off x="8164830" y="161734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5"/>
            </p:custDataLst>
          </p:nvPr>
        </p:nvSpPr>
        <p:spPr>
          <a:xfrm>
            <a:off x="8509635" y="2493010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6"/>
            </p:custDataLst>
          </p:nvPr>
        </p:nvSpPr>
        <p:spPr>
          <a:xfrm>
            <a:off x="8392795" y="1736725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UGC内容激励机制的实施效果评估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45"/>
          <p:cNvSpPr/>
          <p:nvPr>
            <p:custDataLst>
              <p:tags r:id="rId17"/>
            </p:custDataLst>
          </p:nvPr>
        </p:nvSpPr>
        <p:spPr>
          <a:xfrm>
            <a:off x="8164830" y="353250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8"/>
            </p:custDataLst>
          </p:nvPr>
        </p:nvSpPr>
        <p:spPr>
          <a:xfrm>
            <a:off x="8509635" y="4407535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9"/>
            </p:custDataLst>
          </p:nvPr>
        </p:nvSpPr>
        <p:spPr>
          <a:xfrm>
            <a:off x="8392795" y="3651885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UGC内容激励机制的优化建议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01</a:t>
            </a:r>
            <a:endParaRPr lang="zh-CN" altLang="en-US"/>
          </a:p>
        </p:txBody>
      </p:sp>
      <p:sp>
        <p:nvSpPr>
          <p:cNvPr id="1049006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UGC内容激励机制的必要性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提升用户参与度</a:t>
            </a:r>
            <a:endParaRPr lang="zh-CN" altLang="en-US"/>
          </a:p>
        </p:txBody>
      </p:sp>
      <p:sp>
        <p:nvSpPr>
          <p:cNvPr id="1049082" name="Freeform 27"/>
          <p:cNvSpPr/>
          <p:nvPr>
            <p:custDataLst>
              <p:tags r:id="rId2"/>
            </p:custDataLst>
          </p:nvPr>
        </p:nvSpPr>
        <p:spPr bwMode="auto">
          <a:xfrm>
            <a:off x="608330" y="5934672"/>
            <a:ext cx="189810" cy="17445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4" name="矩形: 圆角 32"/>
          <p:cNvSpPr/>
          <p:nvPr>
            <p:custDataLst>
              <p:tags r:id="rId3"/>
            </p:custDataLst>
          </p:nvPr>
        </p:nvSpPr>
        <p:spPr>
          <a:xfrm flipH="1">
            <a:off x="738343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08330" y="5123544"/>
            <a:ext cx="2217174" cy="91764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088" name="正文"/>
          <p:cNvSpPr txBox="1"/>
          <p:nvPr>
            <p:custDataLst>
              <p:tags r:id="rId5"/>
            </p:custDataLst>
          </p:nvPr>
        </p:nvSpPr>
        <p:spPr>
          <a:xfrm>
            <a:off x="873531" y="1459883"/>
            <a:ext cx="1971629" cy="364386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提升用户创作热情，增加优质UGC内容产出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0" name="标题"/>
          <p:cNvSpPr txBox="1"/>
          <p:nvPr>
            <p:custDataLst>
              <p:tags r:id="rId6"/>
            </p:custDataLst>
          </p:nvPr>
        </p:nvSpPr>
        <p:spPr>
          <a:xfrm>
            <a:off x="678188" y="5173350"/>
            <a:ext cx="2119731" cy="66876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2" name="Freeform 27"/>
          <p:cNvSpPr/>
          <p:nvPr>
            <p:custDataLst>
              <p:tags r:id="rId7"/>
            </p:custDataLst>
          </p:nvPr>
        </p:nvSpPr>
        <p:spPr bwMode="auto">
          <a:xfrm>
            <a:off x="3473799" y="5934672"/>
            <a:ext cx="189810" cy="17445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矩形: 圆角 38"/>
          <p:cNvSpPr/>
          <p:nvPr>
            <p:custDataLst>
              <p:tags r:id="rId8"/>
            </p:custDataLst>
          </p:nvPr>
        </p:nvSpPr>
        <p:spPr>
          <a:xfrm flipH="1">
            <a:off x="3603813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473799" y="5123544"/>
            <a:ext cx="2217174" cy="91764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098" name="正文"/>
          <p:cNvSpPr txBox="1"/>
          <p:nvPr>
            <p:custDataLst>
              <p:tags r:id="rId10"/>
            </p:custDataLst>
          </p:nvPr>
        </p:nvSpPr>
        <p:spPr>
          <a:xfrm>
            <a:off x="3739001" y="1459883"/>
            <a:ext cx="1971629" cy="364386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增强用户粘性，提高平台活跃度和用户留存率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0" name="标题"/>
          <p:cNvSpPr txBox="1"/>
          <p:nvPr>
            <p:custDataLst>
              <p:tags r:id="rId11"/>
            </p:custDataLst>
          </p:nvPr>
        </p:nvSpPr>
        <p:spPr>
          <a:xfrm>
            <a:off x="3543657" y="5173350"/>
            <a:ext cx="2119731" cy="66876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2" name="Freeform 27"/>
          <p:cNvSpPr/>
          <p:nvPr>
            <p:custDataLst>
              <p:tags r:id="rId12"/>
            </p:custDataLst>
          </p:nvPr>
        </p:nvSpPr>
        <p:spPr bwMode="auto">
          <a:xfrm>
            <a:off x="6339268" y="5934672"/>
            <a:ext cx="189810" cy="17445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矩形: 圆角 68"/>
          <p:cNvSpPr/>
          <p:nvPr>
            <p:custDataLst>
              <p:tags r:id="rId13"/>
            </p:custDataLst>
          </p:nvPr>
        </p:nvSpPr>
        <p:spPr>
          <a:xfrm flipH="1">
            <a:off x="6469282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9268" y="5123544"/>
            <a:ext cx="2217174" cy="91764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08" name="正文"/>
          <p:cNvSpPr txBox="1"/>
          <p:nvPr>
            <p:custDataLst>
              <p:tags r:id="rId15"/>
            </p:custDataLst>
          </p:nvPr>
        </p:nvSpPr>
        <p:spPr>
          <a:xfrm>
            <a:off x="6604470" y="1459883"/>
            <a:ext cx="1971629" cy="364386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促进用户互动，提升社区氛围和用户归属感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10" name="标题"/>
          <p:cNvSpPr txBox="1"/>
          <p:nvPr>
            <p:custDataLst>
              <p:tags r:id="rId16"/>
            </p:custDataLst>
          </p:nvPr>
        </p:nvSpPr>
        <p:spPr>
          <a:xfrm>
            <a:off x="6409126" y="5173350"/>
            <a:ext cx="2119731" cy="66876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12" name="Freeform 27"/>
          <p:cNvSpPr/>
          <p:nvPr>
            <p:custDataLst>
              <p:tags r:id="rId17"/>
            </p:custDataLst>
          </p:nvPr>
        </p:nvSpPr>
        <p:spPr bwMode="auto">
          <a:xfrm>
            <a:off x="9204738" y="5934672"/>
            <a:ext cx="189810" cy="17445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矩形: 圆角 74"/>
          <p:cNvSpPr/>
          <p:nvPr>
            <p:custDataLst>
              <p:tags r:id="rId18"/>
            </p:custDataLst>
          </p:nvPr>
        </p:nvSpPr>
        <p:spPr>
          <a:xfrm flipH="1">
            <a:off x="9335398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204738" y="5123544"/>
            <a:ext cx="2217174" cy="91764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18" name="正文"/>
          <p:cNvSpPr txBox="1"/>
          <p:nvPr>
            <p:custDataLst>
              <p:tags r:id="rId20"/>
            </p:custDataLst>
          </p:nvPr>
        </p:nvSpPr>
        <p:spPr>
          <a:xfrm>
            <a:off x="9469939" y="1459883"/>
            <a:ext cx="1971629" cy="364386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扩大平台影响力，提升品牌知名度和美誉度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0" name="标题"/>
          <p:cNvSpPr txBox="1"/>
          <p:nvPr>
            <p:custDataLst>
              <p:tags r:id="rId21"/>
            </p:custDataLst>
          </p:nvPr>
        </p:nvSpPr>
        <p:spPr>
          <a:xfrm>
            <a:off x="9275242" y="5173350"/>
            <a:ext cx="2119731" cy="66876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增加平台内容多样性</a:t>
            </a:r>
            <a:endParaRPr lang="zh-CN" altLang="en-US"/>
          </a:p>
        </p:txBody>
      </p:sp>
      <p:sp>
        <p:nvSpPr>
          <p:cNvPr id="1049180" name="椭圆 262"/>
          <p:cNvSpPr/>
          <p:nvPr>
            <p:custDataLst>
              <p:tags r:id="rId2"/>
            </p:custDataLst>
          </p:nvPr>
        </p:nvSpPr>
        <p:spPr>
          <a:xfrm>
            <a:off x="2414057" y="403686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3"/>
          <p:cNvSpPr/>
          <p:nvPr>
            <p:custDataLst>
              <p:tags r:id="rId3"/>
            </p:custDataLst>
          </p:nvPr>
        </p:nvSpPr>
        <p:spPr>
          <a:xfrm>
            <a:off x="3266271" y="411725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4"/>
          <p:cNvSpPr/>
          <p:nvPr>
            <p:custDataLst>
              <p:tags r:id="rId4"/>
            </p:custDataLst>
          </p:nvPr>
        </p:nvSpPr>
        <p:spPr>
          <a:xfrm>
            <a:off x="4064242" y="435383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5"/>
          <p:cNvSpPr/>
          <p:nvPr>
            <p:custDataLst>
              <p:tags r:id="rId5"/>
            </p:custDataLst>
          </p:nvPr>
        </p:nvSpPr>
        <p:spPr>
          <a:xfrm>
            <a:off x="4738693" y="455381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6"/>
          <p:cNvSpPr/>
          <p:nvPr>
            <p:custDataLst>
              <p:tags r:id="rId6"/>
            </p:custDataLst>
          </p:nvPr>
        </p:nvSpPr>
        <p:spPr>
          <a:xfrm>
            <a:off x="5430137" y="475837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8386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68"/>
          <p:cNvSpPr/>
          <p:nvPr>
            <p:custDataLst>
              <p:tags r:id="rId8"/>
            </p:custDataLst>
          </p:nvPr>
        </p:nvSpPr>
        <p:spPr>
          <a:xfrm flipV="1">
            <a:off x="2778078" y="449761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9"/>
          <p:cNvSpPr/>
          <p:nvPr>
            <p:custDataLst>
              <p:tags r:id="rId9"/>
            </p:custDataLst>
          </p:nvPr>
        </p:nvSpPr>
        <p:spPr>
          <a:xfrm flipV="1">
            <a:off x="2819904" y="454009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8330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9832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5782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7739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65003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7874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2122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3945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5447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7538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6816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87120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6617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图形 15"/>
          <p:cNvSpPr/>
          <p:nvPr>
            <p:custDataLst>
              <p:tags r:id="rId23"/>
            </p:custDataLst>
          </p:nvPr>
        </p:nvSpPr>
        <p:spPr>
          <a:xfrm>
            <a:off x="5016447" y="495704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0" name="图形 19"/>
          <p:cNvSpPr/>
          <p:nvPr>
            <p:custDataLst>
              <p:tags r:id="rId24"/>
            </p:custDataLst>
          </p:nvPr>
        </p:nvSpPr>
        <p:spPr>
          <a:xfrm>
            <a:off x="8597185" y="4649232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图形 27"/>
          <p:cNvSpPr/>
          <p:nvPr>
            <p:custDataLst>
              <p:tags r:id="rId25"/>
            </p:custDataLst>
          </p:nvPr>
        </p:nvSpPr>
        <p:spPr>
          <a:xfrm>
            <a:off x="4113257" y="3681995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4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31019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6" name="正文"/>
          <p:cNvSpPr txBox="1"/>
          <p:nvPr>
            <p:custDataLst>
              <p:tags r:id="rId27"/>
            </p:custDataLst>
          </p:nvPr>
        </p:nvSpPr>
        <p:spPr>
          <a:xfrm>
            <a:off x="608330" y="3703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UGC内容激励机制能够鼓励用户创作更多高质量、多样化的内容，从而增加平台内容的多样性。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8"/>
            </p:custDataLst>
          </p:nvPr>
        </p:nvSpPr>
        <p:spPr>
          <a:xfrm>
            <a:off x="9419336" y="3703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平台内容的多样性有助于提高用户体验，使用户更容易找到自己感兴趣的内容。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29"/>
            </p:custDataLst>
          </p:nvPr>
        </p:nvSpPr>
        <p:spPr>
          <a:xfrm>
            <a:off x="7063330" y="158021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多样化的内容能够吸引更广泛的用户群体，提高平台的知名度和用户黏性。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30"/>
            </p:custDataLst>
          </p:nvPr>
        </p:nvSpPr>
        <p:spPr>
          <a:xfrm>
            <a:off x="2964336" y="158021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通过合理的激励机制，可以吸引更多不同类型的用户参与内容创作，进一步丰富平台内容。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促进平台可持续发展</a:t>
            </a:r>
            <a:endParaRPr lang="zh-CN" altLang="en-US"/>
          </a:p>
        </p:txBody>
      </p:sp>
      <p:sp>
        <p:nvSpPr>
          <p:cNvPr id="1049282" name="任意多边形 35"/>
          <p:cNvSpPr/>
          <p:nvPr>
            <p:custDataLst>
              <p:tags r:id="rId2"/>
            </p:custDataLst>
          </p:nvPr>
        </p:nvSpPr>
        <p:spPr>
          <a:xfrm>
            <a:off x="608330" y="1406334"/>
            <a:ext cx="10969625" cy="104430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284" name="任意多边形 39"/>
          <p:cNvSpPr/>
          <p:nvPr>
            <p:custDataLst>
              <p:tags r:id="rId3"/>
            </p:custDataLst>
          </p:nvPr>
        </p:nvSpPr>
        <p:spPr>
          <a:xfrm>
            <a:off x="691544" y="1496535"/>
            <a:ext cx="10803833" cy="86453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3" name="直接连接符 40"/>
          <p:cNvCxnSpPr/>
          <p:nvPr>
            <p:custDataLst>
              <p:tags r:id="rId4"/>
            </p:custDataLst>
          </p:nvPr>
        </p:nvCxnSpPr>
        <p:spPr>
          <a:xfrm flipH="1">
            <a:off x="1996922" y="1720133"/>
            <a:ext cx="0" cy="43195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6" name="正文"/>
          <p:cNvSpPr txBox="1"/>
          <p:nvPr>
            <p:custDataLst>
              <p:tags r:id="rId5"/>
            </p:custDataLst>
          </p:nvPr>
        </p:nvSpPr>
        <p:spPr>
          <a:xfrm>
            <a:off x="2260539" y="1481925"/>
            <a:ext cx="9009970" cy="87914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提升用户活跃度和粘性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88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920859" y="1478114"/>
            <a:ext cx="900108" cy="9007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90" name="任意多边形 45"/>
          <p:cNvSpPr/>
          <p:nvPr>
            <p:custDataLst>
              <p:tags r:id="rId7"/>
            </p:custDataLst>
          </p:nvPr>
        </p:nvSpPr>
        <p:spPr>
          <a:xfrm>
            <a:off x="608330" y="2643744"/>
            <a:ext cx="10969625" cy="104430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292" name="任意多边形 46"/>
          <p:cNvSpPr/>
          <p:nvPr>
            <p:custDataLst>
              <p:tags r:id="rId8"/>
            </p:custDataLst>
          </p:nvPr>
        </p:nvSpPr>
        <p:spPr>
          <a:xfrm>
            <a:off x="691544" y="2733945"/>
            <a:ext cx="10803833" cy="86453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5" name="直接连接符 47"/>
          <p:cNvCxnSpPr/>
          <p:nvPr>
            <p:custDataLst>
              <p:tags r:id="rId9"/>
            </p:custDataLst>
          </p:nvPr>
        </p:nvCxnSpPr>
        <p:spPr>
          <a:xfrm flipH="1">
            <a:off x="1996922" y="2957543"/>
            <a:ext cx="0" cy="43195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4" name="正文"/>
          <p:cNvSpPr txBox="1"/>
          <p:nvPr>
            <p:custDataLst>
              <p:tags r:id="rId10"/>
            </p:custDataLst>
          </p:nvPr>
        </p:nvSpPr>
        <p:spPr>
          <a:xfrm>
            <a:off x="2260539" y="2719335"/>
            <a:ext cx="9009970" cy="87914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增加平台内容多样性和创新性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96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920859" y="2715524"/>
            <a:ext cx="900108" cy="9007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98" name="任意多边形 51"/>
          <p:cNvSpPr/>
          <p:nvPr>
            <p:custDataLst>
              <p:tags r:id="rId12"/>
            </p:custDataLst>
          </p:nvPr>
        </p:nvSpPr>
        <p:spPr>
          <a:xfrm>
            <a:off x="608330" y="3881154"/>
            <a:ext cx="10969625" cy="104430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300" name="任意多边形 52"/>
          <p:cNvSpPr/>
          <p:nvPr>
            <p:custDataLst>
              <p:tags r:id="rId13"/>
            </p:custDataLst>
          </p:nvPr>
        </p:nvSpPr>
        <p:spPr>
          <a:xfrm>
            <a:off x="691544" y="3971355"/>
            <a:ext cx="10803833" cy="86453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7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1996922" y="4194953"/>
            <a:ext cx="0" cy="43195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02" name="正文"/>
          <p:cNvSpPr txBox="1"/>
          <p:nvPr>
            <p:custDataLst>
              <p:tags r:id="rId15"/>
            </p:custDataLst>
          </p:nvPr>
        </p:nvSpPr>
        <p:spPr>
          <a:xfrm>
            <a:off x="2260539" y="3956745"/>
            <a:ext cx="9009970" cy="87914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促进平台商业化变现和品牌建设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04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920859" y="3952934"/>
            <a:ext cx="900108" cy="9007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06" name="任意多边形 57"/>
          <p:cNvSpPr/>
          <p:nvPr>
            <p:custDataLst>
              <p:tags r:id="rId17"/>
            </p:custDataLst>
          </p:nvPr>
        </p:nvSpPr>
        <p:spPr>
          <a:xfrm>
            <a:off x="608330" y="5118563"/>
            <a:ext cx="10969625" cy="104430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308" name="任意多边形 58"/>
          <p:cNvSpPr/>
          <p:nvPr>
            <p:custDataLst>
              <p:tags r:id="rId18"/>
            </p:custDataLst>
          </p:nvPr>
        </p:nvSpPr>
        <p:spPr>
          <a:xfrm>
            <a:off x="691544" y="5208765"/>
            <a:ext cx="10803833" cy="86453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9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1996922" y="5432362"/>
            <a:ext cx="0" cy="43195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10" name="正文"/>
          <p:cNvSpPr txBox="1"/>
          <p:nvPr>
            <p:custDataLst>
              <p:tags r:id="rId20"/>
            </p:custDataLst>
          </p:nvPr>
        </p:nvSpPr>
        <p:spPr>
          <a:xfrm>
            <a:off x="2260539" y="5194155"/>
            <a:ext cx="9009970" cy="87914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提升用户体验和用户满意度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12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920859" y="5190343"/>
            <a:ext cx="900108" cy="9007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3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增强用户忠诚度</a:t>
            </a:r>
            <a:endParaRPr lang="zh-CN" altLang="en-US"/>
          </a:p>
        </p:txBody>
      </p:sp>
      <p:sp>
        <p:nvSpPr>
          <p:cNvPr id="1049372" name="弧形 58"/>
          <p:cNvSpPr/>
          <p:nvPr>
            <p:custDataLst>
              <p:tags r:id="rId2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弧形 57"/>
          <p:cNvSpPr/>
          <p:nvPr>
            <p:custDataLst>
              <p:tags r:id="rId3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椭圆 22"/>
          <p:cNvSpPr/>
          <p:nvPr>
            <p:custDataLst>
              <p:tags r:id="rId4"/>
            </p:custDataLst>
          </p:nvPr>
        </p:nvSpPr>
        <p:spPr>
          <a:xfrm>
            <a:off x="8448679" y="232525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椭圆 23"/>
          <p:cNvSpPr/>
          <p:nvPr>
            <p:custDataLst>
              <p:tags r:id="rId5"/>
            </p:custDataLst>
          </p:nvPr>
        </p:nvSpPr>
        <p:spPr>
          <a:xfrm>
            <a:off x="8834838" y="238336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正文"/>
          <p:cNvSpPr txBox="1"/>
          <p:nvPr>
            <p:custDataLst>
              <p:tags r:id="rId6"/>
            </p:custDataLst>
          </p:nvPr>
        </p:nvSpPr>
        <p:spPr>
          <a:xfrm>
            <a:off x="8901385" y="316787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良好的UGC内容激励机制有助于提高平台的整体质量和声誉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2" name="椭圆 24"/>
          <p:cNvSpPr/>
          <p:nvPr>
            <p:custDataLst>
              <p:tags r:id="rId7"/>
            </p:custDataLst>
          </p:nvPr>
        </p:nvSpPr>
        <p:spPr>
          <a:xfrm>
            <a:off x="6016437" y="232525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椭圆 25"/>
          <p:cNvSpPr/>
          <p:nvPr>
            <p:custDataLst>
              <p:tags r:id="rId8"/>
            </p:custDataLst>
          </p:nvPr>
        </p:nvSpPr>
        <p:spPr>
          <a:xfrm>
            <a:off x="6401659" y="238336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正文"/>
          <p:cNvSpPr txBox="1"/>
          <p:nvPr>
            <p:custDataLst>
              <p:tags r:id="rId9"/>
            </p:custDataLst>
          </p:nvPr>
        </p:nvSpPr>
        <p:spPr>
          <a:xfrm>
            <a:off x="6469143" y="316787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通过UGC内容激励机制，可以促进用户参与度和互动性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椭圆 7"/>
          <p:cNvSpPr/>
          <p:nvPr>
            <p:custDataLst>
              <p:tags r:id="rId10"/>
            </p:custDataLst>
          </p:nvPr>
        </p:nvSpPr>
        <p:spPr>
          <a:xfrm>
            <a:off x="3584195" y="232525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椭圆 9"/>
          <p:cNvSpPr/>
          <p:nvPr>
            <p:custDataLst>
              <p:tags r:id="rId11"/>
            </p:custDataLst>
          </p:nvPr>
        </p:nvSpPr>
        <p:spPr>
          <a:xfrm>
            <a:off x="3969417" y="238336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正文"/>
          <p:cNvSpPr txBox="1"/>
          <p:nvPr>
            <p:custDataLst>
              <p:tags r:id="rId12"/>
            </p:custDataLst>
          </p:nvPr>
        </p:nvSpPr>
        <p:spPr>
          <a:xfrm>
            <a:off x="4036901" y="316787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激励机制可以培养用户的忠诚度，增加用户粘性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4" name="椭圆 5"/>
          <p:cNvSpPr/>
          <p:nvPr>
            <p:custDataLst>
              <p:tags r:id="rId13"/>
            </p:custDataLst>
          </p:nvPr>
        </p:nvSpPr>
        <p:spPr>
          <a:xfrm>
            <a:off x="875455" y="232525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椭圆 4"/>
          <p:cNvSpPr/>
          <p:nvPr>
            <p:custDataLst>
              <p:tags r:id="rId14"/>
            </p:custDataLst>
          </p:nvPr>
        </p:nvSpPr>
        <p:spPr>
          <a:xfrm>
            <a:off x="1260677" y="238336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正文"/>
          <p:cNvSpPr txBox="1"/>
          <p:nvPr>
            <p:custDataLst>
              <p:tags r:id="rId15"/>
            </p:custDataLst>
          </p:nvPr>
        </p:nvSpPr>
        <p:spPr>
          <a:xfrm>
            <a:off x="1328161" y="316787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内容创作者需要得到认可和激励，从而持续产生优质内容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456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02</a:t>
            </a:r>
            <a:endParaRPr lang="zh-CN" altLang="en-US"/>
          </a:p>
        </p:txBody>
      </p:sp>
      <p:sp>
        <p:nvSpPr>
          <p:cNvPr id="1049458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UGC内容激励机制的设计原则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5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公平性原则</a:t>
            </a:r>
            <a:endParaRPr lang="zh-CN" altLang="en-US"/>
          </a:p>
        </p:txBody>
      </p:sp>
      <p:sp>
        <p:nvSpPr>
          <p:cNvPr id="1049534" name="矩形 38"/>
          <p:cNvSpPr/>
          <p:nvPr>
            <p:custDataLst>
              <p:tags r:id="rId2"/>
            </p:custDataLst>
          </p:nvPr>
        </p:nvSpPr>
        <p:spPr>
          <a:xfrm rot="204112">
            <a:off x="1363145" y="1319530"/>
            <a:ext cx="4194774" cy="21894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6" name="矩形 39"/>
          <p:cNvSpPr/>
          <p:nvPr>
            <p:custDataLst>
              <p:tags r:id="rId3"/>
            </p:custDataLst>
          </p:nvPr>
        </p:nvSpPr>
        <p:spPr>
          <a:xfrm>
            <a:off x="1367992" y="1320222"/>
            <a:ext cx="4194774" cy="218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8" name="TextBox 2"/>
          <p:cNvSpPr txBox="1"/>
          <p:nvPr>
            <p:custDataLst>
              <p:tags r:id="rId4"/>
            </p:custDataLst>
          </p:nvPr>
        </p:nvSpPr>
        <p:spPr>
          <a:xfrm>
            <a:off x="1611037" y="1491254"/>
            <a:ext cx="3726687" cy="1807949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545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内容创作者应得到公平的回报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40" name="矩形 100"/>
          <p:cNvSpPr/>
          <p:nvPr>
            <p:custDataLst>
              <p:tags r:id="rId5"/>
            </p:custDataLst>
          </p:nvPr>
        </p:nvSpPr>
        <p:spPr>
          <a:xfrm rot="204112">
            <a:off x="6622192" y="1319530"/>
            <a:ext cx="4194774" cy="2189481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2" name="矩形 101"/>
          <p:cNvSpPr/>
          <p:nvPr>
            <p:custDataLst>
              <p:tags r:id="rId6"/>
            </p:custDataLst>
          </p:nvPr>
        </p:nvSpPr>
        <p:spPr>
          <a:xfrm>
            <a:off x="6627731" y="1320222"/>
            <a:ext cx="4194774" cy="2189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4" name="TextBox 2"/>
          <p:cNvSpPr txBox="1"/>
          <p:nvPr>
            <p:custDataLst>
              <p:tags r:id="rId7"/>
            </p:custDataLst>
          </p:nvPr>
        </p:nvSpPr>
        <p:spPr>
          <a:xfrm>
            <a:off x="6871469" y="1491254"/>
            <a:ext cx="3726687" cy="1807949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545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激励机制应避免不公平的待遇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46" name="矩形 122"/>
          <p:cNvSpPr/>
          <p:nvPr>
            <p:custDataLst>
              <p:tags r:id="rId8"/>
            </p:custDataLst>
          </p:nvPr>
        </p:nvSpPr>
        <p:spPr>
          <a:xfrm rot="204112">
            <a:off x="1363145" y="4059497"/>
            <a:ext cx="4194774" cy="2189481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8" name="矩形 123"/>
          <p:cNvSpPr/>
          <p:nvPr>
            <p:custDataLst>
              <p:tags r:id="rId9"/>
            </p:custDataLst>
          </p:nvPr>
        </p:nvSpPr>
        <p:spPr>
          <a:xfrm>
            <a:off x="1367992" y="4060189"/>
            <a:ext cx="4194774" cy="21894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0" name="TextBox 2"/>
          <p:cNvSpPr txBox="1"/>
          <p:nvPr>
            <p:custDataLst>
              <p:tags r:id="rId10"/>
            </p:custDataLst>
          </p:nvPr>
        </p:nvSpPr>
        <p:spPr>
          <a:xfrm>
            <a:off x="1610344" y="4231221"/>
            <a:ext cx="3726687" cy="1807949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保证内容质量与数量的平衡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52" name="矩形 89"/>
          <p:cNvSpPr/>
          <p:nvPr>
            <p:custDataLst>
              <p:tags r:id="rId11"/>
            </p:custDataLst>
          </p:nvPr>
        </p:nvSpPr>
        <p:spPr>
          <a:xfrm rot="204112">
            <a:off x="6622192" y="4059497"/>
            <a:ext cx="4194774" cy="2189481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4" name="矩形 90"/>
          <p:cNvSpPr/>
          <p:nvPr>
            <p:custDataLst>
              <p:tags r:id="rId12"/>
            </p:custDataLst>
          </p:nvPr>
        </p:nvSpPr>
        <p:spPr>
          <a:xfrm>
            <a:off x="6627731" y="4060189"/>
            <a:ext cx="4194774" cy="21894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6" name="TextBox 2"/>
          <p:cNvSpPr txBox="1"/>
          <p:nvPr>
            <p:custDataLst>
              <p:tags r:id="rId13"/>
            </p:custDataLst>
          </p:nvPr>
        </p:nvSpPr>
        <p:spPr>
          <a:xfrm>
            <a:off x="6870084" y="4231221"/>
            <a:ext cx="3726687" cy="1807949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建立公正的评价体系和标准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6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激励相容原则</a:t>
            </a:r>
            <a:endParaRPr lang="zh-CN" altLang="en-US"/>
          </a:p>
        </p:txBody>
      </p:sp>
      <p:sp>
        <p:nvSpPr>
          <p:cNvPr id="1049616" name="Freeform 27"/>
          <p:cNvSpPr/>
          <p:nvPr>
            <p:custDataLst>
              <p:tags r:id="rId2"/>
            </p:custDataLst>
          </p:nvPr>
        </p:nvSpPr>
        <p:spPr bwMode="auto">
          <a:xfrm>
            <a:off x="608330" y="5934672"/>
            <a:ext cx="189810" cy="17445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18" name="矩形: 圆角 32"/>
          <p:cNvSpPr/>
          <p:nvPr>
            <p:custDataLst>
              <p:tags r:id="rId3"/>
            </p:custDataLst>
          </p:nvPr>
        </p:nvSpPr>
        <p:spPr>
          <a:xfrm flipH="1">
            <a:off x="738343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20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08330" y="5123544"/>
            <a:ext cx="2217174" cy="91764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622" name="正文"/>
          <p:cNvSpPr txBox="1"/>
          <p:nvPr>
            <p:custDataLst>
              <p:tags r:id="rId5"/>
            </p:custDataLst>
          </p:nvPr>
        </p:nvSpPr>
        <p:spPr>
          <a:xfrm>
            <a:off x="873531" y="1459883"/>
            <a:ext cx="1971629" cy="364386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用户参与度：激励机制应能激发用户积极参与UGC内容创作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4" name="标题"/>
          <p:cNvSpPr txBox="1"/>
          <p:nvPr>
            <p:custDataLst>
              <p:tags r:id="rId6"/>
            </p:custDataLst>
          </p:nvPr>
        </p:nvSpPr>
        <p:spPr>
          <a:xfrm>
            <a:off x="678188" y="5173350"/>
            <a:ext cx="2119731" cy="66876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6" name="Freeform 27"/>
          <p:cNvSpPr/>
          <p:nvPr>
            <p:custDataLst>
              <p:tags r:id="rId7"/>
            </p:custDataLst>
          </p:nvPr>
        </p:nvSpPr>
        <p:spPr bwMode="auto">
          <a:xfrm>
            <a:off x="3473799" y="5934672"/>
            <a:ext cx="189810" cy="17445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28" name="矩形: 圆角 38"/>
          <p:cNvSpPr/>
          <p:nvPr>
            <p:custDataLst>
              <p:tags r:id="rId8"/>
            </p:custDataLst>
          </p:nvPr>
        </p:nvSpPr>
        <p:spPr>
          <a:xfrm flipH="1">
            <a:off x="3603813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30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473799" y="5123544"/>
            <a:ext cx="2217174" cy="91764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632" name="正文"/>
          <p:cNvSpPr txBox="1"/>
          <p:nvPr>
            <p:custDataLst>
              <p:tags r:id="rId10"/>
            </p:custDataLst>
          </p:nvPr>
        </p:nvSpPr>
        <p:spPr>
          <a:xfrm>
            <a:off x="3739001" y="1459883"/>
            <a:ext cx="1971629" cy="364386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内容质量：激励机制应注重提高UGC内容的质量和价值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4" name="标题"/>
          <p:cNvSpPr txBox="1"/>
          <p:nvPr>
            <p:custDataLst>
              <p:tags r:id="rId11"/>
            </p:custDataLst>
          </p:nvPr>
        </p:nvSpPr>
        <p:spPr>
          <a:xfrm>
            <a:off x="3543657" y="5173350"/>
            <a:ext cx="2119731" cy="66876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6" name="Freeform 27"/>
          <p:cNvSpPr/>
          <p:nvPr>
            <p:custDataLst>
              <p:tags r:id="rId12"/>
            </p:custDataLst>
          </p:nvPr>
        </p:nvSpPr>
        <p:spPr bwMode="auto">
          <a:xfrm>
            <a:off x="6339268" y="5934672"/>
            <a:ext cx="189810" cy="17445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38" name="矩形: 圆角 68"/>
          <p:cNvSpPr/>
          <p:nvPr>
            <p:custDataLst>
              <p:tags r:id="rId13"/>
            </p:custDataLst>
          </p:nvPr>
        </p:nvSpPr>
        <p:spPr>
          <a:xfrm flipH="1">
            <a:off x="6469282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0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9268" y="5123544"/>
            <a:ext cx="2217174" cy="91764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642" name="正文"/>
          <p:cNvSpPr txBox="1"/>
          <p:nvPr>
            <p:custDataLst>
              <p:tags r:id="rId15"/>
            </p:custDataLst>
          </p:nvPr>
        </p:nvSpPr>
        <p:spPr>
          <a:xfrm>
            <a:off x="6604470" y="1459883"/>
            <a:ext cx="1971629" cy="364386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平台利益：激励机制应与平台利益相一致，促进平台的发展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4" name="标题"/>
          <p:cNvSpPr txBox="1"/>
          <p:nvPr>
            <p:custDataLst>
              <p:tags r:id="rId16"/>
            </p:custDataLst>
          </p:nvPr>
        </p:nvSpPr>
        <p:spPr>
          <a:xfrm>
            <a:off x="6409126" y="5173350"/>
            <a:ext cx="2119731" cy="66876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6" name="Freeform 27"/>
          <p:cNvSpPr/>
          <p:nvPr>
            <p:custDataLst>
              <p:tags r:id="rId17"/>
            </p:custDataLst>
          </p:nvPr>
        </p:nvSpPr>
        <p:spPr bwMode="auto">
          <a:xfrm>
            <a:off x="9204738" y="5934672"/>
            <a:ext cx="189810" cy="17445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8" name="矩形: 圆角 74"/>
          <p:cNvSpPr/>
          <p:nvPr>
            <p:custDataLst>
              <p:tags r:id="rId18"/>
            </p:custDataLst>
          </p:nvPr>
        </p:nvSpPr>
        <p:spPr>
          <a:xfrm flipH="1">
            <a:off x="9335398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50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204738" y="5123544"/>
            <a:ext cx="2217174" cy="91764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652" name="正文"/>
          <p:cNvSpPr txBox="1"/>
          <p:nvPr>
            <p:custDataLst>
              <p:tags r:id="rId20"/>
            </p:custDataLst>
          </p:nvPr>
        </p:nvSpPr>
        <p:spPr>
          <a:xfrm>
            <a:off x="9469939" y="1459883"/>
            <a:ext cx="1971629" cy="364386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公平性：激励机制应公平对待所有用户，避免不公平的现象发生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4" name="标题"/>
          <p:cNvSpPr txBox="1"/>
          <p:nvPr>
            <p:custDataLst>
              <p:tags r:id="rId21"/>
            </p:custDataLst>
          </p:nvPr>
        </p:nvSpPr>
        <p:spPr>
          <a:xfrm>
            <a:off x="9275242" y="5173350"/>
            <a:ext cx="2119731" cy="66876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7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可操作性原则</a:t>
            </a:r>
            <a:endParaRPr lang="zh-CN" altLang="en-US"/>
          </a:p>
        </p:txBody>
      </p:sp>
      <p:sp>
        <p:nvSpPr>
          <p:cNvPr id="1049714" name="椭圆 262"/>
          <p:cNvSpPr/>
          <p:nvPr>
            <p:custDataLst>
              <p:tags r:id="rId2"/>
            </p:custDataLst>
          </p:nvPr>
        </p:nvSpPr>
        <p:spPr>
          <a:xfrm>
            <a:off x="2414057" y="403686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3"/>
          <p:cNvSpPr/>
          <p:nvPr>
            <p:custDataLst>
              <p:tags r:id="rId3"/>
            </p:custDataLst>
          </p:nvPr>
        </p:nvSpPr>
        <p:spPr>
          <a:xfrm>
            <a:off x="3266271" y="411725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64"/>
          <p:cNvSpPr/>
          <p:nvPr>
            <p:custDataLst>
              <p:tags r:id="rId4"/>
            </p:custDataLst>
          </p:nvPr>
        </p:nvSpPr>
        <p:spPr>
          <a:xfrm>
            <a:off x="4064242" y="435383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65"/>
          <p:cNvSpPr/>
          <p:nvPr>
            <p:custDataLst>
              <p:tags r:id="rId5"/>
            </p:custDataLst>
          </p:nvPr>
        </p:nvSpPr>
        <p:spPr>
          <a:xfrm>
            <a:off x="4738693" y="455381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66"/>
          <p:cNvSpPr/>
          <p:nvPr>
            <p:custDataLst>
              <p:tags r:id="rId6"/>
            </p:custDataLst>
          </p:nvPr>
        </p:nvSpPr>
        <p:spPr>
          <a:xfrm>
            <a:off x="5430137" y="475837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8386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68"/>
          <p:cNvSpPr/>
          <p:nvPr>
            <p:custDataLst>
              <p:tags r:id="rId8"/>
            </p:custDataLst>
          </p:nvPr>
        </p:nvSpPr>
        <p:spPr>
          <a:xfrm flipV="1">
            <a:off x="2778078" y="449761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9"/>
          <p:cNvSpPr/>
          <p:nvPr>
            <p:custDataLst>
              <p:tags r:id="rId9"/>
            </p:custDataLst>
          </p:nvPr>
        </p:nvSpPr>
        <p:spPr>
          <a:xfrm flipV="1">
            <a:off x="2819904" y="454009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8330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9832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5782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7739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65003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7874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2122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3945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5447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7538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6816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87120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6617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图形 15"/>
          <p:cNvSpPr/>
          <p:nvPr>
            <p:custDataLst>
              <p:tags r:id="rId23"/>
            </p:custDataLst>
          </p:nvPr>
        </p:nvSpPr>
        <p:spPr>
          <a:xfrm>
            <a:off x="5016447" y="495704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44" name="图形 19"/>
          <p:cNvSpPr/>
          <p:nvPr>
            <p:custDataLst>
              <p:tags r:id="rId24"/>
            </p:custDataLst>
          </p:nvPr>
        </p:nvSpPr>
        <p:spPr>
          <a:xfrm>
            <a:off x="8597185" y="4649232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46" name="图形 27"/>
          <p:cNvSpPr/>
          <p:nvPr>
            <p:custDataLst>
              <p:tags r:id="rId25"/>
            </p:custDataLst>
          </p:nvPr>
        </p:nvSpPr>
        <p:spPr>
          <a:xfrm>
            <a:off x="4113257" y="3681995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48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31019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50" name="正文"/>
          <p:cNvSpPr txBox="1"/>
          <p:nvPr>
            <p:custDataLst>
              <p:tags r:id="rId27"/>
            </p:custDataLst>
          </p:nvPr>
        </p:nvSpPr>
        <p:spPr>
          <a:xfrm>
            <a:off x="608330" y="3703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明确性：激励机制的规则和流程应清晰明确，易于理解和操作。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8"/>
            </p:custDataLst>
          </p:nvPr>
        </p:nvSpPr>
        <p:spPr>
          <a:xfrm>
            <a:off x="9419336" y="3703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可持续性：激励机制应具有可持续性，能够长期吸引和激励用户参与。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9"/>
            </p:custDataLst>
          </p:nvPr>
        </p:nvSpPr>
        <p:spPr>
          <a:xfrm>
            <a:off x="7063330" y="158021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可达到性：激励机制应确保用户能够通过努力达到所设定的激励条件。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30"/>
            </p:custDataLst>
          </p:nvPr>
        </p:nvSpPr>
        <p:spPr>
          <a:xfrm>
            <a:off x="2964336" y="158021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可衡量性：激励措施应具有可衡量的标准和目标，以便评估其效果。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8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动态调整原则</a:t>
            </a:r>
            <a:endParaRPr lang="zh-CN" altLang="en-US"/>
          </a:p>
        </p:txBody>
      </p:sp>
      <p:sp>
        <p:nvSpPr>
          <p:cNvPr id="1049816" name="矩形 3"/>
          <p:cNvSpPr/>
          <p:nvPr>
            <p:custDataLst>
              <p:tags r:id="rId2"/>
            </p:custDataLst>
          </p:nvPr>
        </p:nvSpPr>
        <p:spPr>
          <a:xfrm>
            <a:off x="1450759" y="1319530"/>
            <a:ext cx="9831404" cy="108093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8" name="矩形 13"/>
          <p:cNvSpPr/>
          <p:nvPr>
            <p:custDataLst>
              <p:tags r:id="rId3"/>
            </p:custDataLst>
          </p:nvPr>
        </p:nvSpPr>
        <p:spPr>
          <a:xfrm>
            <a:off x="903550" y="1319530"/>
            <a:ext cx="266624" cy="108093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0" name="文本框 4"/>
          <p:cNvSpPr txBox="1"/>
          <p:nvPr>
            <p:custDataLst>
              <p:tags r:id="rId4"/>
            </p:custDataLst>
          </p:nvPr>
        </p:nvSpPr>
        <p:spPr>
          <a:xfrm>
            <a:off x="1732256" y="1412924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内容质量：根据内容质量进行动态调整，优质内容应得到更多激励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39"/>
          <p:cNvSpPr/>
          <p:nvPr>
            <p:custDataLst>
              <p:tags r:id="rId5"/>
            </p:custDataLst>
          </p:nvPr>
        </p:nvSpPr>
        <p:spPr>
          <a:xfrm>
            <a:off x="1450759" y="2602708"/>
            <a:ext cx="9831404" cy="108093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4" name="矩形 5"/>
          <p:cNvSpPr/>
          <p:nvPr>
            <p:custDataLst>
              <p:tags r:id="rId6"/>
            </p:custDataLst>
          </p:nvPr>
        </p:nvSpPr>
        <p:spPr>
          <a:xfrm>
            <a:off x="903550" y="2602708"/>
            <a:ext cx="266624" cy="108093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6" name="文本框 41"/>
          <p:cNvSpPr txBox="1"/>
          <p:nvPr>
            <p:custDataLst>
              <p:tags r:id="rId7"/>
            </p:custDataLst>
          </p:nvPr>
        </p:nvSpPr>
        <p:spPr>
          <a:xfrm>
            <a:off x="1732256" y="2696102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用户反馈：根据用户反馈进行动态调整，积极反馈应得到更多激励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12"/>
          <p:cNvSpPr/>
          <p:nvPr>
            <p:custDataLst>
              <p:tags r:id="rId8"/>
            </p:custDataLst>
          </p:nvPr>
        </p:nvSpPr>
        <p:spPr>
          <a:xfrm>
            <a:off x="1450759" y="3885886"/>
            <a:ext cx="9831404" cy="108093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0" name="矩形 17"/>
          <p:cNvSpPr/>
          <p:nvPr>
            <p:custDataLst>
              <p:tags r:id="rId9"/>
            </p:custDataLst>
          </p:nvPr>
        </p:nvSpPr>
        <p:spPr>
          <a:xfrm>
            <a:off x="903550" y="3885886"/>
            <a:ext cx="266624" cy="108093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2" name="文本框 19"/>
          <p:cNvSpPr txBox="1"/>
          <p:nvPr>
            <p:custDataLst>
              <p:tags r:id="rId10"/>
            </p:custDataLst>
          </p:nvPr>
        </p:nvSpPr>
        <p:spPr>
          <a:xfrm>
            <a:off x="1732256" y="3979280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创作频率：根据创作者的创作频率进行动态调整，高频创作应得到更多激励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9"/>
          <p:cNvSpPr/>
          <p:nvPr>
            <p:custDataLst>
              <p:tags r:id="rId11"/>
            </p:custDataLst>
          </p:nvPr>
        </p:nvSpPr>
        <p:spPr>
          <a:xfrm>
            <a:off x="1450759" y="5168407"/>
            <a:ext cx="9831404" cy="108093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6" name="矩形 26"/>
          <p:cNvSpPr/>
          <p:nvPr>
            <p:custDataLst>
              <p:tags r:id="rId12"/>
            </p:custDataLst>
          </p:nvPr>
        </p:nvSpPr>
        <p:spPr>
          <a:xfrm>
            <a:off x="903550" y="5168407"/>
            <a:ext cx="266624" cy="108093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8" name="文本框 27"/>
          <p:cNvSpPr txBox="1"/>
          <p:nvPr>
            <p:custDataLst>
              <p:tags r:id="rId13"/>
            </p:custDataLst>
          </p:nvPr>
        </p:nvSpPr>
        <p:spPr>
          <a:xfrm>
            <a:off x="1732256" y="5261801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社会影响力：根据内容的社会影响力进行动态调整，具有广泛影响力的内容应得到更多激励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896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03</a:t>
            </a:r>
            <a:endParaRPr lang="zh-CN" altLang="en-US"/>
          </a:p>
        </p:txBody>
      </p:sp>
      <p:sp>
        <p:nvSpPr>
          <p:cNvPr id="1049898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UGC内容激励机制的具体措施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9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积分激励</a:t>
            </a:r>
            <a:endParaRPr lang="zh-CN" altLang="en-US"/>
          </a:p>
        </p:txBody>
      </p:sp>
      <p:sp>
        <p:nvSpPr>
          <p:cNvPr id="104997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8"/>
          <p:cNvSpPr/>
          <p:nvPr>
            <p:custDataLst>
              <p:tags r:id="rId4"/>
            </p:custDataLst>
          </p:nvPr>
        </p:nvSpPr>
        <p:spPr>
          <a:xfrm>
            <a:off x="6439191" y="234434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704805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4"/>
          <p:cNvSpPr/>
          <p:nvPr>
            <p:custDataLst>
              <p:tags r:id="rId8"/>
            </p:custDataLst>
          </p:nvPr>
        </p:nvSpPr>
        <p:spPr>
          <a:xfrm>
            <a:off x="736495" y="234434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704805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05374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定义：通过积分系统对用户生成内容进行奖励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05374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实施方式：设定积分规则，用户上传、分享、评论等行为可获得积分，积分可兑换奖励或特权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1"/>
          <p:cNvSpPr/>
          <p:nvPr>
            <p:custDataLst>
              <p:tags r:id="rId14"/>
            </p:custDataLst>
          </p:nvPr>
        </p:nvSpPr>
        <p:spPr>
          <a:xfrm>
            <a:off x="3661217" y="2356523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18262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25"/>
          <p:cNvSpPr/>
          <p:nvPr>
            <p:custDataLst>
              <p:tags r:id="rId18"/>
            </p:custDataLst>
          </p:nvPr>
        </p:nvSpPr>
        <p:spPr>
          <a:xfrm>
            <a:off x="9216523" y="2381515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43254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090908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效果：促进UGC内容的数量和质量提升，增强用户粘性和活跃度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065916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目的：激发用户创作积极性，增加优质内容产出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https://d.book118.com/186220014003010040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1_2"/>
  <p:tag name="KSO_WM_UNIT_INDEX" val="1_1_2"/>
  <p:tag name="KSO_WM_UNIT_LAYERLEVEL" val="1_1_1"/>
  <p:tag name="KSO_WM_UNIT_SUBTYPE" val="d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2_2"/>
  <p:tag name="KSO_WM_UNIT_INDEX" val="1_2_2"/>
  <p:tag name="KSO_WM_UNIT_LAYERLEVEL" val="1_1_1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3_2"/>
  <p:tag name="KSO_WM_UNIT_INDEX" val="1_3_2"/>
  <p:tag name="KSO_WM_UNIT_LAYERLEVEL" val="1_1_1"/>
  <p:tag name="KSO_WM_UNIT_SUBTYPE" val="d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4_2"/>
  <p:tag name="KSO_WM_UNIT_INDEX" val="1_4_2"/>
  <p:tag name="KSO_WM_UNIT_LAYERLEVEL" val="1_1_1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5_2"/>
  <p:tag name="KSO_WM_UNIT_INDEX" val="1_5_2"/>
  <p:tag name="KSO_WM_UNIT_LAYERLEVEL" val="1_1_1"/>
  <p:tag name="KSO_WM_UNIT_SUBTYPE" val="d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3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6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4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6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20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3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3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3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3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3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3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3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3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3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3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3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3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4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5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+中文正文</vt:lpstr>
      <vt:lpstr>宋体</vt:lpstr>
      <vt:lpstr>Office Theme</vt:lpstr>
      <vt:lpstr>短视频UGC内容激励机制设计</vt:lpstr>
      <vt:lpstr>目录</vt:lpstr>
      <vt:lpstr>UGC内容激励机制的必要性</vt:lpstr>
      <vt:lpstr>提升用户参与度</vt:lpstr>
      <vt:lpstr>增加平台内容多样性</vt:lpstr>
      <vt:lpstr>促进平台可持续发展</vt:lpstr>
      <vt:lpstr>增强用户忠诚度</vt:lpstr>
      <vt:lpstr>UGC内容激励机制的设计原则</vt:lpstr>
      <vt:lpstr>公平性原则</vt:lpstr>
      <vt:lpstr>激励相容原则</vt:lpstr>
      <vt:lpstr>可操作性原则</vt:lpstr>
      <vt:lpstr>动态调整原则</vt:lpstr>
      <vt:lpstr>UGC内容激励机制的具体措施</vt:lpstr>
      <vt:lpstr>积分激励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2024-09-06T03:44:57.116</cp:lastPrinted>
  <dcterms:created xsi:type="dcterms:W3CDTF">2024-09-05T19:44:57Z</dcterms:created>
  <dcterms:modified xsi:type="dcterms:W3CDTF">2024-09-05T19:45:00Z</dcterms:modified>
</cp:coreProperties>
</file>