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48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9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37675-AB13-44B6-B70C-A1294835D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A4E82-C6D0-4264-9DB7-5EF59C93A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488A7-8B96-42AD-A1DB-D165D0510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1562B-1698-43D0-B365-B0664F8C8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038C4F-7A9C-4730-A74C-A7DD4690B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39C8B5-F151-4EEC-B844-4310BC338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25FBB9-5E25-41A2-8C7F-CB59FF0F5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4AA13-A70B-4D55-A29E-2503BDC9F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F26D9-F8FD-43B3-B25B-CF7AD5363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A182E-2DC5-425A-92CF-87F9603AA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6375EF-78AB-4A2C-A53D-153260192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473" r:id="rId2"/>
    <p:sldLayoutId id="2147489474" r:id="rId3"/>
    <p:sldLayoutId id="2147489475" r:id="rId4"/>
    <p:sldLayoutId id="2147489476" r:id="rId5"/>
    <p:sldLayoutId id="2147489477" r:id="rId6"/>
    <p:sldLayoutId id="2147489478" r:id="rId7"/>
    <p:sldLayoutId id="2147489479" r:id="rId8"/>
    <p:sldLayoutId id="2147489480" r:id="rId9"/>
    <p:sldLayoutId id="2147489481" r:id="rId10"/>
    <p:sldLayoutId id="214748948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20" Type="http://schemas.openxmlformats.org/officeDocument/2006/relationships/tags" Target="../tags/tag158.xml" /><Relationship Id="rId21" Type="http://schemas.openxmlformats.org/officeDocument/2006/relationships/tags" Target="../tags/tag159.xml" /><Relationship Id="rId22" Type="http://schemas.openxmlformats.org/officeDocument/2006/relationships/tags" Target="../tags/tag160.xml" /><Relationship Id="rId23" Type="http://schemas.openxmlformats.org/officeDocument/2006/relationships/tags" Target="../tags/tag161.xml" /><Relationship Id="rId24" Type="http://schemas.openxmlformats.org/officeDocument/2006/relationships/tags" Target="../tags/tag162.xml" /><Relationship Id="rId25" Type="http://schemas.openxmlformats.org/officeDocument/2006/relationships/tags" Target="../tags/tag163.xml" /><Relationship Id="rId26" Type="http://schemas.openxmlformats.org/officeDocument/2006/relationships/tags" Target="../tags/tag164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22" Type="http://schemas.openxmlformats.org/officeDocument/2006/relationships/tags" Target="../tags/tag224.xml" /><Relationship Id="rId23" Type="http://schemas.openxmlformats.org/officeDocument/2006/relationships/tags" Target="../tags/tag225.xml" /><Relationship Id="rId24" Type="http://schemas.openxmlformats.org/officeDocument/2006/relationships/tags" Target="../tags/tag226.xml" /><Relationship Id="rId25" Type="http://schemas.openxmlformats.org/officeDocument/2006/relationships/tags" Target="../tags/tag227.xml" /><Relationship Id="rId26" Type="http://schemas.openxmlformats.org/officeDocument/2006/relationships/tags" Target="../tags/tag228.xml" /><Relationship Id="rId27" Type="http://schemas.openxmlformats.org/officeDocument/2006/relationships/tags" Target="../tags/tag229.xml" /><Relationship Id="rId28" Type="http://schemas.openxmlformats.org/officeDocument/2006/relationships/tags" Target="../tags/tag230.xml" /><Relationship Id="rId29" Type="http://schemas.openxmlformats.org/officeDocument/2006/relationships/tags" Target="../tags/tag231.xml" /><Relationship Id="rId3" Type="http://schemas.openxmlformats.org/officeDocument/2006/relationships/tags" Target="../tags/tag205.xml" /><Relationship Id="rId30" Type="http://schemas.openxmlformats.org/officeDocument/2006/relationships/tags" Target="../tags/tag232.xml" /><Relationship Id="rId31" Type="http://schemas.openxmlformats.org/officeDocument/2006/relationships/tags" Target="../tags/tag233.xml" /><Relationship Id="rId32" Type="http://schemas.openxmlformats.org/officeDocument/2006/relationships/tags" Target="../tags/tag234.xml" /><Relationship Id="rId33" Type="http://schemas.openxmlformats.org/officeDocument/2006/relationships/tags" Target="../tags/tag235.xml" /><Relationship Id="rId34" Type="http://schemas.openxmlformats.org/officeDocument/2006/relationships/tags" Target="../tags/tag236.xml" /><Relationship Id="rId35" Type="http://schemas.openxmlformats.org/officeDocument/2006/relationships/tags" Target="../tags/tag237.xml" /><Relationship Id="rId36" Type="http://schemas.openxmlformats.org/officeDocument/2006/relationships/tags" Target="../tags/tag238.xml" /><Relationship Id="rId37" Type="http://schemas.openxmlformats.org/officeDocument/2006/relationships/tags" Target="../tags/tag239.xml" /><Relationship Id="rId38" Type="http://schemas.openxmlformats.org/officeDocument/2006/relationships/tags" Target="../tags/tag240.xml" /><Relationship Id="rId39" Type="http://schemas.openxmlformats.org/officeDocument/2006/relationships/tags" Target="../tags/tag241.xml" /><Relationship Id="rId4" Type="http://schemas.openxmlformats.org/officeDocument/2006/relationships/tags" Target="../tags/tag206.xml" /><Relationship Id="rId40" Type="http://schemas.openxmlformats.org/officeDocument/2006/relationships/tags" Target="../tags/tag242.xml" /><Relationship Id="rId41" Type="http://schemas.openxmlformats.org/officeDocument/2006/relationships/tags" Target="../tags/tag243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14" Type="http://schemas.openxmlformats.org/officeDocument/2006/relationships/tags" Target="../tags/tag256.xml" /><Relationship Id="rId15" Type="http://schemas.openxmlformats.org/officeDocument/2006/relationships/tags" Target="../tags/tag257.xml" /><Relationship Id="rId16" Type="http://schemas.openxmlformats.org/officeDocument/2006/relationships/tags" Target="../tags/tag258.xml" /><Relationship Id="rId17" Type="http://schemas.openxmlformats.org/officeDocument/2006/relationships/tags" Target="../tags/tag259.xml" /><Relationship Id="rId18" Type="http://schemas.openxmlformats.org/officeDocument/2006/relationships/tags" Target="../tags/tag260.xml" /><Relationship Id="rId19" Type="http://schemas.openxmlformats.org/officeDocument/2006/relationships/tags" Target="../tags/tag261.xml" /><Relationship Id="rId2" Type="http://schemas.openxmlformats.org/officeDocument/2006/relationships/tags" Target="../tags/tag244.xml" /><Relationship Id="rId20" Type="http://schemas.openxmlformats.org/officeDocument/2006/relationships/tags" Target="../tags/tag262.xml" /><Relationship Id="rId21" Type="http://schemas.openxmlformats.org/officeDocument/2006/relationships/tags" Target="../tags/tag263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14" Type="http://schemas.openxmlformats.org/officeDocument/2006/relationships/tags" Target="../tags/tag276.xml" /><Relationship Id="rId15" Type="http://schemas.openxmlformats.org/officeDocument/2006/relationships/tags" Target="../tags/tag277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9.xml" /><Relationship Id="rId11" Type="http://schemas.openxmlformats.org/officeDocument/2006/relationships/tags" Target="../tags/tag290.xml" /><Relationship Id="rId12" Type="http://schemas.openxmlformats.org/officeDocument/2006/relationships/tags" Target="../tags/tag291.xml" /><Relationship Id="rId13" Type="http://schemas.openxmlformats.org/officeDocument/2006/relationships/tags" Target="../tags/tag292.xml" /><Relationship Id="rId14" Type="http://schemas.openxmlformats.org/officeDocument/2006/relationships/tags" Target="../tags/tag293.xml" /><Relationship Id="rId15" Type="http://schemas.openxmlformats.org/officeDocument/2006/relationships/tags" Target="../tags/tag294.xml" /><Relationship Id="rId16" Type="http://schemas.openxmlformats.org/officeDocument/2006/relationships/tags" Target="../tags/tag295.xml" /><Relationship Id="rId17" Type="http://schemas.openxmlformats.org/officeDocument/2006/relationships/tags" Target="../tags/tag296.xml" /><Relationship Id="rId18" Type="http://schemas.openxmlformats.org/officeDocument/2006/relationships/tags" Target="../tags/tag297.xml" /><Relationship Id="rId19" Type="http://schemas.openxmlformats.org/officeDocument/2006/relationships/tags" Target="../tags/tag298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tags" Target="../tags/tag285.xml" /><Relationship Id="rId7" Type="http://schemas.openxmlformats.org/officeDocument/2006/relationships/tags" Target="../tags/tag286.xml" /><Relationship Id="rId8" Type="http://schemas.openxmlformats.org/officeDocument/2006/relationships/tags" Target="../tags/tag287.xml" /><Relationship Id="rId9" Type="http://schemas.openxmlformats.org/officeDocument/2006/relationships/tags" Target="../tags/tag28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22004222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/>
          <a:lstStyle/>
          <a:p>
            <a:r>
              <a:rPr lang="zh-CN" altLang="en-US"/>
              <a:t>电气系统工程师职位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1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6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73469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784860"/>
            <a:ext cx="804545" cy="76454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782955"/>
            <a:ext cx="420878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电气系统工程师的职责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8656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915795"/>
            <a:ext cx="804545" cy="76454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913890"/>
            <a:ext cx="420878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电气系统工程师的技能要求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997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3047365"/>
            <a:ext cx="804545" cy="76454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3045460"/>
            <a:ext cx="420878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电气系统工程师的职业发展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41287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4178935"/>
            <a:ext cx="804545" cy="76454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4177030"/>
            <a:ext cx="420878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电气系统工程师的薪酬待遇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526034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5310505"/>
            <a:ext cx="804545" cy="76454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5308600"/>
            <a:ext cx="420878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如何成为电气系统工程师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9571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电气系统工程师的职责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负责电气系统的设计、开发和维护</a:t>
            </a:r>
            <a:endParaRPr lang="zh-CN" altLang="en-US"/>
          </a:p>
        </p:txBody>
      </p:sp>
      <p:sp>
        <p:nvSpPr>
          <p:cNvPr id="1048952" name="矩形 3"/>
          <p:cNvSpPr/>
          <p:nvPr>
            <p:custDataLst>
              <p:tags r:id="rId2"/>
            </p:custDataLst>
          </p:nvPr>
        </p:nvSpPr>
        <p:spPr>
          <a:xfrm>
            <a:off x="1053557" y="1657453"/>
            <a:ext cx="4843071" cy="1222647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矩形 13"/>
          <p:cNvSpPr/>
          <p:nvPr>
            <p:custDataLst>
              <p:tags r:id="rId3"/>
            </p:custDataLst>
          </p:nvPr>
        </p:nvSpPr>
        <p:spPr>
          <a:xfrm>
            <a:off x="694800" y="1657453"/>
            <a:ext cx="174957" cy="1222647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文本框 4"/>
          <p:cNvSpPr txBox="1"/>
          <p:nvPr>
            <p:custDataLst>
              <p:tags r:id="rId4"/>
            </p:custDataLst>
          </p:nvPr>
        </p:nvSpPr>
        <p:spPr>
          <a:xfrm>
            <a:off x="1238620" y="1762933"/>
            <a:ext cx="4549120" cy="10114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设计电气系统：根据项目需求，设计电气系统的架构、功能和性能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矩形 39"/>
          <p:cNvSpPr/>
          <p:nvPr>
            <p:custDataLst>
              <p:tags r:id="rId5"/>
            </p:custDataLst>
          </p:nvPr>
        </p:nvSpPr>
        <p:spPr>
          <a:xfrm>
            <a:off x="1053557" y="3108904"/>
            <a:ext cx="4843071" cy="1222647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5"/>
          <p:cNvSpPr/>
          <p:nvPr>
            <p:custDataLst>
              <p:tags r:id="rId6"/>
            </p:custDataLst>
          </p:nvPr>
        </p:nvSpPr>
        <p:spPr>
          <a:xfrm>
            <a:off x="694800" y="3108904"/>
            <a:ext cx="174957" cy="1222647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文本框 41"/>
          <p:cNvSpPr txBox="1"/>
          <p:nvPr>
            <p:custDataLst>
              <p:tags r:id="rId7"/>
            </p:custDataLst>
          </p:nvPr>
        </p:nvSpPr>
        <p:spPr>
          <a:xfrm>
            <a:off x="1238620" y="3214383"/>
            <a:ext cx="4549120" cy="10114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开发电气系统：编写电气系统的软件和硬件代码，实现电气系统的功能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12"/>
          <p:cNvSpPr/>
          <p:nvPr>
            <p:custDataLst>
              <p:tags r:id="rId8"/>
            </p:custDataLst>
          </p:nvPr>
        </p:nvSpPr>
        <p:spPr>
          <a:xfrm>
            <a:off x="1053557" y="4560354"/>
            <a:ext cx="4843071" cy="1222647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17"/>
          <p:cNvSpPr/>
          <p:nvPr>
            <p:custDataLst>
              <p:tags r:id="rId9"/>
            </p:custDataLst>
          </p:nvPr>
        </p:nvSpPr>
        <p:spPr>
          <a:xfrm>
            <a:off x="694800" y="4560354"/>
            <a:ext cx="174957" cy="1222647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19"/>
          <p:cNvSpPr txBox="1"/>
          <p:nvPr>
            <p:custDataLst>
              <p:tags r:id="rId10"/>
            </p:custDataLst>
          </p:nvPr>
        </p:nvSpPr>
        <p:spPr>
          <a:xfrm>
            <a:off x="1238620" y="4665834"/>
            <a:ext cx="4549120" cy="10114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维护电气系统：对电气系统进行维护和升级，确保其正常运行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49"/>
          <p:cNvSpPr/>
          <p:nvPr>
            <p:custDataLst>
              <p:tags r:id="rId11"/>
            </p:custDataLst>
          </p:nvPr>
        </p:nvSpPr>
        <p:spPr>
          <a:xfrm>
            <a:off x="6653453" y="1657453"/>
            <a:ext cx="4843071" cy="1222647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26"/>
          <p:cNvSpPr/>
          <p:nvPr>
            <p:custDataLst>
              <p:tags r:id="rId12"/>
            </p:custDataLst>
          </p:nvPr>
        </p:nvSpPr>
        <p:spPr>
          <a:xfrm>
            <a:off x="6294696" y="1657453"/>
            <a:ext cx="174957" cy="1222647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27"/>
          <p:cNvSpPr txBox="1"/>
          <p:nvPr>
            <p:custDataLst>
              <p:tags r:id="rId13"/>
            </p:custDataLst>
          </p:nvPr>
        </p:nvSpPr>
        <p:spPr>
          <a:xfrm>
            <a:off x="6838516" y="1762933"/>
            <a:ext cx="4549120" cy="10114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解决电气系统问题：对电气系统出现的问题进行分析和解决，确保其正常运行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64"/>
          <p:cNvSpPr/>
          <p:nvPr>
            <p:custDataLst>
              <p:tags r:id="rId14"/>
            </p:custDataLst>
          </p:nvPr>
        </p:nvSpPr>
        <p:spPr>
          <a:xfrm>
            <a:off x="6653453" y="3108904"/>
            <a:ext cx="4843071" cy="1222647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65"/>
          <p:cNvSpPr/>
          <p:nvPr>
            <p:custDataLst>
              <p:tags r:id="rId15"/>
            </p:custDataLst>
          </p:nvPr>
        </p:nvSpPr>
        <p:spPr>
          <a:xfrm>
            <a:off x="6294696" y="3108904"/>
            <a:ext cx="174957" cy="1222647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66"/>
          <p:cNvSpPr txBox="1"/>
          <p:nvPr>
            <p:custDataLst>
              <p:tags r:id="rId16"/>
            </p:custDataLst>
          </p:nvPr>
        </p:nvSpPr>
        <p:spPr>
          <a:xfrm>
            <a:off x="6838516" y="3214383"/>
            <a:ext cx="4549120" cy="10114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培训和指导：对电气系统工程师进行培训和指导，提高他们的技能和知识水平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负责电气系统的安装、调试和优化</a:t>
            </a:r>
            <a:endParaRPr lang="zh-CN" altLang="en-US"/>
          </a:p>
        </p:txBody>
      </p:sp>
      <p:sp>
        <p:nvSpPr>
          <p:cNvPr id="1049016" name="矩形 38"/>
          <p:cNvSpPr/>
          <p:nvPr>
            <p:custDataLst>
              <p:tags r:id="rId2"/>
            </p:custDataLst>
          </p:nvPr>
        </p:nvSpPr>
        <p:spPr>
          <a:xfrm rot="204112">
            <a:off x="694800" y="1811567"/>
            <a:ext cx="3206565" cy="167441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39"/>
          <p:cNvSpPr/>
          <p:nvPr>
            <p:custDataLst>
              <p:tags r:id="rId3"/>
            </p:custDataLst>
          </p:nvPr>
        </p:nvSpPr>
        <p:spPr>
          <a:xfrm>
            <a:off x="698590" y="1812199"/>
            <a:ext cx="3206565" cy="16744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TextBox 2"/>
          <p:cNvSpPr txBox="1"/>
          <p:nvPr>
            <p:custDataLst>
              <p:tags r:id="rId4"/>
            </p:custDataLst>
          </p:nvPr>
        </p:nvSpPr>
        <p:spPr>
          <a:xfrm>
            <a:off x="884284" y="1942943"/>
            <a:ext cx="2848740" cy="1382462"/>
          </a:xfrm>
          <a:prstGeom prst="rect">
            <a:avLst/>
          </a:prstGeom>
          <a:noFill/>
        </p:spPr>
        <p:txBody>
          <a:bodyPr wrap="square" bIns="4699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负责电气系统的设计、安装和调试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22" name="矩形 100"/>
          <p:cNvSpPr/>
          <p:nvPr>
            <p:custDataLst>
              <p:tags r:id="rId5"/>
            </p:custDataLst>
          </p:nvPr>
        </p:nvSpPr>
        <p:spPr>
          <a:xfrm rot="204112">
            <a:off x="4490804" y="1811567"/>
            <a:ext cx="3206565" cy="167441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101"/>
          <p:cNvSpPr/>
          <p:nvPr>
            <p:custDataLst>
              <p:tags r:id="rId6"/>
            </p:custDataLst>
          </p:nvPr>
        </p:nvSpPr>
        <p:spPr>
          <a:xfrm>
            <a:off x="4494594" y="1812199"/>
            <a:ext cx="3206565" cy="167441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TextBox 2"/>
          <p:cNvSpPr txBox="1"/>
          <p:nvPr>
            <p:custDataLst>
              <p:tags r:id="rId7"/>
            </p:custDataLst>
          </p:nvPr>
        </p:nvSpPr>
        <p:spPr>
          <a:xfrm>
            <a:off x="4680920" y="1942943"/>
            <a:ext cx="2848740" cy="1382462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负责电气系统的维护和优化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28" name="矩形 122"/>
          <p:cNvSpPr/>
          <p:nvPr>
            <p:custDataLst>
              <p:tags r:id="rId8"/>
            </p:custDataLst>
          </p:nvPr>
        </p:nvSpPr>
        <p:spPr>
          <a:xfrm rot="204112">
            <a:off x="8286809" y="1811567"/>
            <a:ext cx="3206565" cy="167441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123"/>
          <p:cNvSpPr/>
          <p:nvPr>
            <p:custDataLst>
              <p:tags r:id="rId9"/>
            </p:custDataLst>
          </p:nvPr>
        </p:nvSpPr>
        <p:spPr>
          <a:xfrm>
            <a:off x="8290598" y="1812199"/>
            <a:ext cx="3206565" cy="167441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TextBox 2"/>
          <p:cNvSpPr txBox="1"/>
          <p:nvPr>
            <p:custDataLst>
              <p:tags r:id="rId10"/>
            </p:custDataLst>
          </p:nvPr>
        </p:nvSpPr>
        <p:spPr>
          <a:xfrm>
            <a:off x="8475662" y="1942943"/>
            <a:ext cx="2848740" cy="1382462"/>
          </a:xfrm>
          <a:prstGeom prst="rect">
            <a:avLst/>
          </a:prstGeom>
          <a:noFill/>
        </p:spPr>
        <p:txBody>
          <a:bodyPr wrap="square" bIns="4699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负责电气系统的故障排除和维修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34" name="矩形 89"/>
          <p:cNvSpPr/>
          <p:nvPr>
            <p:custDataLst>
              <p:tags r:id="rId11"/>
            </p:custDataLst>
          </p:nvPr>
        </p:nvSpPr>
        <p:spPr>
          <a:xfrm rot="204112">
            <a:off x="2592802" y="3954636"/>
            <a:ext cx="3206565" cy="167441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90"/>
          <p:cNvSpPr/>
          <p:nvPr>
            <p:custDataLst>
              <p:tags r:id="rId12"/>
            </p:custDataLst>
          </p:nvPr>
        </p:nvSpPr>
        <p:spPr>
          <a:xfrm>
            <a:off x="2596592" y="3955267"/>
            <a:ext cx="3206565" cy="167441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TextBox 2"/>
          <p:cNvSpPr txBox="1"/>
          <p:nvPr>
            <p:custDataLst>
              <p:tags r:id="rId13"/>
            </p:custDataLst>
          </p:nvPr>
        </p:nvSpPr>
        <p:spPr>
          <a:xfrm>
            <a:off x="2782287" y="4086011"/>
            <a:ext cx="2848740" cy="1382462"/>
          </a:xfrm>
          <a:prstGeom prst="rect">
            <a:avLst/>
          </a:prstGeom>
          <a:noFill/>
        </p:spPr>
        <p:txBody>
          <a:bodyPr wrap="square" bIns="4699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负责电气系统的安全检查和评估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40" name="矩形 111"/>
          <p:cNvSpPr/>
          <p:nvPr>
            <p:custDataLst>
              <p:tags r:id="rId14"/>
            </p:custDataLst>
          </p:nvPr>
        </p:nvSpPr>
        <p:spPr>
          <a:xfrm rot="204112">
            <a:off x="6388807" y="3954636"/>
            <a:ext cx="3206565" cy="1674411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112"/>
          <p:cNvSpPr/>
          <p:nvPr>
            <p:custDataLst>
              <p:tags r:id="rId15"/>
            </p:custDataLst>
          </p:nvPr>
        </p:nvSpPr>
        <p:spPr>
          <a:xfrm>
            <a:off x="6392596" y="3955267"/>
            <a:ext cx="3206565" cy="1674411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044" name="TextBox 2"/>
          <p:cNvSpPr txBox="1"/>
          <p:nvPr>
            <p:custDataLst>
              <p:tags r:id="rId16"/>
            </p:custDataLst>
          </p:nvPr>
        </p:nvSpPr>
        <p:spPr>
          <a:xfrm>
            <a:off x="6578923" y="4086011"/>
            <a:ext cx="2848740" cy="1382462"/>
          </a:xfrm>
          <a:prstGeom prst="rect">
            <a:avLst/>
          </a:prstGeom>
          <a:noFill/>
        </p:spPr>
        <p:txBody>
          <a:bodyPr wrap="square" bIns="4699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负责电气系统的技术支持和培训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负责解决电气系统中的技术问题</a:t>
            </a:r>
            <a:endParaRPr lang="zh-CN" altLang="en-US"/>
          </a:p>
        </p:txBody>
      </p:sp>
      <p:sp>
        <p:nvSpPr>
          <p:cNvPr id="1049080" name="任意多边形 10"/>
          <p:cNvSpPr>
            <a:spLocks noChangeAspect="1"/>
          </p:cNvSpPr>
          <p:nvPr>
            <p:custDataLst>
              <p:tags r:id="rId2"/>
            </p:custDataLst>
          </p:nvPr>
        </p:nvSpPr>
        <p:spPr>
          <a:xfrm>
            <a:off x="694800" y="1376043"/>
            <a:ext cx="10801875" cy="80122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82" name="任意多边形 20"/>
          <p:cNvSpPr/>
          <p:nvPr>
            <p:custDataLst>
              <p:tags r:id="rId3"/>
            </p:custDataLst>
          </p:nvPr>
        </p:nvSpPr>
        <p:spPr>
          <a:xfrm>
            <a:off x="776737" y="1439841"/>
            <a:ext cx="10638002" cy="67363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2005786" y="1634363"/>
            <a:ext cx="0" cy="283964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84" name="正文"/>
          <p:cNvSpPr txBox="1"/>
          <p:nvPr>
            <p:custDataLst>
              <p:tags r:id="rId5"/>
            </p:custDataLst>
          </p:nvPr>
        </p:nvSpPr>
        <p:spPr>
          <a:xfrm>
            <a:off x="2228454" y="1450474"/>
            <a:ext cx="9029917" cy="66737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负责电气系统的设计、安装、调试和维护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86" name="矩形 24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531" y="1446721"/>
            <a:ext cx="886292" cy="667377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88" name="任意多边形 27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694800" y="2348024"/>
            <a:ext cx="10801875" cy="80122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90" name="任意多边形 28"/>
          <p:cNvSpPr/>
          <p:nvPr>
            <p:custDataLst>
              <p:tags r:id="rId8"/>
            </p:custDataLst>
          </p:nvPr>
        </p:nvSpPr>
        <p:spPr>
          <a:xfrm>
            <a:off x="776737" y="2411822"/>
            <a:ext cx="10638002" cy="67363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29"/>
          <p:cNvCxnSpPr/>
          <p:nvPr>
            <p:custDataLst>
              <p:tags r:id="rId9"/>
            </p:custDataLst>
          </p:nvPr>
        </p:nvCxnSpPr>
        <p:spPr>
          <a:xfrm flipH="1">
            <a:off x="2005786" y="2606344"/>
            <a:ext cx="0" cy="283964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92" name="正文"/>
          <p:cNvSpPr txBox="1"/>
          <p:nvPr>
            <p:custDataLst>
              <p:tags r:id="rId10"/>
            </p:custDataLst>
          </p:nvPr>
        </p:nvSpPr>
        <p:spPr>
          <a:xfrm>
            <a:off x="2228454" y="2422455"/>
            <a:ext cx="9029917" cy="66737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解决电气系统中的技术问题，确保系统正常运行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094" name="矩形 31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531" y="2418703"/>
            <a:ext cx="886292" cy="667377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096" name="任意多边形 33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694800" y="3320005"/>
            <a:ext cx="10801875" cy="80122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98" name="任意多边形 34"/>
          <p:cNvSpPr/>
          <p:nvPr>
            <p:custDataLst>
              <p:tags r:id="rId13"/>
            </p:custDataLst>
          </p:nvPr>
        </p:nvSpPr>
        <p:spPr>
          <a:xfrm>
            <a:off x="776737" y="3383803"/>
            <a:ext cx="10638002" cy="67363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36"/>
          <p:cNvCxnSpPr/>
          <p:nvPr>
            <p:custDataLst>
              <p:tags r:id="rId14"/>
            </p:custDataLst>
          </p:nvPr>
        </p:nvCxnSpPr>
        <p:spPr>
          <a:xfrm flipH="1">
            <a:off x="2005786" y="3578325"/>
            <a:ext cx="0" cy="283964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00" name="正文"/>
          <p:cNvSpPr txBox="1"/>
          <p:nvPr>
            <p:custDataLst>
              <p:tags r:id="rId15"/>
            </p:custDataLst>
          </p:nvPr>
        </p:nvSpPr>
        <p:spPr>
          <a:xfrm>
            <a:off x="2228454" y="3394436"/>
            <a:ext cx="9029917" cy="66737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负责电气系统的故障诊断和维修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02" name="矩形 38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531" y="3390684"/>
            <a:ext cx="886292" cy="667377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04" name="任意多边形 63"/>
          <p:cNvSpPr>
            <a:spLocks noChangeAspect="1"/>
          </p:cNvSpPr>
          <p:nvPr>
            <p:custDataLst>
              <p:tags r:id="rId17"/>
            </p:custDataLst>
          </p:nvPr>
        </p:nvSpPr>
        <p:spPr>
          <a:xfrm>
            <a:off x="694800" y="4291987"/>
            <a:ext cx="10801875" cy="80122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06" name="任意多边形 64"/>
          <p:cNvSpPr/>
          <p:nvPr>
            <p:custDataLst>
              <p:tags r:id="rId18"/>
            </p:custDataLst>
          </p:nvPr>
        </p:nvSpPr>
        <p:spPr>
          <a:xfrm>
            <a:off x="776737" y="4355785"/>
            <a:ext cx="10638002" cy="67363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65"/>
          <p:cNvCxnSpPr/>
          <p:nvPr>
            <p:custDataLst>
              <p:tags r:id="rId19"/>
            </p:custDataLst>
          </p:nvPr>
        </p:nvCxnSpPr>
        <p:spPr>
          <a:xfrm flipH="1">
            <a:off x="2005786" y="4550306"/>
            <a:ext cx="0" cy="283964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08" name="正文"/>
          <p:cNvSpPr txBox="1"/>
          <p:nvPr>
            <p:custDataLst>
              <p:tags r:id="rId20"/>
            </p:custDataLst>
          </p:nvPr>
        </p:nvSpPr>
        <p:spPr>
          <a:xfrm>
            <a:off x="2228454" y="4366418"/>
            <a:ext cx="9029917" cy="66737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负责电气系统的升级和改造，提高系统性能和可靠性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10" name="矩形 67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531" y="4362665"/>
            <a:ext cx="886292" cy="667377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12" name="任意多边形 69"/>
          <p:cNvSpPr>
            <a:spLocks noChangeAspect="1"/>
          </p:cNvSpPr>
          <p:nvPr>
            <p:custDataLst>
              <p:tags r:id="rId22"/>
            </p:custDataLst>
          </p:nvPr>
        </p:nvSpPr>
        <p:spPr>
          <a:xfrm>
            <a:off x="694800" y="5263968"/>
            <a:ext cx="10801875" cy="80122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14" name="任意多边形 70"/>
          <p:cNvSpPr/>
          <p:nvPr>
            <p:custDataLst>
              <p:tags r:id="rId23"/>
            </p:custDataLst>
          </p:nvPr>
        </p:nvSpPr>
        <p:spPr>
          <a:xfrm>
            <a:off x="776737" y="5327766"/>
            <a:ext cx="10638002" cy="67363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70" h="1281">
                <a:moveTo>
                  <a:pt x="192" y="0"/>
                </a:moveTo>
                <a:lnTo>
                  <a:pt x="17091" y="0"/>
                </a:lnTo>
                <a:lnTo>
                  <a:pt x="17091" y="7"/>
                </a:lnTo>
                <a:cubicBezTo>
                  <a:pt x="17101" y="100"/>
                  <a:pt x="17175" y="174"/>
                  <a:pt x="17268" y="184"/>
                </a:cubicBezTo>
                <a:lnTo>
                  <a:pt x="17270" y="184"/>
                </a:lnTo>
                <a:lnTo>
                  <a:pt x="17270" y="1091"/>
                </a:lnTo>
                <a:lnTo>
                  <a:pt x="17261" y="1092"/>
                </a:lnTo>
                <a:cubicBezTo>
                  <a:pt x="17164" y="1102"/>
                  <a:pt x="17088" y="1181"/>
                  <a:pt x="17083" y="1279"/>
                </a:cubicBezTo>
                <a:lnTo>
                  <a:pt x="17083" y="1281"/>
                </a:lnTo>
                <a:lnTo>
                  <a:pt x="186" y="1281"/>
                </a:lnTo>
                <a:lnTo>
                  <a:pt x="186" y="1279"/>
                </a:lnTo>
                <a:cubicBezTo>
                  <a:pt x="181" y="1181"/>
                  <a:pt x="104" y="1102"/>
                  <a:pt x="8" y="1092"/>
                </a:cubicBezTo>
                <a:lnTo>
                  <a:pt x="0" y="1091"/>
                </a:lnTo>
                <a:lnTo>
                  <a:pt x="0" y="185"/>
                </a:lnTo>
                <a:lnTo>
                  <a:pt x="5" y="185"/>
                </a:lnTo>
                <a:cubicBezTo>
                  <a:pt x="103" y="180"/>
                  <a:pt x="182" y="103"/>
                  <a:pt x="192" y="7"/>
                </a:cubicBezTo>
                <a:lnTo>
                  <a:pt x="192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7" name="直接连接符 71"/>
          <p:cNvCxnSpPr/>
          <p:nvPr>
            <p:custDataLst>
              <p:tags r:id="rId24"/>
            </p:custDataLst>
          </p:nvPr>
        </p:nvCxnSpPr>
        <p:spPr>
          <a:xfrm flipH="1">
            <a:off x="2005786" y="5522287"/>
            <a:ext cx="0" cy="283964"/>
          </a:xfrm>
          <a:prstGeom prst="line">
            <a:avLst/>
          </a:prstGeom>
          <a:ln w="22225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16" name="正文"/>
          <p:cNvSpPr txBox="1"/>
          <p:nvPr>
            <p:custDataLst>
              <p:tags r:id="rId25"/>
            </p:custDataLst>
          </p:nvPr>
        </p:nvSpPr>
        <p:spPr>
          <a:xfrm>
            <a:off x="2228454" y="5338399"/>
            <a:ext cx="9029917" cy="66737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负责电气系统的安全检查和维护，确保系统安全运行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18" name="矩形 73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1002531" y="5334646"/>
            <a:ext cx="886292" cy="667377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负责电气系统的安全性和可靠性</a:t>
            </a:r>
            <a:endParaRPr lang="zh-CN" altLang="en-US"/>
          </a:p>
        </p:txBody>
      </p:sp>
      <p:sp>
        <p:nvSpPr>
          <p:cNvPr id="1049154" name="矩形 38"/>
          <p:cNvSpPr/>
          <p:nvPr>
            <p:custDataLst>
              <p:tags r:id="rId2"/>
            </p:custDataLst>
          </p:nvPr>
        </p:nvSpPr>
        <p:spPr>
          <a:xfrm rot="204112">
            <a:off x="694800" y="1780480"/>
            <a:ext cx="3207315" cy="1674802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39"/>
          <p:cNvSpPr/>
          <p:nvPr>
            <p:custDataLst>
              <p:tags r:id="rId3"/>
            </p:custDataLst>
          </p:nvPr>
        </p:nvSpPr>
        <p:spPr>
          <a:xfrm>
            <a:off x="698591" y="1781112"/>
            <a:ext cx="3207315" cy="16748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TextBox 2"/>
          <p:cNvSpPr txBox="1"/>
          <p:nvPr>
            <p:custDataLst>
              <p:tags r:id="rId4"/>
            </p:custDataLst>
          </p:nvPr>
        </p:nvSpPr>
        <p:spPr>
          <a:xfrm>
            <a:off x="884329" y="1911886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负责电气系统的设计、安装、调试和维护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0" name="矩形 100"/>
          <p:cNvSpPr/>
          <p:nvPr>
            <p:custDataLst>
              <p:tags r:id="rId5"/>
            </p:custDataLst>
          </p:nvPr>
        </p:nvSpPr>
        <p:spPr>
          <a:xfrm rot="204112">
            <a:off x="4490429" y="1780480"/>
            <a:ext cx="3207315" cy="1674802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101"/>
          <p:cNvSpPr/>
          <p:nvPr>
            <p:custDataLst>
              <p:tags r:id="rId6"/>
            </p:custDataLst>
          </p:nvPr>
        </p:nvSpPr>
        <p:spPr>
          <a:xfrm>
            <a:off x="4494220" y="1781112"/>
            <a:ext cx="3207315" cy="16748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TextBox 2"/>
          <p:cNvSpPr txBox="1"/>
          <p:nvPr>
            <p:custDataLst>
              <p:tags r:id="rId7"/>
            </p:custDataLst>
          </p:nvPr>
        </p:nvSpPr>
        <p:spPr>
          <a:xfrm>
            <a:off x="4680589" y="1911886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确保电气系统的安全性和可靠性，避免事故发生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66" name="矩形 122"/>
          <p:cNvSpPr/>
          <p:nvPr>
            <p:custDataLst>
              <p:tags r:id="rId8"/>
            </p:custDataLst>
          </p:nvPr>
        </p:nvSpPr>
        <p:spPr>
          <a:xfrm rot="204112">
            <a:off x="8286058" y="1780480"/>
            <a:ext cx="3207315" cy="1674802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123"/>
          <p:cNvSpPr/>
          <p:nvPr>
            <p:custDataLst>
              <p:tags r:id="rId9"/>
            </p:custDataLst>
          </p:nvPr>
        </p:nvSpPr>
        <p:spPr>
          <a:xfrm>
            <a:off x="8289848" y="1781112"/>
            <a:ext cx="3207315" cy="167480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TextBox 2"/>
          <p:cNvSpPr txBox="1"/>
          <p:nvPr>
            <p:custDataLst>
              <p:tags r:id="rId10"/>
            </p:custDataLst>
          </p:nvPr>
        </p:nvSpPr>
        <p:spPr>
          <a:xfrm>
            <a:off x="8474955" y="1911886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定期检查电气系统，及时发现和解决问题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72" name="矩形 89"/>
          <p:cNvSpPr/>
          <p:nvPr>
            <p:custDataLst>
              <p:tags r:id="rId11"/>
            </p:custDataLst>
          </p:nvPr>
        </p:nvSpPr>
        <p:spPr>
          <a:xfrm rot="204112">
            <a:off x="694800" y="3985331"/>
            <a:ext cx="3207315" cy="1674802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90"/>
          <p:cNvSpPr/>
          <p:nvPr>
            <p:custDataLst>
              <p:tags r:id="rId12"/>
            </p:custDataLst>
          </p:nvPr>
        </p:nvSpPr>
        <p:spPr>
          <a:xfrm>
            <a:off x="698591" y="3985963"/>
            <a:ext cx="3207315" cy="167480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TextBox 2"/>
          <p:cNvSpPr txBox="1"/>
          <p:nvPr>
            <p:custDataLst>
              <p:tags r:id="rId13"/>
            </p:custDataLst>
          </p:nvPr>
        </p:nvSpPr>
        <p:spPr>
          <a:xfrm>
            <a:off x="884329" y="4116737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制定电气系统的维护和保养计划，确保系统正常运行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78" name="矩形 111"/>
          <p:cNvSpPr/>
          <p:nvPr>
            <p:custDataLst>
              <p:tags r:id="rId14"/>
            </p:custDataLst>
          </p:nvPr>
        </p:nvSpPr>
        <p:spPr>
          <a:xfrm rot="204112">
            <a:off x="4490429" y="3985331"/>
            <a:ext cx="3207315" cy="1674802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112"/>
          <p:cNvSpPr/>
          <p:nvPr>
            <p:custDataLst>
              <p:tags r:id="rId15"/>
            </p:custDataLst>
          </p:nvPr>
        </p:nvSpPr>
        <p:spPr>
          <a:xfrm>
            <a:off x="4494220" y="3985963"/>
            <a:ext cx="3207315" cy="167480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182" name="TextBox 2"/>
          <p:cNvSpPr txBox="1"/>
          <p:nvPr>
            <p:custDataLst>
              <p:tags r:id="rId16"/>
            </p:custDataLst>
          </p:nvPr>
        </p:nvSpPr>
        <p:spPr>
          <a:xfrm>
            <a:off x="4680589" y="4116737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负责电气系统的培训和指导，提高员工的技能和素质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84" name="矩形 8"/>
          <p:cNvSpPr/>
          <p:nvPr>
            <p:custDataLst>
              <p:tags r:id="rId17"/>
            </p:custDataLst>
          </p:nvPr>
        </p:nvSpPr>
        <p:spPr>
          <a:xfrm rot="204112">
            <a:off x="8286058" y="3985331"/>
            <a:ext cx="3207315" cy="1674802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9"/>
          <p:cNvSpPr/>
          <p:nvPr>
            <p:custDataLst>
              <p:tags r:id="rId18"/>
            </p:custDataLst>
          </p:nvPr>
        </p:nvSpPr>
        <p:spPr>
          <a:xfrm>
            <a:off x="8289848" y="3985963"/>
            <a:ext cx="3207315" cy="167480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188" name="TextBox 2"/>
          <p:cNvSpPr txBox="1"/>
          <p:nvPr>
            <p:custDataLst>
              <p:tags r:id="rId19"/>
            </p:custDataLst>
          </p:nvPr>
        </p:nvSpPr>
        <p:spPr>
          <a:xfrm>
            <a:off x="8476218" y="4116737"/>
            <a:ext cx="2849406" cy="138278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参与电气系统的改进和创新，提高系统的性能和效率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9224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电气系统工程师的技能要求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熟练掌握电气工程相关知识和技能</a:t>
            </a:r>
            <a:endParaRPr lang="zh-CN" altLang="en-US"/>
          </a:p>
        </p:txBody>
      </p:sp>
      <p:sp>
        <p:nvSpPr>
          <p:cNvPr id="1049280" name="矩形 3"/>
          <p:cNvSpPr/>
          <p:nvPr>
            <p:custDataLst>
              <p:tags r:id="rId2"/>
            </p:custDataLst>
          </p:nvPr>
        </p:nvSpPr>
        <p:spPr>
          <a:xfrm>
            <a:off x="1053557" y="1657453"/>
            <a:ext cx="4843071" cy="1222647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13"/>
          <p:cNvSpPr/>
          <p:nvPr>
            <p:custDataLst>
              <p:tags r:id="rId3"/>
            </p:custDataLst>
          </p:nvPr>
        </p:nvSpPr>
        <p:spPr>
          <a:xfrm>
            <a:off x="694800" y="1657453"/>
            <a:ext cx="174957" cy="1222647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4"/>
          <p:cNvSpPr txBox="1"/>
          <p:nvPr>
            <p:custDataLst>
              <p:tags r:id="rId4"/>
            </p:custDataLst>
          </p:nvPr>
        </p:nvSpPr>
        <p:spPr>
          <a:xfrm>
            <a:off x="1238620" y="1762933"/>
            <a:ext cx="4549120" cy="10114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电气工程基础知识：电路原理、电力电子技术、电机与拖动等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39"/>
          <p:cNvSpPr/>
          <p:nvPr>
            <p:custDataLst>
              <p:tags r:id="rId5"/>
            </p:custDataLst>
          </p:nvPr>
        </p:nvSpPr>
        <p:spPr>
          <a:xfrm>
            <a:off x="1053557" y="3108904"/>
            <a:ext cx="4843071" cy="1222647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5"/>
          <p:cNvSpPr/>
          <p:nvPr>
            <p:custDataLst>
              <p:tags r:id="rId6"/>
            </p:custDataLst>
          </p:nvPr>
        </p:nvSpPr>
        <p:spPr>
          <a:xfrm>
            <a:off x="694800" y="3108904"/>
            <a:ext cx="174957" cy="1222647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41"/>
          <p:cNvSpPr txBox="1"/>
          <p:nvPr>
            <p:custDataLst>
              <p:tags r:id="rId7"/>
            </p:custDataLst>
          </p:nvPr>
        </p:nvSpPr>
        <p:spPr>
          <a:xfrm>
            <a:off x="1238620" y="3214383"/>
            <a:ext cx="4549120" cy="10114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电气设计软件：AutoCAD、Solidworks、Eplan等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12"/>
          <p:cNvSpPr/>
          <p:nvPr>
            <p:custDataLst>
              <p:tags r:id="rId8"/>
            </p:custDataLst>
          </p:nvPr>
        </p:nvSpPr>
        <p:spPr>
          <a:xfrm>
            <a:off x="1053557" y="4560354"/>
            <a:ext cx="4843071" cy="1222647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17"/>
          <p:cNvSpPr/>
          <p:nvPr>
            <p:custDataLst>
              <p:tags r:id="rId9"/>
            </p:custDataLst>
          </p:nvPr>
        </p:nvSpPr>
        <p:spPr>
          <a:xfrm>
            <a:off x="694800" y="4560354"/>
            <a:ext cx="174957" cy="1222647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文本框 19"/>
          <p:cNvSpPr txBox="1"/>
          <p:nvPr>
            <p:custDataLst>
              <p:tags r:id="rId10"/>
            </p:custDataLst>
          </p:nvPr>
        </p:nvSpPr>
        <p:spPr>
          <a:xfrm>
            <a:off x="1238620" y="4665834"/>
            <a:ext cx="4549120" cy="10114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电气设备选型与安装：变压器、发电机、电动机等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49"/>
          <p:cNvSpPr/>
          <p:nvPr>
            <p:custDataLst>
              <p:tags r:id="rId11"/>
            </p:custDataLst>
          </p:nvPr>
        </p:nvSpPr>
        <p:spPr>
          <a:xfrm>
            <a:off x="6653453" y="1657453"/>
            <a:ext cx="4843071" cy="1222647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26"/>
          <p:cNvSpPr/>
          <p:nvPr>
            <p:custDataLst>
              <p:tags r:id="rId12"/>
            </p:custDataLst>
          </p:nvPr>
        </p:nvSpPr>
        <p:spPr>
          <a:xfrm>
            <a:off x="6294696" y="1657453"/>
            <a:ext cx="174957" cy="1222647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文本框 27"/>
          <p:cNvSpPr txBox="1"/>
          <p:nvPr>
            <p:custDataLst>
              <p:tags r:id="rId13"/>
            </p:custDataLst>
          </p:nvPr>
        </p:nvSpPr>
        <p:spPr>
          <a:xfrm>
            <a:off x="6838516" y="1762933"/>
            <a:ext cx="4549120" cy="10114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电气系统调试与维护：电气系统调试、故障诊断与排除等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64"/>
          <p:cNvSpPr/>
          <p:nvPr>
            <p:custDataLst>
              <p:tags r:id="rId14"/>
            </p:custDataLst>
          </p:nvPr>
        </p:nvSpPr>
        <p:spPr>
          <a:xfrm>
            <a:off x="6653453" y="3108904"/>
            <a:ext cx="4843071" cy="1222647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65"/>
          <p:cNvSpPr/>
          <p:nvPr>
            <p:custDataLst>
              <p:tags r:id="rId15"/>
            </p:custDataLst>
          </p:nvPr>
        </p:nvSpPr>
        <p:spPr>
          <a:xfrm>
            <a:off x="6294696" y="3108904"/>
            <a:ext cx="174957" cy="1222647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66"/>
          <p:cNvSpPr txBox="1"/>
          <p:nvPr>
            <p:custDataLst>
              <p:tags r:id="rId16"/>
            </p:custDataLst>
          </p:nvPr>
        </p:nvSpPr>
        <p:spPr>
          <a:xfrm>
            <a:off x="6838516" y="3214383"/>
            <a:ext cx="4549120" cy="10114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电气安全知识：电气安全规范、电气安全防护等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67"/>
          <p:cNvSpPr/>
          <p:nvPr>
            <p:custDataLst>
              <p:tags r:id="rId17"/>
            </p:custDataLst>
          </p:nvPr>
        </p:nvSpPr>
        <p:spPr>
          <a:xfrm>
            <a:off x="6653453" y="4560354"/>
            <a:ext cx="4843071" cy="1222647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68"/>
          <p:cNvSpPr/>
          <p:nvPr>
            <p:custDataLst>
              <p:tags r:id="rId18"/>
            </p:custDataLst>
          </p:nvPr>
        </p:nvSpPr>
        <p:spPr>
          <a:xfrm>
            <a:off x="6294696" y="4560354"/>
            <a:ext cx="174957" cy="1222647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文本框 69"/>
          <p:cNvSpPr txBox="1"/>
          <p:nvPr>
            <p:custDataLst>
              <p:tags r:id="rId19"/>
            </p:custDataLst>
          </p:nvPr>
        </p:nvSpPr>
        <p:spPr>
          <a:xfrm>
            <a:off x="6838516" y="4665834"/>
            <a:ext cx="4549120" cy="10114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项目管理与团队协作：项目管理、团队协作、沟通协调等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熟悉电气系统的设计和开发流程</a:t>
            </a:r>
            <a:endParaRPr lang="zh-CN" altLang="en-US"/>
          </a:p>
        </p:txBody>
      </p:sp>
      <p:sp>
        <p:nvSpPr>
          <p:cNvPr id="1049350" name="矩形: 圆角"/>
          <p:cNvSpPr/>
          <p:nvPr>
            <p:custDataLst>
              <p:tags r:id="rId2"/>
            </p:custDataLst>
          </p:nvPr>
        </p:nvSpPr>
        <p:spPr>
          <a:xfrm>
            <a:off x="694800" y="1498604"/>
            <a:ext cx="5119246" cy="1208987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直角三角形"/>
          <p:cNvSpPr/>
          <p:nvPr>
            <p:custDataLst>
              <p:tags r:id="rId3"/>
            </p:custDataLst>
          </p:nvPr>
        </p:nvSpPr>
        <p:spPr>
          <a:xfrm>
            <a:off x="1665501" y="1383851"/>
            <a:ext cx="118511" cy="117260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: 圆角"/>
          <p:cNvSpPr/>
          <p:nvPr>
            <p:custDataLst>
              <p:tags r:id="rId4"/>
            </p:custDataLst>
          </p:nvPr>
        </p:nvSpPr>
        <p:spPr>
          <a:xfrm>
            <a:off x="1029654" y="1375699"/>
            <a:ext cx="653853" cy="796376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装饰3"/>
          <p:cNvSpPr/>
          <p:nvPr>
            <p:custDataLst>
              <p:tags r:id="rId5"/>
            </p:custDataLst>
          </p:nvPr>
        </p:nvSpPr>
        <p:spPr>
          <a:xfrm>
            <a:off x="5325698" y="2527623"/>
            <a:ext cx="501654" cy="188120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装饰2"/>
          <p:cNvSpPr/>
          <p:nvPr>
            <p:custDataLst>
              <p:tags r:id="rId6"/>
            </p:custDataLst>
          </p:nvPr>
        </p:nvSpPr>
        <p:spPr>
          <a:xfrm>
            <a:off x="5639232" y="2214089"/>
            <a:ext cx="188120" cy="501654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装饰1"/>
          <p:cNvSpPr/>
          <p:nvPr>
            <p:custDataLst>
              <p:tags r:id="rId7"/>
            </p:custDataLst>
          </p:nvPr>
        </p:nvSpPr>
        <p:spPr>
          <a:xfrm>
            <a:off x="5280549" y="2177092"/>
            <a:ext cx="542414" cy="542414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18"/>
          <p:cNvSpPr txBox="1"/>
          <p:nvPr>
            <p:custDataLst>
              <p:tags r:id="rId8"/>
            </p:custDataLst>
          </p:nvPr>
        </p:nvSpPr>
        <p:spPr>
          <a:xfrm>
            <a:off x="1088599" y="1648474"/>
            <a:ext cx="536143" cy="47176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01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364" name="文本框 22"/>
          <p:cNvSpPr txBox="1"/>
          <p:nvPr>
            <p:custDataLst>
              <p:tags r:id="rId9"/>
            </p:custDataLst>
          </p:nvPr>
        </p:nvSpPr>
        <p:spPr>
          <a:xfrm>
            <a:off x="1940784" y="1648474"/>
            <a:ext cx="3241315" cy="9945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掌握电气系统的基本原理和设计方法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66" name="矩形: 圆角"/>
          <p:cNvSpPr/>
          <p:nvPr>
            <p:custDataLst>
              <p:tags r:id="rId10"/>
            </p:custDataLst>
          </p:nvPr>
        </p:nvSpPr>
        <p:spPr>
          <a:xfrm>
            <a:off x="6377291" y="3230566"/>
            <a:ext cx="5119246" cy="1208711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直角三角形"/>
          <p:cNvSpPr/>
          <p:nvPr>
            <p:custDataLst>
              <p:tags r:id="rId11"/>
            </p:custDataLst>
          </p:nvPr>
        </p:nvSpPr>
        <p:spPr>
          <a:xfrm>
            <a:off x="10365444" y="3113932"/>
            <a:ext cx="118512" cy="117262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: 圆角"/>
          <p:cNvSpPr/>
          <p:nvPr>
            <p:custDataLst>
              <p:tags r:id="rId12"/>
            </p:custDataLst>
          </p:nvPr>
        </p:nvSpPr>
        <p:spPr>
          <a:xfrm>
            <a:off x="10465775" y="3105780"/>
            <a:ext cx="653854" cy="796376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装饰12"/>
          <p:cNvSpPr/>
          <p:nvPr>
            <p:custDataLst>
              <p:tags r:id="rId13"/>
            </p:custDataLst>
          </p:nvPr>
        </p:nvSpPr>
        <p:spPr>
          <a:xfrm>
            <a:off x="6374783" y="3216771"/>
            <a:ext cx="188120" cy="501654"/>
          </a:xfrm>
          <a:custGeom>
            <a:gdLst>
              <a:gd name="connsiteX0" fmla="*/ 95251 w 190501"/>
              <a:gd name="connsiteY0" fmla="*/ 1 h 508000"/>
              <a:gd name="connsiteX1" fmla="*/ 190501 w 190501"/>
              <a:gd name="connsiteY1" fmla="*/ 95254 h 508000"/>
              <a:gd name="connsiteX2" fmla="*/ 190499 w 190501"/>
              <a:gd name="connsiteY2" fmla="*/ 412751 h 508000"/>
              <a:gd name="connsiteX3" fmla="*/ 95253 w 190501"/>
              <a:gd name="connsiteY3" fmla="*/ 508000 h 508000"/>
              <a:gd name="connsiteX4" fmla="*/ 0 w 190501"/>
              <a:gd name="connsiteY4" fmla="*/ 412750 h 508000"/>
              <a:gd name="connsiteX5" fmla="*/ 2 w 190501"/>
              <a:gd name="connsiteY5" fmla="*/ 95245 h 508000"/>
              <a:gd name="connsiteX6" fmla="*/ 95251 w 190501"/>
              <a:gd name="connsiteY6" fmla="*/ 1 h 50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1" h="508000">
                <a:moveTo>
                  <a:pt x="95251" y="1"/>
                </a:moveTo>
                <a:cubicBezTo>
                  <a:pt x="147857" y="-2"/>
                  <a:pt x="190506" y="42645"/>
                  <a:pt x="190501" y="95254"/>
                </a:cubicBezTo>
                <a:lnTo>
                  <a:pt x="190499" y="412751"/>
                </a:lnTo>
                <a:cubicBezTo>
                  <a:pt x="190508" y="465352"/>
                  <a:pt x="147855" y="507997"/>
                  <a:pt x="95253" y="508000"/>
                </a:cubicBezTo>
                <a:cubicBezTo>
                  <a:pt x="42646" y="508001"/>
                  <a:pt x="4" y="465352"/>
                  <a:pt x="0" y="412750"/>
                </a:cubicBezTo>
                <a:lnTo>
                  <a:pt x="2" y="95245"/>
                </a:lnTo>
                <a:cubicBezTo>
                  <a:pt x="-1" y="42641"/>
                  <a:pt x="42653" y="-5"/>
                  <a:pt x="95251" y="1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装饰11"/>
          <p:cNvSpPr/>
          <p:nvPr>
            <p:custDataLst>
              <p:tags r:id="rId14"/>
            </p:custDataLst>
          </p:nvPr>
        </p:nvSpPr>
        <p:spPr>
          <a:xfrm>
            <a:off x="6374783" y="3216771"/>
            <a:ext cx="501654" cy="188120"/>
          </a:xfrm>
          <a:custGeom>
            <a:gdLst>
              <a:gd name="connsiteX0" fmla="*/ 412751 w 508001"/>
              <a:gd name="connsiteY0" fmla="*/ 1 h 190500"/>
              <a:gd name="connsiteX1" fmla="*/ 508001 w 508001"/>
              <a:gd name="connsiteY1" fmla="*/ 95250 h 190500"/>
              <a:gd name="connsiteX2" fmla="*/ 412750 w 508001"/>
              <a:gd name="connsiteY2" fmla="*/ 190497 h 190500"/>
              <a:gd name="connsiteX3" fmla="*/ 95249 w 508001"/>
              <a:gd name="connsiteY3" fmla="*/ 190500 h 190500"/>
              <a:gd name="connsiteX4" fmla="*/ 0 w 508001"/>
              <a:gd name="connsiteY4" fmla="*/ 95247 h 190500"/>
              <a:gd name="connsiteX5" fmla="*/ 95246 w 508001"/>
              <a:gd name="connsiteY5" fmla="*/ 2 h 190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0">
                <a:moveTo>
                  <a:pt x="412751" y="1"/>
                </a:moveTo>
                <a:cubicBezTo>
                  <a:pt x="465355" y="-5"/>
                  <a:pt x="508002" y="42644"/>
                  <a:pt x="508001" y="95250"/>
                </a:cubicBezTo>
                <a:cubicBezTo>
                  <a:pt x="508003" y="147854"/>
                  <a:pt x="465357" y="190496"/>
                  <a:pt x="412750" y="190497"/>
                </a:cubicBezTo>
                <a:lnTo>
                  <a:pt x="95249" y="190500"/>
                </a:lnTo>
                <a:cubicBezTo>
                  <a:pt x="42645" y="190501"/>
                  <a:pt x="4" y="147857"/>
                  <a:pt x="0" y="95247"/>
                </a:cubicBezTo>
                <a:cubicBezTo>
                  <a:pt x="3" y="42643"/>
                  <a:pt x="42649" y="-4"/>
                  <a:pt x="95246" y="2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装饰10"/>
          <p:cNvSpPr/>
          <p:nvPr>
            <p:custDataLst>
              <p:tags r:id="rId15"/>
            </p:custDataLst>
          </p:nvPr>
        </p:nvSpPr>
        <p:spPr>
          <a:xfrm>
            <a:off x="6371020" y="3221160"/>
            <a:ext cx="542414" cy="542414"/>
          </a:xfrm>
          <a:custGeom>
            <a:gdLst>
              <a:gd name="connsiteX0" fmla="*/ 95253 w 548986"/>
              <a:gd name="connsiteY0" fmla="*/ 0 h 548988"/>
              <a:gd name="connsiteX1" fmla="*/ 162603 w 548986"/>
              <a:gd name="connsiteY1" fmla="*/ 27900 h 548988"/>
              <a:gd name="connsiteX2" fmla="*/ 521093 w 548986"/>
              <a:gd name="connsiteY2" fmla="*/ 386386 h 548988"/>
              <a:gd name="connsiteX3" fmla="*/ 548986 w 548986"/>
              <a:gd name="connsiteY3" fmla="*/ 453739 h 548988"/>
              <a:gd name="connsiteX4" fmla="*/ 521092 w 548986"/>
              <a:gd name="connsiteY4" fmla="*/ 521091 h 548988"/>
              <a:gd name="connsiteX5" fmla="*/ 386391 w 548986"/>
              <a:gd name="connsiteY5" fmla="*/ 521091 h 548988"/>
              <a:gd name="connsiteX6" fmla="*/ 27903 w 548986"/>
              <a:gd name="connsiteY6" fmla="*/ 162597 h 548988"/>
              <a:gd name="connsiteX7" fmla="*/ 27901 w 548986"/>
              <a:gd name="connsiteY7" fmla="*/ 27902 h 548988"/>
              <a:gd name="connsiteX8" fmla="*/ 95253 w 548986"/>
              <a:gd name="connsiteY8" fmla="*/ 0 h 548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86" h="548988">
                <a:moveTo>
                  <a:pt x="95253" y="0"/>
                </a:moveTo>
                <a:cubicBezTo>
                  <a:pt x="119627" y="0"/>
                  <a:pt x="144003" y="9298"/>
                  <a:pt x="162603" y="27900"/>
                </a:cubicBezTo>
                <a:lnTo>
                  <a:pt x="521093" y="386386"/>
                </a:lnTo>
                <a:cubicBezTo>
                  <a:pt x="539692" y="404984"/>
                  <a:pt x="548996" y="429365"/>
                  <a:pt x="548986" y="453739"/>
                </a:cubicBezTo>
                <a:cubicBezTo>
                  <a:pt x="548988" y="478117"/>
                  <a:pt x="539693" y="502491"/>
                  <a:pt x="521092" y="521091"/>
                </a:cubicBezTo>
                <a:cubicBezTo>
                  <a:pt x="483897" y="558294"/>
                  <a:pt x="423588" y="558282"/>
                  <a:pt x="386391" y="521091"/>
                </a:cubicBezTo>
                <a:lnTo>
                  <a:pt x="27903" y="162597"/>
                </a:lnTo>
                <a:cubicBezTo>
                  <a:pt x="-9300" y="125409"/>
                  <a:pt x="-9301" y="65098"/>
                  <a:pt x="27901" y="27902"/>
                </a:cubicBezTo>
                <a:cubicBezTo>
                  <a:pt x="46499" y="9299"/>
                  <a:pt x="70876" y="0"/>
                  <a:pt x="95253" y="0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12"/>
          <p:cNvSpPr txBox="1"/>
          <p:nvPr>
            <p:custDataLst>
              <p:tags r:id="rId16"/>
            </p:custDataLst>
          </p:nvPr>
        </p:nvSpPr>
        <p:spPr>
          <a:xfrm>
            <a:off x="10524719" y="3381063"/>
            <a:ext cx="536143" cy="47176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04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380" name="矩形: 圆角"/>
          <p:cNvSpPr/>
          <p:nvPr>
            <p:custDataLst>
              <p:tags r:id="rId17"/>
            </p:custDataLst>
          </p:nvPr>
        </p:nvSpPr>
        <p:spPr>
          <a:xfrm>
            <a:off x="6377291" y="1521806"/>
            <a:ext cx="5119246" cy="1208987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直角三角形"/>
          <p:cNvSpPr/>
          <p:nvPr>
            <p:custDataLst>
              <p:tags r:id="rId18"/>
            </p:custDataLst>
          </p:nvPr>
        </p:nvSpPr>
        <p:spPr>
          <a:xfrm>
            <a:off x="10366071" y="1407052"/>
            <a:ext cx="118512" cy="117262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: 圆角"/>
          <p:cNvSpPr/>
          <p:nvPr>
            <p:custDataLst>
              <p:tags r:id="rId19"/>
            </p:custDataLst>
          </p:nvPr>
        </p:nvSpPr>
        <p:spPr>
          <a:xfrm>
            <a:off x="10466402" y="1398901"/>
            <a:ext cx="653854" cy="796376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装饰6"/>
          <p:cNvSpPr/>
          <p:nvPr>
            <p:custDataLst>
              <p:tags r:id="rId20"/>
            </p:custDataLst>
          </p:nvPr>
        </p:nvSpPr>
        <p:spPr>
          <a:xfrm>
            <a:off x="6371020" y="2548943"/>
            <a:ext cx="501654" cy="188120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装饰5"/>
          <p:cNvSpPr/>
          <p:nvPr>
            <p:custDataLst>
              <p:tags r:id="rId21"/>
            </p:custDataLst>
          </p:nvPr>
        </p:nvSpPr>
        <p:spPr>
          <a:xfrm>
            <a:off x="6371020" y="2235409"/>
            <a:ext cx="188120" cy="501654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装饰4"/>
          <p:cNvSpPr/>
          <p:nvPr>
            <p:custDataLst>
              <p:tags r:id="rId22"/>
            </p:custDataLst>
          </p:nvPr>
        </p:nvSpPr>
        <p:spPr>
          <a:xfrm>
            <a:off x="6375410" y="2198412"/>
            <a:ext cx="542414" cy="542414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12"/>
          <p:cNvSpPr txBox="1"/>
          <p:nvPr>
            <p:custDataLst>
              <p:tags r:id="rId23"/>
            </p:custDataLst>
          </p:nvPr>
        </p:nvSpPr>
        <p:spPr>
          <a:xfrm>
            <a:off x="10525346" y="1676692"/>
            <a:ext cx="536143" cy="47176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02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394" name="矩形: 圆角"/>
          <p:cNvSpPr/>
          <p:nvPr>
            <p:custDataLst>
              <p:tags r:id="rId24"/>
            </p:custDataLst>
          </p:nvPr>
        </p:nvSpPr>
        <p:spPr>
          <a:xfrm>
            <a:off x="694800" y="3229939"/>
            <a:ext cx="5119246" cy="1208711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直角三角形"/>
          <p:cNvSpPr/>
          <p:nvPr>
            <p:custDataLst>
              <p:tags r:id="rId25"/>
            </p:custDataLst>
          </p:nvPr>
        </p:nvSpPr>
        <p:spPr>
          <a:xfrm>
            <a:off x="1665501" y="3113932"/>
            <a:ext cx="118511" cy="117260"/>
          </a:xfrm>
          <a:prstGeom prst="rtTriangle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: 圆角"/>
          <p:cNvSpPr/>
          <p:nvPr>
            <p:custDataLst>
              <p:tags r:id="rId26"/>
            </p:custDataLst>
          </p:nvPr>
        </p:nvSpPr>
        <p:spPr>
          <a:xfrm>
            <a:off x="1029654" y="3105780"/>
            <a:ext cx="653853" cy="796376"/>
          </a:xfrm>
          <a:prstGeom prst="roundRect">
            <a:avLst>
              <a:gd name="adj" fmla="val 4439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文本框 9"/>
          <p:cNvSpPr txBox="1"/>
          <p:nvPr>
            <p:custDataLst>
              <p:tags r:id="rId27"/>
            </p:custDataLst>
          </p:nvPr>
        </p:nvSpPr>
        <p:spPr>
          <a:xfrm>
            <a:off x="1088599" y="3378554"/>
            <a:ext cx="536143" cy="47176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03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402" name="装饰9"/>
          <p:cNvSpPr/>
          <p:nvPr>
            <p:custDataLst>
              <p:tags r:id="rId28"/>
            </p:custDataLst>
          </p:nvPr>
        </p:nvSpPr>
        <p:spPr>
          <a:xfrm>
            <a:off x="5634215" y="3216771"/>
            <a:ext cx="188120" cy="501654"/>
          </a:xfrm>
          <a:custGeom>
            <a:gdLst>
              <a:gd name="connsiteX0" fmla="*/ 95253 w 190504"/>
              <a:gd name="connsiteY0" fmla="*/ 1 h 508001"/>
              <a:gd name="connsiteX1" fmla="*/ 190504 w 190504"/>
              <a:gd name="connsiteY1" fmla="*/ 95248 h 508001"/>
              <a:gd name="connsiteX2" fmla="*/ 190502 w 190504"/>
              <a:gd name="connsiteY2" fmla="*/ 412751 h 508001"/>
              <a:gd name="connsiteX3" fmla="*/ 95250 w 190504"/>
              <a:gd name="connsiteY3" fmla="*/ 508001 h 508001"/>
              <a:gd name="connsiteX4" fmla="*/ 1 w 190504"/>
              <a:gd name="connsiteY4" fmla="*/ 412753 h 508001"/>
              <a:gd name="connsiteX5" fmla="*/ 4 w 190504"/>
              <a:gd name="connsiteY5" fmla="*/ 95256 h 508001"/>
              <a:gd name="connsiteX6" fmla="*/ 95253 w 190504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4" h="508000">
                <a:moveTo>
                  <a:pt x="95253" y="1"/>
                </a:moveTo>
                <a:cubicBezTo>
                  <a:pt x="147852" y="-1"/>
                  <a:pt x="190502" y="42646"/>
                  <a:pt x="190504" y="95248"/>
                </a:cubicBezTo>
                <a:lnTo>
                  <a:pt x="190502" y="412751"/>
                </a:lnTo>
                <a:cubicBezTo>
                  <a:pt x="190502" y="465351"/>
                  <a:pt x="147855" y="508000"/>
                  <a:pt x="95250" y="508001"/>
                </a:cubicBezTo>
                <a:cubicBezTo>
                  <a:pt x="42647" y="508002"/>
                  <a:pt x="-1" y="465354"/>
                  <a:pt x="1" y="412753"/>
                </a:cubicBezTo>
                <a:lnTo>
                  <a:pt x="4" y="95256"/>
                </a:lnTo>
                <a:cubicBezTo>
                  <a:pt x="2" y="42649"/>
                  <a:pt x="42646" y="-1"/>
                  <a:pt x="95253" y="1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装饰8"/>
          <p:cNvSpPr/>
          <p:nvPr>
            <p:custDataLst>
              <p:tags r:id="rId29"/>
            </p:custDataLst>
          </p:nvPr>
        </p:nvSpPr>
        <p:spPr>
          <a:xfrm>
            <a:off x="5283684" y="3221160"/>
            <a:ext cx="542414" cy="542414"/>
          </a:xfrm>
          <a:custGeom>
            <a:gdLst>
              <a:gd name="connsiteX0" fmla="*/ 453742 w 548992"/>
              <a:gd name="connsiteY0" fmla="*/ 0 h 548991"/>
              <a:gd name="connsiteX1" fmla="*/ 521094 w 548992"/>
              <a:gd name="connsiteY1" fmla="*/ 27899 h 548991"/>
              <a:gd name="connsiteX2" fmla="*/ 521096 w 548992"/>
              <a:gd name="connsiteY2" fmla="*/ 162601 h 548991"/>
              <a:gd name="connsiteX3" fmla="*/ 162604 w 548992"/>
              <a:gd name="connsiteY3" fmla="*/ 521093 h 548991"/>
              <a:gd name="connsiteX4" fmla="*/ 27901 w 548992"/>
              <a:gd name="connsiteY4" fmla="*/ 521091 h 548991"/>
              <a:gd name="connsiteX5" fmla="*/ 1 w 548992"/>
              <a:gd name="connsiteY5" fmla="*/ 453741 h 548991"/>
              <a:gd name="connsiteX6" fmla="*/ 27902 w 548992"/>
              <a:gd name="connsiteY6" fmla="*/ 386390 h 548991"/>
              <a:gd name="connsiteX7" fmla="*/ 386390 w 548992"/>
              <a:gd name="connsiteY7" fmla="*/ 27899 h 548991"/>
              <a:gd name="connsiteX8" fmla="*/ 453742 w 548992"/>
              <a:gd name="connsiteY8" fmla="*/ 0 h 548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92" h="548991">
                <a:moveTo>
                  <a:pt x="453742" y="0"/>
                </a:moveTo>
                <a:cubicBezTo>
                  <a:pt x="478119" y="0"/>
                  <a:pt x="502498" y="9300"/>
                  <a:pt x="521094" y="27899"/>
                </a:cubicBezTo>
                <a:cubicBezTo>
                  <a:pt x="558291" y="65095"/>
                  <a:pt x="558292" y="125404"/>
                  <a:pt x="521096" y="162601"/>
                </a:cubicBezTo>
                <a:lnTo>
                  <a:pt x="162604" y="521093"/>
                </a:lnTo>
                <a:cubicBezTo>
                  <a:pt x="125406" y="558289"/>
                  <a:pt x="65096" y="558293"/>
                  <a:pt x="27901" y="521091"/>
                </a:cubicBezTo>
                <a:cubicBezTo>
                  <a:pt x="9302" y="502497"/>
                  <a:pt x="0" y="478118"/>
                  <a:pt x="1" y="453741"/>
                </a:cubicBezTo>
                <a:cubicBezTo>
                  <a:pt x="3" y="429365"/>
                  <a:pt x="9302" y="404990"/>
                  <a:pt x="27902" y="386390"/>
                </a:cubicBezTo>
                <a:lnTo>
                  <a:pt x="386390" y="27899"/>
                </a:lnTo>
                <a:cubicBezTo>
                  <a:pt x="404991" y="9299"/>
                  <a:pt x="429368" y="1"/>
                  <a:pt x="453742" y="0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装饰7"/>
          <p:cNvSpPr/>
          <p:nvPr>
            <p:custDataLst>
              <p:tags r:id="rId30"/>
            </p:custDataLst>
          </p:nvPr>
        </p:nvSpPr>
        <p:spPr>
          <a:xfrm>
            <a:off x="5320681" y="3216771"/>
            <a:ext cx="501654" cy="188120"/>
          </a:xfrm>
          <a:custGeom>
            <a:gdLst>
              <a:gd name="connsiteX0" fmla="*/ 412756 w 508001"/>
              <a:gd name="connsiteY0" fmla="*/ 1 h 190502"/>
              <a:gd name="connsiteX1" fmla="*/ 508001 w 508001"/>
              <a:gd name="connsiteY1" fmla="*/ 95251 h 190502"/>
              <a:gd name="connsiteX2" fmla="*/ 412751 w 508001"/>
              <a:gd name="connsiteY2" fmla="*/ 190502 h 190502"/>
              <a:gd name="connsiteX3" fmla="*/ 95253 w 508001"/>
              <a:gd name="connsiteY3" fmla="*/ 190499 h 190502"/>
              <a:gd name="connsiteX4" fmla="*/ 1 w 508001"/>
              <a:gd name="connsiteY4" fmla="*/ 95250 h 190502"/>
              <a:gd name="connsiteX5" fmla="*/ 95253 w 508001"/>
              <a:gd name="connsiteY5" fmla="*/ 3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2">
                <a:moveTo>
                  <a:pt x="412756" y="1"/>
                </a:moveTo>
                <a:cubicBezTo>
                  <a:pt x="465355" y="-1"/>
                  <a:pt x="507999" y="42648"/>
                  <a:pt x="508001" y="95251"/>
                </a:cubicBezTo>
                <a:cubicBezTo>
                  <a:pt x="508000" y="147860"/>
                  <a:pt x="465354" y="190504"/>
                  <a:pt x="412751" y="190502"/>
                </a:cubicBezTo>
                <a:lnTo>
                  <a:pt x="95253" y="190499"/>
                </a:lnTo>
                <a:cubicBezTo>
                  <a:pt x="42645" y="190500"/>
                  <a:pt x="-1" y="147855"/>
                  <a:pt x="1" y="95250"/>
                </a:cubicBezTo>
                <a:cubicBezTo>
                  <a:pt x="5" y="42648"/>
                  <a:pt x="42647" y="-2"/>
                  <a:pt x="95253" y="3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文本框 42"/>
          <p:cNvSpPr txBox="1"/>
          <p:nvPr>
            <p:custDataLst>
              <p:tags r:id="rId31"/>
            </p:custDataLst>
          </p:nvPr>
        </p:nvSpPr>
        <p:spPr>
          <a:xfrm>
            <a:off x="7070828" y="1648474"/>
            <a:ext cx="3241315" cy="9945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熟悉电气系统的设计规范和标准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10" name="文本框 43"/>
          <p:cNvSpPr txBox="1"/>
          <p:nvPr>
            <p:custDataLst>
              <p:tags r:id="rId32"/>
            </p:custDataLst>
          </p:nvPr>
        </p:nvSpPr>
        <p:spPr>
          <a:xfrm>
            <a:off x="1938903" y="3336541"/>
            <a:ext cx="3241315" cy="9945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具备电气系统的开发能力和经验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12" name="文本框 44"/>
          <p:cNvSpPr txBox="1"/>
          <p:nvPr>
            <p:custDataLst>
              <p:tags r:id="rId33"/>
            </p:custDataLst>
          </p:nvPr>
        </p:nvSpPr>
        <p:spPr>
          <a:xfrm>
            <a:off x="7068947" y="3336541"/>
            <a:ext cx="3241315" cy="9945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熟悉电气系统的测试和调试方法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14" name="矩形: 圆角"/>
          <p:cNvSpPr/>
          <p:nvPr>
            <p:custDataLst>
              <p:tags r:id="rId34"/>
            </p:custDataLst>
          </p:nvPr>
        </p:nvSpPr>
        <p:spPr>
          <a:xfrm>
            <a:off x="3525385" y="4844640"/>
            <a:ext cx="5119384" cy="1208987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直角三角形"/>
          <p:cNvSpPr/>
          <p:nvPr>
            <p:custDataLst>
              <p:tags r:id="rId35"/>
            </p:custDataLst>
          </p:nvPr>
        </p:nvSpPr>
        <p:spPr>
          <a:xfrm>
            <a:off x="4496087" y="4729886"/>
            <a:ext cx="118516" cy="117262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: 圆角"/>
          <p:cNvSpPr/>
          <p:nvPr>
            <p:custDataLst>
              <p:tags r:id="rId36"/>
            </p:custDataLst>
          </p:nvPr>
        </p:nvSpPr>
        <p:spPr>
          <a:xfrm>
            <a:off x="3860240" y="4721734"/>
            <a:ext cx="654032" cy="796376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装饰3"/>
          <p:cNvSpPr/>
          <p:nvPr>
            <p:custDataLst>
              <p:tags r:id="rId37"/>
            </p:custDataLst>
          </p:nvPr>
        </p:nvSpPr>
        <p:spPr>
          <a:xfrm>
            <a:off x="8156283" y="5873658"/>
            <a:ext cx="501654" cy="188120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装饰2"/>
          <p:cNvSpPr/>
          <p:nvPr>
            <p:custDataLst>
              <p:tags r:id="rId38"/>
            </p:custDataLst>
          </p:nvPr>
        </p:nvSpPr>
        <p:spPr>
          <a:xfrm>
            <a:off x="8469817" y="5560124"/>
            <a:ext cx="188120" cy="501654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装饰1"/>
          <p:cNvSpPr/>
          <p:nvPr>
            <p:custDataLst>
              <p:tags r:id="rId39"/>
            </p:custDataLst>
          </p:nvPr>
        </p:nvSpPr>
        <p:spPr>
          <a:xfrm>
            <a:off x="8111134" y="5523127"/>
            <a:ext cx="542414" cy="542414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62"/>
          <p:cNvSpPr txBox="1"/>
          <p:nvPr>
            <p:custDataLst>
              <p:tags r:id="rId40"/>
            </p:custDataLst>
          </p:nvPr>
        </p:nvSpPr>
        <p:spPr>
          <a:xfrm>
            <a:off x="3919184" y="4994509"/>
            <a:ext cx="536143" cy="4715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05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428" name="文本框 63"/>
          <p:cNvSpPr txBox="1"/>
          <p:nvPr>
            <p:custDataLst>
              <p:tags r:id="rId41"/>
            </p:custDataLst>
          </p:nvPr>
        </p:nvSpPr>
        <p:spPr>
          <a:xfrm>
            <a:off x="4771370" y="4994509"/>
            <a:ext cx="3241315" cy="9945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具备电气系统的维护和管理能力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具备电气系统的安装、调试和优化能力</a:t>
            </a:r>
            <a:endParaRPr lang="zh-CN" altLang="en-US"/>
          </a:p>
        </p:txBody>
      </p:sp>
      <p:sp>
        <p:nvSpPr>
          <p:cNvPr id="104946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848" y="1500549"/>
            <a:ext cx="842566" cy="24516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673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任意多边形 18"/>
          <p:cNvSpPr/>
          <p:nvPr>
            <p:custDataLst>
              <p:tags r:id="rId4"/>
            </p:custDataLst>
          </p:nvPr>
        </p:nvSpPr>
        <p:spPr>
          <a:xfrm>
            <a:off x="6436826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任意多边形 19"/>
          <p:cNvSpPr/>
          <p:nvPr>
            <p:custDataLst>
              <p:tags r:id="rId5"/>
            </p:custDataLst>
          </p:nvPr>
        </p:nvSpPr>
        <p:spPr>
          <a:xfrm flipV="1">
            <a:off x="6311245" y="1672197"/>
            <a:ext cx="2451687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772" y="1501180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859" y="4231782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任意多边形 4"/>
          <p:cNvSpPr/>
          <p:nvPr>
            <p:custDataLst>
              <p:tags r:id="rId8"/>
            </p:custDataLst>
          </p:nvPr>
        </p:nvSpPr>
        <p:spPr>
          <a:xfrm>
            <a:off x="821012" y="2301996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672197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1012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熟悉电气系统的基本原理和结构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6826" y="300058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能够独立完成电气系统的安装、调试和优化工作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9566" y="1513801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022" y="4244403"/>
            <a:ext cx="800976" cy="219999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任意多边形 11"/>
          <p:cNvSpPr/>
          <p:nvPr>
            <p:custDataLst>
              <p:tags r:id="rId14"/>
            </p:custDataLst>
          </p:nvPr>
        </p:nvSpPr>
        <p:spPr>
          <a:xfrm>
            <a:off x="3701176" y="2313987"/>
            <a:ext cx="2199993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任意多边形 12"/>
          <p:cNvSpPr/>
          <p:nvPr>
            <p:custDataLst>
              <p:tags r:id="rId15"/>
            </p:custDataLst>
          </p:nvPr>
        </p:nvSpPr>
        <p:spPr>
          <a:xfrm flipV="1">
            <a:off x="3575594" y="1685450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867" y="1538412"/>
            <a:ext cx="842566" cy="245025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2323" y="4267752"/>
            <a:ext cx="800976" cy="220142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任意多边形 25"/>
          <p:cNvSpPr/>
          <p:nvPr>
            <p:custDataLst>
              <p:tags r:id="rId18"/>
            </p:custDataLst>
          </p:nvPr>
        </p:nvSpPr>
        <p:spPr>
          <a:xfrm>
            <a:off x="9171845" y="2338598"/>
            <a:ext cx="2201427" cy="332006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任意多边形 26"/>
          <p:cNvSpPr/>
          <p:nvPr>
            <p:custDataLst>
              <p:tags r:id="rId19"/>
            </p:custDataLst>
          </p:nvPr>
        </p:nvSpPr>
        <p:spPr>
          <a:xfrm flipV="1">
            <a:off x="9046895" y="1710061"/>
            <a:ext cx="2450253" cy="117815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476" y="3037183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具备良好的沟通和团队协作能力，能够与其他部门进行有效沟通和协作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176" y="3012571"/>
            <a:ext cx="2199993" cy="1982160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掌握电气系统的安装、调试和优化的方法和技巧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了解电气系统的安全性和可靠性要求</a:t>
            </a:r>
            <a:endParaRPr lang="zh-CN" altLang="en-US"/>
          </a:p>
        </p:txBody>
      </p:sp>
      <p:sp>
        <p:nvSpPr>
          <p:cNvPr id="1049538" name="弧形 58"/>
          <p:cNvSpPr/>
          <p:nvPr>
            <p:custDataLst>
              <p:tags r:id="rId2"/>
            </p:custDataLst>
          </p:nvPr>
        </p:nvSpPr>
        <p:spPr>
          <a:xfrm>
            <a:off x="8079727" y="2011833"/>
            <a:ext cx="3417739" cy="34177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弧形 57"/>
          <p:cNvSpPr/>
          <p:nvPr>
            <p:custDataLst>
              <p:tags r:id="rId3"/>
            </p:custDataLst>
          </p:nvPr>
        </p:nvSpPr>
        <p:spPr>
          <a:xfrm>
            <a:off x="694800" y="2011833"/>
            <a:ext cx="3417739" cy="34177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椭圆 22"/>
          <p:cNvSpPr/>
          <p:nvPr>
            <p:custDataLst>
              <p:tags r:id="rId4"/>
            </p:custDataLst>
          </p:nvPr>
        </p:nvSpPr>
        <p:spPr>
          <a:xfrm>
            <a:off x="8415699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椭圆 23"/>
          <p:cNvSpPr/>
          <p:nvPr>
            <p:custDataLst>
              <p:tags r:id="rId5"/>
            </p:custDataLst>
          </p:nvPr>
        </p:nvSpPr>
        <p:spPr>
          <a:xfrm>
            <a:off x="8795975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正文"/>
          <p:cNvSpPr txBox="1"/>
          <p:nvPr>
            <p:custDataLst>
              <p:tags r:id="rId6"/>
            </p:custDataLst>
          </p:nvPr>
        </p:nvSpPr>
        <p:spPr>
          <a:xfrm>
            <a:off x="8861508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能够评估电气系统的安全性和可靠性，并提出改进措施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48" name="椭圆 24"/>
          <p:cNvSpPr/>
          <p:nvPr>
            <p:custDataLst>
              <p:tags r:id="rId7"/>
            </p:custDataLst>
          </p:nvPr>
        </p:nvSpPr>
        <p:spPr>
          <a:xfrm>
            <a:off x="6020513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椭圆 25"/>
          <p:cNvSpPr/>
          <p:nvPr>
            <p:custDataLst>
              <p:tags r:id="rId8"/>
            </p:custDataLst>
          </p:nvPr>
        </p:nvSpPr>
        <p:spPr>
          <a:xfrm>
            <a:off x="6399866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正文"/>
          <p:cNvSpPr txBox="1"/>
          <p:nvPr>
            <p:custDataLst>
              <p:tags r:id="rId9"/>
            </p:custDataLst>
          </p:nvPr>
        </p:nvSpPr>
        <p:spPr>
          <a:xfrm>
            <a:off x="6466322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了解电气系统的可靠性设计方法和可靠性测试方法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椭圆 7"/>
          <p:cNvSpPr/>
          <p:nvPr>
            <p:custDataLst>
              <p:tags r:id="rId10"/>
            </p:custDataLst>
          </p:nvPr>
        </p:nvSpPr>
        <p:spPr>
          <a:xfrm>
            <a:off x="3625327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椭圆 9"/>
          <p:cNvSpPr/>
          <p:nvPr>
            <p:custDataLst>
              <p:tags r:id="rId11"/>
            </p:custDataLst>
          </p:nvPr>
        </p:nvSpPr>
        <p:spPr>
          <a:xfrm>
            <a:off x="4004680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正文"/>
          <p:cNvSpPr txBox="1"/>
          <p:nvPr>
            <p:custDataLst>
              <p:tags r:id="rId12"/>
            </p:custDataLst>
          </p:nvPr>
        </p:nvSpPr>
        <p:spPr>
          <a:xfrm>
            <a:off x="4071136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掌握电气系统的安全设计和安全操作方法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60" name="椭圆 5"/>
          <p:cNvSpPr/>
          <p:nvPr>
            <p:custDataLst>
              <p:tags r:id="rId13"/>
            </p:custDataLst>
          </p:nvPr>
        </p:nvSpPr>
        <p:spPr>
          <a:xfrm>
            <a:off x="957855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椭圆 4"/>
          <p:cNvSpPr/>
          <p:nvPr>
            <p:custDataLst>
              <p:tags r:id="rId14"/>
            </p:custDataLst>
          </p:nvPr>
        </p:nvSpPr>
        <p:spPr>
          <a:xfrm>
            <a:off x="1337208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正文"/>
          <p:cNvSpPr txBox="1"/>
          <p:nvPr>
            <p:custDataLst>
              <p:tags r:id="rId15"/>
            </p:custDataLst>
          </p:nvPr>
        </p:nvSpPr>
        <p:spPr>
          <a:xfrm>
            <a:off x="1403664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熟悉电气系统的安全标准和规范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98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600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电气系统工程师的职业发展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具备电气系统工程师的基本素质和能力</a:t>
            </a:r>
            <a:endParaRPr lang="zh-CN" altLang="en-US"/>
          </a:p>
        </p:txBody>
      </p:sp>
      <p:sp>
        <p:nvSpPr>
          <p:cNvPr id="1049656" name="矩形 3"/>
          <p:cNvSpPr/>
          <p:nvPr>
            <p:custDataLst>
              <p:tags r:id="rId2"/>
            </p:custDataLst>
          </p:nvPr>
        </p:nvSpPr>
        <p:spPr>
          <a:xfrm>
            <a:off x="1053557" y="1657453"/>
            <a:ext cx="4843071" cy="1222647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矩形 13"/>
          <p:cNvSpPr/>
          <p:nvPr>
            <p:custDataLst>
              <p:tags r:id="rId3"/>
            </p:custDataLst>
          </p:nvPr>
        </p:nvSpPr>
        <p:spPr>
          <a:xfrm>
            <a:off x="694800" y="1657453"/>
            <a:ext cx="174957" cy="1222647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0" name="文本框 4"/>
          <p:cNvSpPr txBox="1"/>
          <p:nvPr>
            <p:custDataLst>
              <p:tags r:id="rId4"/>
            </p:custDataLst>
          </p:nvPr>
        </p:nvSpPr>
        <p:spPr>
          <a:xfrm>
            <a:off x="1238620" y="1762933"/>
            <a:ext cx="4549120" cy="10114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专业知识：电气工程、自动化、计算机等相关专业背景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矩形 39"/>
          <p:cNvSpPr/>
          <p:nvPr>
            <p:custDataLst>
              <p:tags r:id="rId5"/>
            </p:custDataLst>
          </p:nvPr>
        </p:nvSpPr>
        <p:spPr>
          <a:xfrm>
            <a:off x="1053557" y="3108904"/>
            <a:ext cx="4843071" cy="1222647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矩形 5"/>
          <p:cNvSpPr/>
          <p:nvPr>
            <p:custDataLst>
              <p:tags r:id="rId6"/>
            </p:custDataLst>
          </p:nvPr>
        </p:nvSpPr>
        <p:spPr>
          <a:xfrm>
            <a:off x="694800" y="3108904"/>
            <a:ext cx="174957" cy="1222647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6" name="文本框 41"/>
          <p:cNvSpPr txBox="1"/>
          <p:nvPr>
            <p:custDataLst>
              <p:tags r:id="rId7"/>
            </p:custDataLst>
          </p:nvPr>
        </p:nvSpPr>
        <p:spPr>
          <a:xfrm>
            <a:off x="1238620" y="3214383"/>
            <a:ext cx="4549120" cy="10114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技能要求：熟悉电气系统设计、安装、调试、维护等技能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8" name="矩形 12"/>
          <p:cNvSpPr/>
          <p:nvPr>
            <p:custDataLst>
              <p:tags r:id="rId8"/>
            </p:custDataLst>
          </p:nvPr>
        </p:nvSpPr>
        <p:spPr>
          <a:xfrm>
            <a:off x="1053557" y="4560354"/>
            <a:ext cx="4843071" cy="1222647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矩形 17"/>
          <p:cNvSpPr/>
          <p:nvPr>
            <p:custDataLst>
              <p:tags r:id="rId9"/>
            </p:custDataLst>
          </p:nvPr>
        </p:nvSpPr>
        <p:spPr>
          <a:xfrm>
            <a:off x="694800" y="4560354"/>
            <a:ext cx="174957" cy="1222647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文本框 19"/>
          <p:cNvSpPr txBox="1"/>
          <p:nvPr>
            <p:custDataLst>
              <p:tags r:id="rId10"/>
            </p:custDataLst>
          </p:nvPr>
        </p:nvSpPr>
        <p:spPr>
          <a:xfrm>
            <a:off x="1238620" y="4665834"/>
            <a:ext cx="4549120" cy="10114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沟通能力：良好的沟通和团队协作能力，能够与团队成员有效沟通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4" name="矩形 49"/>
          <p:cNvSpPr/>
          <p:nvPr>
            <p:custDataLst>
              <p:tags r:id="rId11"/>
            </p:custDataLst>
          </p:nvPr>
        </p:nvSpPr>
        <p:spPr>
          <a:xfrm>
            <a:off x="6653453" y="1657453"/>
            <a:ext cx="4843071" cy="1222647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矩形 26"/>
          <p:cNvSpPr/>
          <p:nvPr>
            <p:custDataLst>
              <p:tags r:id="rId12"/>
            </p:custDataLst>
          </p:nvPr>
        </p:nvSpPr>
        <p:spPr>
          <a:xfrm>
            <a:off x="6294696" y="1657453"/>
            <a:ext cx="174957" cy="1222647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文本框 27"/>
          <p:cNvSpPr txBox="1"/>
          <p:nvPr>
            <p:custDataLst>
              <p:tags r:id="rId13"/>
            </p:custDataLst>
          </p:nvPr>
        </p:nvSpPr>
        <p:spPr>
          <a:xfrm>
            <a:off x="6838516" y="1762933"/>
            <a:ext cx="4549120" cy="10114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解决问题能力：具备较强的分析和解决问题的能力，能够快速定位和解决问题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矩形 64"/>
          <p:cNvSpPr/>
          <p:nvPr>
            <p:custDataLst>
              <p:tags r:id="rId14"/>
            </p:custDataLst>
          </p:nvPr>
        </p:nvSpPr>
        <p:spPr>
          <a:xfrm>
            <a:off x="6653453" y="3108904"/>
            <a:ext cx="4843071" cy="1222647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矩形 65"/>
          <p:cNvSpPr/>
          <p:nvPr>
            <p:custDataLst>
              <p:tags r:id="rId15"/>
            </p:custDataLst>
          </p:nvPr>
        </p:nvSpPr>
        <p:spPr>
          <a:xfrm>
            <a:off x="6294696" y="3108904"/>
            <a:ext cx="174957" cy="1222647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4" name="文本框 66"/>
          <p:cNvSpPr txBox="1"/>
          <p:nvPr>
            <p:custDataLst>
              <p:tags r:id="rId16"/>
            </p:custDataLst>
          </p:nvPr>
        </p:nvSpPr>
        <p:spPr>
          <a:xfrm>
            <a:off x="6838516" y="3214383"/>
            <a:ext cx="4549120" cy="10114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创新能力：具备创新思维和创新能力，能够提出新的解决方案和优化方案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6" name="矩形 67"/>
          <p:cNvSpPr/>
          <p:nvPr>
            <p:custDataLst>
              <p:tags r:id="rId17"/>
            </p:custDataLst>
          </p:nvPr>
        </p:nvSpPr>
        <p:spPr>
          <a:xfrm>
            <a:off x="6653453" y="4560354"/>
            <a:ext cx="4843071" cy="1222647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8" name="矩形 68"/>
          <p:cNvSpPr/>
          <p:nvPr>
            <p:custDataLst>
              <p:tags r:id="rId18"/>
            </p:custDataLst>
          </p:nvPr>
        </p:nvSpPr>
        <p:spPr>
          <a:xfrm>
            <a:off x="6294696" y="4560354"/>
            <a:ext cx="174957" cy="1222647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0" name="文本框 69"/>
          <p:cNvSpPr txBox="1"/>
          <p:nvPr>
            <p:custDataLst>
              <p:tags r:id="rId19"/>
            </p:custDataLst>
          </p:nvPr>
        </p:nvSpPr>
        <p:spPr>
          <a:xfrm>
            <a:off x="6838516" y="4665834"/>
            <a:ext cx="4549120" cy="10114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持续学习：具备持续学习和自我提升的能力，能够适应行业发展和技术更新。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https://d.book118.com/186220042224010051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4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4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4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4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1"/>
  <p:tag name="KSO_WM_UNIT_INDEX" val="1_5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4*l_h_i*1_5_2"/>
  <p:tag name="KSO_WM_UNIT_INDEX" val="1_5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4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1_3"/>
  <p:tag name="KSO_WM_UNIT_INDEX" val="1_1_3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1_1"/>
  <p:tag name="KSO_WM_UNIT_INDEX" val="1_1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4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2_3"/>
  <p:tag name="KSO_WM_UNIT_INDEX" val="1_2_3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2_1"/>
  <p:tag name="KSO_WM_UNIT_INDEX" val="1_2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4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3_3"/>
  <p:tag name="KSO_WM_UNIT_INDEX" val="1_3_3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3_1"/>
  <p:tag name="KSO_WM_UNIT_INDEX" val="1_3_1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4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4_3"/>
  <p:tag name="KSO_WM_UNIT_INDEX" val="1_4_3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4_1"/>
  <p:tag name="KSO_WM_UNIT_INDEX" val="1_4_1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4*l_h_i*1_5_2"/>
  <p:tag name="KSO_WM_UNIT_INDEX" val="1_5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5_3"/>
  <p:tag name="KSO_WM_UNIT_INDEX" val="1_5_3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i*1_5_1"/>
  <p:tag name="KSO_WM_UNIT_INDEX" val="1_5_1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f*1_5_1"/>
  <p:tag name="KSO_WM_UNIT_INDEX" val="1_5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标题"/>
  <p:tag name="KSO_WM_UNIT_TEXT_FILL_FORE_SCHEMECOLOR_INDEX" val="3"/>
  <p:tag name="KSO_WM_UNIT_TEXT_FILL_TYPE" val="3"/>
  <p:tag name="KSO_WM_UNIT_TYPE" val="l_h_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1_5"/>
  <p:tag name="KSO_WM_UNIT_INDEX" val="1_1_5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1_3"/>
  <p:tag name="KSO_WM_UNIT_INDEX" val="1_1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1_7"/>
  <p:tag name="KSO_WM_UNIT_INDEX" val="1_1_7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1_6"/>
  <p:tag name="KSO_WM_UNIT_INDEX" val="1_1_6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1_4"/>
  <p:tag name="KSO_WM_UNIT_INDEX" val="1_1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1_1"/>
  <p:tag name="KSO_WM_UNIT_INDEX" val="1_1_1"/>
  <p:tag name="KSO_WM_UNIT_LAYERLEVEL" val="1_1_1"/>
  <p:tag name="KSO_WM_UNIT_SUBTYPE" val="d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4*l_h_i*1_4_5"/>
  <p:tag name="KSO_WM_UNIT_INDEX" val="1_4_5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4*l_h_i*1_4_3"/>
  <p:tag name="KSO_WM_UNIT_INDEX" val="1_4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4*l_h_i*1_4_7"/>
  <p:tag name="KSO_WM_UNIT_INDEX" val="1_4_7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4*l_h_i*1_4_6"/>
  <p:tag name="KSO_WM_UNIT_INDEX" val="1_4_6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4*l_h_i*1_4_4"/>
  <p:tag name="KSO_WM_UNIT_INDEX" val="1_4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4_1"/>
  <p:tag name="KSO_WM_UNIT_INDEX" val="1_4_1"/>
  <p:tag name="KSO_WM_UNIT_LAYERLEVEL" val="1_1_1"/>
  <p:tag name="KSO_WM_UNIT_SUBTYPE" val="d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4*l_h_i*1_2_5"/>
  <p:tag name="KSO_WM_UNIT_INDEX" val="1_2_5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4*l_h_i*1_2_3"/>
  <p:tag name="KSO_WM_UNIT_INDEX" val="1_2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4*l_h_i*1_2_6"/>
  <p:tag name="KSO_WM_UNIT_INDEX" val="1_2_6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4*l_h_i*1_2_7"/>
  <p:tag name="KSO_WM_UNIT_INDEX" val="1_2_7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4*l_h_i*1_2_4"/>
  <p:tag name="KSO_WM_UNIT_INDEX" val="1_2_4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2_1"/>
  <p:tag name="KSO_WM_UNIT_INDEX" val="1_2_1"/>
  <p:tag name="KSO_WM_UNIT_LAYERLEVEL" val="1_1_1"/>
  <p:tag name="KSO_WM_UNIT_SUBTYPE" val="d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4*l_h_i*1_3_5"/>
  <p:tag name="KSO_WM_UNIT_INDEX" val="1_3_5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4*l_h_i*1_3_3"/>
  <p:tag name="KSO_WM_UNIT_INDEX" val="1_3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3_1"/>
  <p:tag name="KSO_WM_UNIT_INDEX" val="1_3_1"/>
  <p:tag name="KSO_WM_UNIT_LAYERLEVEL" val="1_1_1"/>
  <p:tag name="KSO_WM_UNIT_SUBTYPE" val="d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4*l_h_i*1_3_7"/>
  <p:tag name="KSO_WM_UNIT_INDEX" val="1_3_7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4*l_h_i*1_3_4"/>
  <p:tag name="KSO_WM_UNIT_INDEX" val="1_3_4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4*l_h_i*1_3_6"/>
  <p:tag name="KSO_WM_UNIT_INDEX" val="1_3_6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5_2"/>
  <p:tag name="KSO_WM_UNIT_INDEX" val="1_5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5_5"/>
  <p:tag name="KSO_WM_UNIT_INDEX" val="1_5_5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5_3"/>
  <p:tag name="KSO_WM_UNIT_INDEX" val="1_5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5_7"/>
  <p:tag name="KSO_WM_UNIT_INDEX" val="1_5_7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5_6"/>
  <p:tag name="KSO_WM_UNIT_INDEX" val="1_5_6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4*l_h_i*1_5_4"/>
  <p:tag name="KSO_WM_UNIT_INDEX" val="1_5_4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i*1_5_1"/>
  <p:tag name="KSO_WM_UNIT_INDEX" val="1_5_1"/>
  <p:tag name="KSO_WM_UNIT_LAYERLEVEL" val="1_1_1"/>
  <p:tag name="KSO_WM_UNIT_SUBTYPE" val="d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0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Calibri Light</vt:lpstr>
      <vt:lpstr>+中文正文</vt:lpstr>
      <vt:lpstr>宋体</vt:lpstr>
      <vt:lpstr>Office Theme</vt:lpstr>
      <vt:lpstr>电气系统工程师职位</vt:lpstr>
      <vt:lpstr>目录</vt:lpstr>
      <vt:lpstr>电气系统工程师的职责</vt:lpstr>
      <vt:lpstr>负责电气系统的设计、开发和维护</vt:lpstr>
      <vt:lpstr>负责电气系统的安装、调试和优化</vt:lpstr>
      <vt:lpstr>负责解决电气系统中的技术问题</vt:lpstr>
      <vt:lpstr>负责电气系统的安全性和可靠性</vt:lpstr>
      <vt:lpstr>电气系统工程师的技能要求</vt:lpstr>
      <vt:lpstr>熟练掌握电气工程相关知识和技能</vt:lpstr>
      <vt:lpstr>熟悉电气系统的设计和开发流程</vt:lpstr>
      <vt:lpstr>具备电气系统的安装、调试和优化能力</vt:lpstr>
      <vt:lpstr>了解电气系统的安全性和可靠性要求</vt:lpstr>
      <vt:lpstr>电气系统工程师的职业发展</vt:lpstr>
      <vt:lpstr>具备电气系统工程师的基本素质和能力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2024-09-17T22:24:49.544</cp:lastPrinted>
  <dcterms:created xsi:type="dcterms:W3CDTF">2024-09-17T14:24:49Z</dcterms:created>
  <dcterms:modified xsi:type="dcterms:W3CDTF">2024-09-17T14:24:52Z</dcterms:modified>
</cp:coreProperties>
</file>