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IVWUCC+MS-UIGothic"/>
      <p:regular r:id="rId15"/>
    </p:embeddedFont>
    <p:embeddedFont>
      <p:font typeface="WAHDSA+GOAGBS+ArialMT"/>
      <p:regular r:id="rId16"/>
    </p:embeddedFont>
    <p:embeddedFont>
      <p:font typeface="HQDRAJ+AAVCSS+MicrosoftYaHei-Bold"/>
      <p:regular r:id="rId17"/>
    </p:embeddedFont>
    <p:embeddedFont>
      <p:font typeface="AJWTLF+JLHIAS+MicrosoftYaHei"/>
      <p:regular r:id="rId18"/>
    </p:embeddedFont>
    <p:embeddedFont>
      <p:font typeface="BFVNFA+JLHIAS+MicrosoftYaHei"/>
      <p:regular r:id="rId19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font" Target="fonts/font5.fntdata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955332-9CE2-4C48-B780-6781025AB4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79EAC9-BC33-49DE-A8CE-23254CFA2D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9D936D-2FD6-4C7F-8776-3FACB185F1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EDBDEE-6654-40AF-8811-6D48C135DA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2024323-806D-4C8F-A24E-1279DABDA1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4AC4D7-BB9F-40C7-B985-E40706A5C1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8923DF-68C1-47F8-97BF-8FD1FE7B64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07A182-EAA5-40A7-A274-39DCBADEE9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22B9D7-C2D9-4780-8148-E025E7C781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1C90CB-C73A-46DE-A9A1-B85B34DD9C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1E2107-EDA5-49F3-8146-E96DC7E9CD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6223041023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952750" y="2009025"/>
            <a:ext cx="7229475" cy="247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C9B67E"/>
                </a:solidFill>
                <a:latin typeface="IVWUCC+MS-UIGothic"/>
                <a:cs typeface="IVWUCC+MS-UIGothic"/>
              </a:rPr>
              <a:t>超超超</a:t>
            </a:r>
            <a:r>
              <a:rPr sz="4950">
                <a:solidFill>
                  <a:srgbClr val="C9B67E"/>
                </a:solidFill>
                <a:latin typeface="SimSun"/>
                <a:cs typeface="SimSun"/>
              </a:rPr>
              <a:t>临</a:t>
            </a:r>
            <a:r>
              <a:rPr sz="4950">
                <a:solidFill>
                  <a:srgbClr val="C9B67E"/>
                </a:solidFill>
                <a:latin typeface="IVWUCC+MS-UIGothic"/>
                <a:cs typeface="IVWUCC+MS-UIGothic"/>
              </a:rPr>
              <a:t>界</a:t>
            </a:r>
            <a:r>
              <a:rPr sz="4950">
                <a:solidFill>
                  <a:srgbClr val="C9B67E"/>
                </a:solidFill>
                <a:latin typeface="SimSun"/>
                <a:cs typeface="SimSun"/>
              </a:rPr>
              <a:t>锅</a:t>
            </a:r>
            <a:r>
              <a:rPr sz="4950">
                <a:solidFill>
                  <a:srgbClr val="C9B67E"/>
                </a:solidFill>
                <a:latin typeface="IVWUCC+MS-UIGothic"/>
                <a:cs typeface="IVWUCC+MS-UIGothic"/>
              </a:rPr>
              <a:t>炉启</a:t>
            </a:r>
            <a:r>
              <a:rPr sz="4950">
                <a:solidFill>
                  <a:srgbClr val="C9B67E"/>
                </a:solidFill>
                <a:latin typeface="SimSun"/>
                <a:cs typeface="SimSun"/>
              </a:rPr>
              <a:t>动</a:t>
            </a:r>
            <a:r>
              <a:rPr sz="4950">
                <a:solidFill>
                  <a:srgbClr val="C9B67E"/>
                </a:solidFill>
                <a:latin typeface="IVWUCC+MS-UIGothic"/>
                <a:cs typeface="IVWUCC+MS-UIGothic"/>
              </a:rPr>
              <a:t>运</a:t>
            </a:r>
          </a:p>
          <a:p>
            <a:pPr marL="942975" marR="0">
              <a:lnSpc>
                <a:spcPts val="4950"/>
              </a:lnSpc>
              <a:spcBef>
                <a:spcPts val="2180"/>
              </a:spcBef>
              <a:spcAft>
                <a:spcPct val="0"/>
              </a:spcAft>
            </a:pPr>
            <a:r>
              <a:rPr sz="4950">
                <a:solidFill>
                  <a:srgbClr val="C9B67E"/>
                </a:solidFill>
                <a:latin typeface="IVWUCC+MS-UIGothic"/>
                <a:cs typeface="IVWUCC+MS-UIGothic"/>
              </a:rPr>
              <a:t>行有关</a:t>
            </a:r>
            <a:r>
              <a:rPr sz="4950">
                <a:solidFill>
                  <a:srgbClr val="C9B67E"/>
                </a:solidFill>
                <a:latin typeface="SimSun"/>
                <a:cs typeface="SimSun"/>
              </a:rPr>
              <a:t>问题课</a:t>
            </a:r>
            <a:r>
              <a:rPr sz="4950">
                <a:solidFill>
                  <a:srgbClr val="C9B67E"/>
                </a:solidFill>
                <a:latin typeface="IVWUCC+MS-UIGothic"/>
                <a:cs typeface="IVWUCC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187440" y="2217610"/>
            <a:ext cx="4439861" cy="2463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C9B67E"/>
                </a:solidFill>
                <a:latin typeface="WAHDSA+GOAGBS+ArialMT"/>
                <a:cs typeface="WAHDSA+GOAGBS+ArialMT"/>
              </a:rPr>
              <a:t>•</a:t>
            </a:r>
            <a:r>
              <a:rPr sz="2450" spc="128">
                <a:solidFill>
                  <a:srgbClr val="C9B67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9B67E"/>
                </a:solidFill>
                <a:latin typeface="IVWUCC+MS-UIGothic"/>
                <a:cs typeface="IVWUCC+MS-UIGothic"/>
              </a:rPr>
              <a:t>超超超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临</a:t>
            </a:r>
            <a:r>
              <a:rPr sz="2400">
                <a:solidFill>
                  <a:srgbClr val="C9B67E"/>
                </a:solidFill>
                <a:latin typeface="IVWUCC+MS-UIGothic"/>
                <a:cs typeface="IVWUCC+MS-UIGothic"/>
              </a:rPr>
              <a:t>界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锅</a:t>
            </a:r>
            <a:r>
              <a:rPr sz="2400">
                <a:solidFill>
                  <a:srgbClr val="C9B67E"/>
                </a:solidFill>
                <a:latin typeface="IVWUCC+MS-UIGothic"/>
                <a:cs typeface="IVWUCC+MS-UIGothic"/>
              </a:rPr>
              <a:t>炉的启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动过</a:t>
            </a:r>
            <a:r>
              <a:rPr sz="2400">
                <a:solidFill>
                  <a:srgbClr val="C9B67E"/>
                </a:solidFill>
                <a:latin typeface="IVWUCC+MS-UIGothic"/>
                <a:cs typeface="IVWUCC+MS-UIGothic"/>
              </a:rPr>
              <a:t>程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C9B67E"/>
                </a:solidFill>
                <a:latin typeface="WAHDSA+GOAGBS+ArialMT"/>
                <a:cs typeface="WAHDSA+GOAGBS+ArialMT"/>
              </a:rPr>
              <a:t>•</a:t>
            </a:r>
            <a:r>
              <a:rPr sz="2450" spc="128">
                <a:solidFill>
                  <a:srgbClr val="C9B67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9B67E"/>
                </a:solidFill>
                <a:latin typeface="IVWUCC+MS-UIGothic"/>
                <a:cs typeface="IVWUCC+MS-UIGothic"/>
              </a:rPr>
              <a:t>超超超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临</a:t>
            </a:r>
            <a:r>
              <a:rPr sz="2400">
                <a:solidFill>
                  <a:srgbClr val="C9B67E"/>
                </a:solidFill>
                <a:latin typeface="IVWUCC+MS-UIGothic"/>
                <a:cs typeface="IVWUCC+MS-UIGothic"/>
              </a:rPr>
              <a:t>界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锅</a:t>
            </a:r>
            <a:r>
              <a:rPr sz="2400">
                <a:solidFill>
                  <a:srgbClr val="C9B67E"/>
                </a:solidFill>
                <a:latin typeface="IVWUCC+MS-UIGothic"/>
                <a:cs typeface="IVWUCC+MS-UIGothic"/>
              </a:rPr>
              <a:t>炉的运行管理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C9B67E"/>
                </a:solidFill>
                <a:latin typeface="WAHDSA+GOAGBS+ArialMT"/>
                <a:cs typeface="WAHDSA+GOAGBS+ArialMT"/>
              </a:rPr>
              <a:t>•</a:t>
            </a:r>
            <a:r>
              <a:rPr sz="2450" spc="128">
                <a:solidFill>
                  <a:srgbClr val="C9B67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9B67E"/>
                </a:solidFill>
                <a:latin typeface="IVWUCC+MS-UIGothic"/>
                <a:cs typeface="IVWUCC+MS-UIGothic"/>
              </a:rPr>
              <a:t>超超超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临</a:t>
            </a:r>
            <a:r>
              <a:rPr sz="2400">
                <a:solidFill>
                  <a:srgbClr val="C9B67E"/>
                </a:solidFill>
                <a:latin typeface="IVWUCC+MS-UIGothic"/>
                <a:cs typeface="IVWUCC+MS-UIGothic"/>
              </a:rPr>
              <a:t>界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锅</a:t>
            </a:r>
            <a:r>
              <a:rPr sz="2400">
                <a:solidFill>
                  <a:srgbClr val="C9B67E"/>
                </a:solidFill>
                <a:latin typeface="IVWUCC+MS-UIGothic"/>
                <a:cs typeface="IVWUCC+MS-UIGothic"/>
              </a:rPr>
              <a:t>炉的停止运行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C9B67E"/>
                </a:solidFill>
                <a:latin typeface="WAHDSA+GOAGBS+ArialMT"/>
                <a:cs typeface="WAHDSA+GOAGBS+ArialMT"/>
              </a:rPr>
              <a:t>•</a:t>
            </a:r>
            <a:r>
              <a:rPr sz="2450" spc="128">
                <a:solidFill>
                  <a:srgbClr val="C9B67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9B67E"/>
                </a:solidFill>
                <a:latin typeface="IVWUCC+MS-UIGothic"/>
                <a:cs typeface="IVWUCC+MS-UIGothic"/>
              </a:rPr>
              <a:t>超超超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临</a:t>
            </a:r>
            <a:r>
              <a:rPr sz="2400">
                <a:solidFill>
                  <a:srgbClr val="C9B67E"/>
                </a:solidFill>
                <a:latin typeface="IVWUCC+MS-UIGothic"/>
                <a:cs typeface="IVWUCC+MS-UIGothic"/>
              </a:rPr>
              <a:t>界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锅</a:t>
            </a:r>
            <a:r>
              <a:rPr sz="2400">
                <a:solidFill>
                  <a:srgbClr val="C9B67E"/>
                </a:solidFill>
                <a:latin typeface="IVWUCC+MS-UIGothic"/>
                <a:cs typeface="IVWUCC+MS-UIGothic"/>
              </a:rPr>
              <a:t>炉的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优</a:t>
            </a:r>
            <a:r>
              <a:rPr sz="2400">
                <a:solidFill>
                  <a:srgbClr val="C9B67E"/>
                </a:solidFill>
                <a:latin typeface="IVWUCC+MS-UIGothic"/>
                <a:cs typeface="IVWUCC+MS-UIGothic"/>
              </a:rPr>
              <a:t>缺点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87440" y="4456620"/>
            <a:ext cx="5841942" cy="7832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C9B67E"/>
                </a:solidFill>
                <a:latin typeface="WAHDSA+GOAGBS+ArialMT"/>
                <a:cs typeface="WAHDSA+GOAGBS+ArialMT"/>
              </a:rPr>
              <a:t>•</a:t>
            </a:r>
            <a:r>
              <a:rPr sz="2450" spc="128">
                <a:solidFill>
                  <a:srgbClr val="C9B67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9B67E"/>
                </a:solidFill>
                <a:latin typeface="IVWUCC+MS-UIGothic"/>
                <a:cs typeface="IVWUCC+MS-UIGothic"/>
              </a:rPr>
              <a:t>超超超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临</a:t>
            </a:r>
            <a:r>
              <a:rPr sz="2400">
                <a:solidFill>
                  <a:srgbClr val="C9B67E"/>
                </a:solidFill>
                <a:latin typeface="IVWUCC+MS-UIGothic"/>
                <a:cs typeface="IVWUCC+MS-UIGothic"/>
              </a:rPr>
              <a:t>界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锅</a:t>
            </a:r>
            <a:r>
              <a:rPr sz="2400">
                <a:solidFill>
                  <a:srgbClr val="C9B67E"/>
                </a:solidFill>
                <a:latin typeface="IVWUCC+MS-UIGothic"/>
                <a:cs typeface="IVWUCC+MS-UIGothic"/>
              </a:rPr>
              <a:t>炉的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C9B67E"/>
                </a:solidFill>
                <a:latin typeface="IVWUCC+MS-UIGothic"/>
                <a:cs typeface="IVWUCC+MS-UIGothic"/>
              </a:rPr>
              <a:t>展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趋势</a:t>
            </a:r>
            <a:r>
              <a:rPr sz="2400">
                <a:solidFill>
                  <a:srgbClr val="C9B67E"/>
                </a:solidFill>
                <a:latin typeface="IVWUCC+MS-UIGothic"/>
                <a:cs typeface="IVWUCC+MS-UIGothic"/>
              </a:rPr>
              <a:t>和未来展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36315" y="920206"/>
            <a:ext cx="6720110" cy="3850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C9B67E"/>
                </a:solidFill>
                <a:latin typeface="HQDRAJ+AAVCSS+MicrosoftYaHei-Bold"/>
                <a:cs typeface="HQDRAJ+AAVCSS+MicrosoftYaHei-Bold"/>
              </a:rPr>
              <a:t>CHAPTER</a:t>
            </a:r>
          </a:p>
          <a:p>
            <a:pPr marL="1901825" marR="0">
              <a:lnSpc>
                <a:spcPts val="8752"/>
              </a:lnSpc>
              <a:spcBef>
                <a:spcPts val="167"/>
              </a:spcBef>
              <a:spcAft>
                <a:spcPct val="0"/>
              </a:spcAft>
            </a:pPr>
            <a:r>
              <a:rPr sz="8400">
                <a:solidFill>
                  <a:srgbClr val="C9B67E"/>
                </a:solidFill>
                <a:latin typeface="HQDRAJ+AAVCSS+MicrosoftYaHei-Bold"/>
                <a:cs typeface="HQDRAJ+AAVCSS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24500" y="3877921"/>
            <a:ext cx="2000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C9B67E"/>
                </a:solidFill>
                <a:latin typeface="IVWUCC+MS-UIGothic"/>
                <a:cs typeface="IVWUCC+MS-UIGothic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9B67E"/>
                </a:solidFill>
                <a:latin typeface="IVWUCC+MS-UIGothic"/>
                <a:cs typeface="IVWUCC+MS-UIGothic"/>
              </a:rPr>
              <a:t>目的和背景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9B67E"/>
                </a:solidFill>
                <a:latin typeface="IVWUCC+MS-UIGothic"/>
                <a:cs typeface="IVWUCC+MS-UIGothic"/>
              </a:rPr>
              <a:t>目的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760345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深入了解超超超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临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界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锅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炉启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运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行中的关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键问题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，提高运行效率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和安全性。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9B67E"/>
                </a:solidFill>
                <a:latin typeface="IVWUCC+MS-UIGothic"/>
                <a:cs typeface="IVWUCC+MS-UIGothic"/>
              </a:rPr>
              <a:t>背景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760345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随着能源需求的增加，超超超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临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界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锅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炉在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力工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中的地位日益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重要。然而，其启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运行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程中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存在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许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多技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和管理挑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战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锅</a:t>
            </a:r>
            <a:r>
              <a:rPr sz="3000">
                <a:solidFill>
                  <a:srgbClr val="C9B67E"/>
                </a:solidFill>
                <a:latin typeface="IVWUCC+MS-UIGothic"/>
                <a:cs typeface="IVWUCC+MS-UIGothic"/>
              </a:rPr>
              <a:t>炉的</a:t>
            </a: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简</a:t>
            </a:r>
            <a:r>
              <a:rPr sz="3000">
                <a:solidFill>
                  <a:srgbClr val="C9B67E"/>
                </a:solidFill>
                <a:latin typeface="IVWUCC+MS-UIGothic"/>
                <a:cs typeface="IVWUCC+MS-UIGothic"/>
              </a:rPr>
              <a:t>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21889" y="1709959"/>
            <a:ext cx="89204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IVWUCC+MS-UIGothic"/>
                <a:cs typeface="IVWUCC+MS-UIGothic"/>
              </a:rPr>
              <a:t>定</a:t>
            </a:r>
            <a:r>
              <a:rPr sz="2000">
                <a:solidFill>
                  <a:srgbClr val="FFFDFD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54769" y="170995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应</a:t>
            </a:r>
            <a:r>
              <a:rPr sz="2000" spc="25">
                <a:solidFill>
                  <a:srgbClr val="FFFDFD"/>
                </a:solidFill>
                <a:latin typeface="IVWUCC+MS-UIGothic"/>
                <a:cs typeface="IVWUCC+MS-UIGothic"/>
              </a:rPr>
              <a:t>用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领</a:t>
            </a:r>
            <a:r>
              <a:rPr sz="2000">
                <a:solidFill>
                  <a:srgbClr val="FFFDFD"/>
                </a:solidFill>
                <a:latin typeface="IVWUCC+MS-UIGothic"/>
                <a:cs typeface="IVWUCC+MS-UIGothic"/>
              </a:rPr>
              <a:t>域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93164" y="2281292"/>
            <a:ext cx="3505200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超超超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锅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炉是指蒸汽参数超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过临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界点的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锅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炉，通常指蒸汽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力达到</a:t>
            </a:r>
            <a:r>
              <a:rPr sz="1500">
                <a:solidFill>
                  <a:srgbClr val="FFFDFD"/>
                </a:solidFill>
                <a:latin typeface="AJWTLF+JLHIAS+MicrosoftYaHei"/>
                <a:cs typeface="AJWTLF+JLHIAS+MicrosoftYaHei"/>
              </a:rPr>
              <a:t>31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JWTLF+JLHIAS+MicrosoftYaHei"/>
                <a:cs typeface="AJWTLF+JLHIAS+MicrosoftYaHei"/>
              </a:rPr>
              <a:t>MPa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以上，蒸汽温度达到</a:t>
            </a:r>
            <a:r>
              <a:rPr sz="1500">
                <a:solidFill>
                  <a:srgbClr val="FFFDFD"/>
                </a:solidFill>
                <a:latin typeface="BFVNFA+JLHIAS+MicrosoftYaHei"/>
                <a:cs typeface="BFVNFA+JLHIAS+MicrosoftYaHei"/>
              </a:rPr>
              <a:t>593℃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以上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锅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炉。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624192"/>
            <a:ext cx="335800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广泛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用于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力、化工、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钢铁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等高能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耗行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817234" y="385371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IVWUCC+MS-UIGothic"/>
                <a:cs typeface="IVWUCC+MS-UIGothic"/>
              </a:rPr>
              <a:t>特点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768588"/>
            <a:ext cx="365067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具有高效率和低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污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染排放的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优势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，是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当前火力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发电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厂的主要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展方向之一。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36315" y="920206"/>
            <a:ext cx="6720110" cy="3850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C9B67E"/>
                </a:solidFill>
                <a:latin typeface="HQDRAJ+AAVCSS+MicrosoftYaHei-Bold"/>
                <a:cs typeface="HQDRAJ+AAVCSS+MicrosoftYaHei-Bold"/>
              </a:rPr>
              <a:t>CHAPTER</a:t>
            </a:r>
          </a:p>
          <a:p>
            <a:pPr marL="1901825" marR="0">
              <a:lnSpc>
                <a:spcPts val="8752"/>
              </a:lnSpc>
              <a:spcBef>
                <a:spcPts val="167"/>
              </a:spcBef>
              <a:spcAft>
                <a:spcPct val="0"/>
              </a:spcAft>
            </a:pPr>
            <a:r>
              <a:rPr sz="8400">
                <a:solidFill>
                  <a:srgbClr val="C9B67E"/>
                </a:solidFill>
                <a:latin typeface="HQDRAJ+AAVCSS+MicrosoftYaHei-Bold"/>
                <a:cs typeface="HQDRAJ+AAVCSS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67000" y="3877921"/>
            <a:ext cx="788670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C9B67E"/>
                </a:solidFill>
                <a:latin typeface="IVWUCC+MS-UIGothic"/>
                <a:cs typeface="IVWUCC+MS-UIGothic"/>
              </a:rPr>
              <a:t>超超超</a:t>
            </a:r>
            <a:r>
              <a:rPr sz="4500">
                <a:solidFill>
                  <a:srgbClr val="C9B67E"/>
                </a:solidFill>
                <a:latin typeface="SimSun"/>
                <a:cs typeface="SimSun"/>
              </a:rPr>
              <a:t>临</a:t>
            </a:r>
            <a:r>
              <a:rPr sz="4500">
                <a:solidFill>
                  <a:srgbClr val="C9B67E"/>
                </a:solidFill>
                <a:latin typeface="IVWUCC+MS-UIGothic"/>
                <a:cs typeface="IVWUCC+MS-UIGothic"/>
              </a:rPr>
              <a:t>界</a:t>
            </a:r>
            <a:r>
              <a:rPr sz="4500">
                <a:solidFill>
                  <a:srgbClr val="C9B67E"/>
                </a:solidFill>
                <a:latin typeface="SimSun"/>
                <a:cs typeface="SimSun"/>
              </a:rPr>
              <a:t>锅</a:t>
            </a:r>
            <a:r>
              <a:rPr sz="4500">
                <a:solidFill>
                  <a:srgbClr val="C9B67E"/>
                </a:solidFill>
                <a:latin typeface="IVWUCC+MS-UIGothic"/>
                <a:cs typeface="IVWUCC+MS-UIGothic"/>
              </a:rPr>
              <a:t>炉的启</a:t>
            </a:r>
            <a:r>
              <a:rPr sz="4500">
                <a:solidFill>
                  <a:srgbClr val="C9B67E"/>
                </a:solidFill>
                <a:latin typeface="SimSun"/>
                <a:cs typeface="SimSun"/>
              </a:rPr>
              <a:t>动过</a:t>
            </a:r>
            <a:r>
              <a:rPr sz="4500">
                <a:solidFill>
                  <a:srgbClr val="C9B67E"/>
                </a:solidFill>
                <a:latin typeface="IVWUCC+MS-UIGothic"/>
                <a:cs typeface="IVWUCC+MS-UIGothic"/>
              </a:rPr>
              <a:t>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9B67E"/>
                </a:solidFill>
                <a:latin typeface="IVWUCC+MS-UIGothic"/>
                <a:cs typeface="IVWUCC+MS-UIGothic"/>
              </a:rPr>
              <a:t>启</a:t>
            </a: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C9B67E"/>
                </a:solidFill>
                <a:latin typeface="IVWUCC+MS-UIGothic"/>
                <a:cs typeface="IVWUCC+MS-UIGothic"/>
              </a:rPr>
              <a:t>前的准</a:t>
            </a: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09825" y="2105655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9B67E"/>
                </a:solidFill>
                <a:latin typeface="IVWUCC+MS-UIGothic"/>
                <a:cs typeface="IVWUCC+MS-UIGothic"/>
              </a:rPr>
              <a:t>系</a:t>
            </a:r>
            <a:r>
              <a:rPr sz="1550" spc="25">
                <a:solidFill>
                  <a:srgbClr val="C9B67E"/>
                </a:solidFill>
                <a:latin typeface="SimSun"/>
                <a:cs typeface="SimSun"/>
              </a:rPr>
              <a:t>统检查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9B67E"/>
                </a:solidFill>
                <a:latin typeface="IVWUCC+MS-UIGothic"/>
                <a:cs typeface="IVWUCC+MS-UIGothic"/>
              </a:rPr>
              <a:t>水</a:t>
            </a:r>
            <a:r>
              <a:rPr sz="1550" spc="25">
                <a:solidFill>
                  <a:srgbClr val="C9B67E"/>
                </a:solidFill>
                <a:latin typeface="SimSun"/>
                <a:cs typeface="SimSun"/>
              </a:rPr>
              <a:t>处</a:t>
            </a:r>
            <a:r>
              <a:rPr sz="1550" spc="25">
                <a:solidFill>
                  <a:srgbClr val="C9B67E"/>
                </a:solidFill>
                <a:latin typeface="IVWUCC+MS-UIGothic"/>
                <a:cs typeface="IVWUCC+MS-UIGothic"/>
              </a:rPr>
              <a:t>理系</a:t>
            </a:r>
            <a:r>
              <a:rPr sz="1550" spc="25">
                <a:solidFill>
                  <a:srgbClr val="C9B67E"/>
                </a:solidFill>
                <a:latin typeface="SimSun"/>
                <a:cs typeface="SimSun"/>
              </a:rPr>
              <a:t>统检查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81075" y="2537948"/>
            <a:ext cx="2694109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确保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锅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炉及其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辅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助系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完好，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无泄漏，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阀门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、管道等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于关</a:t>
            </a:r>
          </a:p>
          <a:p>
            <a:pPr marL="171450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闭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状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63659" y="2537948"/>
            <a:ext cx="249694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确保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锅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炉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给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水水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合格，符合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63659" y="2846558"/>
            <a:ext cx="10568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运行要求。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032000" y="4764401"/>
            <a:ext cx="2092318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9B67E"/>
                </a:solidFill>
                <a:latin typeface="SimSun"/>
                <a:cs typeface="SimSun"/>
              </a:rPr>
              <a:t>电</a:t>
            </a:r>
            <a:r>
              <a:rPr sz="1550" spc="25">
                <a:solidFill>
                  <a:srgbClr val="C9B67E"/>
                </a:solidFill>
                <a:latin typeface="IVWUCC+MS-UIGothic"/>
                <a:cs typeface="IVWUCC+MS-UIGothic"/>
              </a:rPr>
              <a:t>源及控制系</a:t>
            </a:r>
            <a:r>
              <a:rPr sz="1550" spc="25">
                <a:solidFill>
                  <a:srgbClr val="C9B67E"/>
                </a:solidFill>
                <a:latin typeface="SimSun"/>
                <a:cs typeface="SimSun"/>
              </a:rPr>
              <a:t>统检查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107169" y="4764401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9B67E"/>
                </a:solidFill>
                <a:latin typeface="IVWUCC+MS-UIGothic"/>
                <a:cs typeface="IVWUCC+MS-UIGothic"/>
              </a:rPr>
              <a:t>安全措施落</a:t>
            </a:r>
            <a:r>
              <a:rPr sz="1550">
                <a:solidFill>
                  <a:srgbClr val="C9B67E"/>
                </a:solidFill>
                <a:latin typeface="SimSun"/>
                <a:cs typeface="SimSun"/>
              </a:rPr>
              <a:t>实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032000" y="5183992"/>
            <a:ext cx="2496941" cy="675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确保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锅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炉控制系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正常，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源</a:t>
            </a:r>
          </a:p>
          <a:p>
            <a:pPr marL="0" marR="0">
              <a:lnSpc>
                <a:spcPts val="1350"/>
              </a:lnSpc>
              <a:spcBef>
                <a:spcPts val="590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稳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定，相关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仪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表准确可靠。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046719" y="5248762"/>
            <a:ext cx="2694109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置安全警示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志，确保操作</a:t>
            </a:r>
          </a:p>
          <a:p>
            <a:pPr marL="85725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人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佩戴防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用品。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9B67E"/>
                </a:solidFill>
                <a:latin typeface="IVWUCC+MS-UIGothic"/>
                <a:cs typeface="IVWUCC+MS-UIGothic"/>
              </a:rPr>
              <a:t>启</a:t>
            </a: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C9B67E"/>
                </a:solidFill>
                <a:latin typeface="IVWUCC+MS-UIGothic"/>
                <a:cs typeface="IVWUCC+MS-UIGothic"/>
              </a:rPr>
              <a:t>步</a:t>
            </a: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骤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AJWTLF+JLHIAS+MicrosoftYaHei"/>
                <a:cs typeface="AJWTLF+JLHIAS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AJWTLF+JLHIAS+MicrosoftYaHei"/>
                <a:cs typeface="AJWTLF+JLHIAS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AJWTLF+JLHIAS+MicrosoftYaHei"/>
                <a:cs typeface="AJWTLF+JLHIAS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AJWTLF+JLHIAS+MicrosoftYaHei"/>
                <a:cs typeface="AJWTLF+JLHIAS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76705" y="4788530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9B67E"/>
                </a:solidFill>
                <a:latin typeface="IVWUCC+MS-UIGothic"/>
                <a:cs typeface="IVWUCC+MS-UIGothic"/>
              </a:rPr>
              <a:t>暖管与</a:t>
            </a:r>
            <a:r>
              <a:rPr sz="1550" spc="25">
                <a:solidFill>
                  <a:srgbClr val="C9B67E"/>
                </a:solidFill>
                <a:latin typeface="SimSun"/>
                <a:cs typeface="SimSun"/>
              </a:rPr>
              <a:t>预热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83429" y="478853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9B67E"/>
                </a:solidFill>
                <a:latin typeface="IVWUCC+MS-UIGothic"/>
                <a:cs typeface="IVWUCC+MS-UIGothic"/>
              </a:rPr>
              <a:t>注水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727825" y="4788530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9B67E"/>
                </a:solidFill>
                <a:latin typeface="IVWUCC+MS-UIGothic"/>
                <a:cs typeface="IVWUCC+MS-UIGothic"/>
              </a:rPr>
              <a:t>点火与升温升</a:t>
            </a:r>
            <a:r>
              <a:rPr sz="1550">
                <a:solidFill>
                  <a:srgbClr val="C9B67E"/>
                </a:solidFill>
                <a:latin typeface="SimSun"/>
                <a:cs typeface="SimSun"/>
              </a:rPr>
              <a:t>压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634855" y="4788530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9B67E"/>
                </a:solidFill>
                <a:latin typeface="IVWUCC+MS-UIGothic"/>
                <a:cs typeface="IVWUCC+MS-UIGothic"/>
              </a:rPr>
              <a:t>并炉与投料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10919" y="5274162"/>
            <a:ext cx="2496941" cy="716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对锅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炉的蒸汽管道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行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预热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，</a:t>
            </a:r>
          </a:p>
          <a:p>
            <a:pPr marL="34290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防止水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击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和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热应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力。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689350" y="5274162"/>
            <a:ext cx="249694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向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锅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炉内注入除氧水，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检查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是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367145" y="5274162"/>
            <a:ext cx="249694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点燃燃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烧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器，逐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渐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提高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锅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炉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压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045575" y="5274162"/>
            <a:ext cx="2496941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当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压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力和温度达到要求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，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进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行并炉操作，同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开始向</a:t>
            </a:r>
            <a:r>
              <a:rPr sz="1350">
                <a:solidFill>
                  <a:srgbClr val="C9B44B"/>
                </a:solidFill>
                <a:latin typeface="SimSun"/>
                <a:cs typeface="SimSun"/>
              </a:rPr>
              <a:t>锅</a:t>
            </a: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炉</a:t>
            </a:r>
          </a:p>
          <a:p>
            <a:pPr marL="85725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投料。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375150" y="5561817"/>
            <a:ext cx="10568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否有泄漏。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7052944" y="5561817"/>
            <a:ext cx="10568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C9B44B"/>
                </a:solidFill>
                <a:latin typeface="IVWUCC+MS-UIGothic"/>
                <a:cs typeface="IVWUCC+MS-UIGothic"/>
              </a:rPr>
              <a:t>力和温度。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9B67E"/>
                </a:solidFill>
                <a:latin typeface="IVWUCC+MS-UIGothic"/>
                <a:cs typeface="IVWUCC+MS-UIGothic"/>
              </a:rPr>
              <a:t>启</a:t>
            </a: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动过</a:t>
            </a:r>
            <a:r>
              <a:rPr sz="3000">
                <a:solidFill>
                  <a:srgbClr val="C9B67E"/>
                </a:solidFill>
                <a:latin typeface="IVWUCC+MS-UIGothic"/>
                <a:cs typeface="IVWUCC+MS-UIGothic"/>
              </a:rPr>
              <a:t>程中的注意事</a:t>
            </a: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252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IVWUCC+MS-UIGothic"/>
                <a:cs typeface="IVWUCC+MS-UIGothic"/>
              </a:rPr>
              <a:t>防止超</a:t>
            </a:r>
            <a:r>
              <a:rPr sz="2000">
                <a:solidFill>
                  <a:srgbClr val="FFFFFF"/>
                </a:solidFill>
                <a:latin typeface="SimSun"/>
                <a:cs typeface="SimSun"/>
              </a:rPr>
              <a:t>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48150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IVWUCC+MS-UIGothic"/>
                <a:cs typeface="IVWUCC+MS-UIGothic"/>
              </a:rPr>
              <a:t>防止泄漏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67500" y="372036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IVWUCC+MS-UIGothic"/>
                <a:cs typeface="IVWUCC+MS-UIGothic"/>
              </a:rPr>
              <a:t>防止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过热</a:t>
            </a:r>
            <a:r>
              <a:rPr sz="2000" spc="25">
                <a:solidFill>
                  <a:srgbClr val="FFFFFF"/>
                </a:solidFill>
                <a:latin typeface="IVWUCC+MS-UIGothic"/>
                <a:cs typeface="IVWUCC+MS-UIGothic"/>
              </a:rPr>
              <a:t>器爆裂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756140" y="372036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IVWUCC+MS-UIGothic"/>
                <a:cs typeface="IVWUCC+MS-UIGothic"/>
              </a:rPr>
              <a:t>安全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阀</a:t>
            </a:r>
            <a:r>
              <a:rPr sz="2000" spc="23">
                <a:solidFill>
                  <a:srgbClr val="FFFFFF"/>
                </a:solidFill>
                <a:latin typeface="IVWUCC+MS-UIGothic"/>
                <a:cs typeface="IVWUCC+MS-UIGothic"/>
              </a:rPr>
              <a:t>校</a:t>
            </a:r>
            <a:r>
              <a:rPr sz="2000">
                <a:solidFill>
                  <a:srgbClr val="FFFFFF"/>
                </a:solidFill>
                <a:latin typeface="SimSun"/>
                <a:cs typeface="SimSun"/>
              </a:rPr>
              <a:t>验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6460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在升温升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压过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程中，要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严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格控制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力和温度的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上升速度，防止超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75856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在注水和升温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程中，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要密切关注各部位是否</a:t>
            </a:r>
          </a:p>
          <a:p>
            <a:pPr marL="38100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有泄漏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象。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97015" y="4839708"/>
            <a:ext cx="212675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在启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初期，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过热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器可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能存在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水或腐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蚀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物，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需特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别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注意防止爆裂。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448165" y="5011158"/>
            <a:ext cx="21907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在启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前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应对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安全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阀进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257665" y="5354058"/>
            <a:ext cx="24817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行校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验</a:t>
            </a:r>
            <a:r>
              <a:rPr sz="1500">
                <a:solidFill>
                  <a:srgbClr val="FFFDFD"/>
                </a:solidFill>
                <a:latin typeface="IVWUCC+MS-UIGothic"/>
                <a:cs typeface="IVWUCC+MS-UIGothic"/>
              </a:rPr>
              <a:t>，确保其正常工作。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36315" y="920206"/>
            <a:ext cx="6720110" cy="3850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C9B67E"/>
                </a:solidFill>
                <a:latin typeface="HQDRAJ+AAVCSS+MicrosoftYaHei-Bold"/>
                <a:cs typeface="HQDRAJ+AAVCSS+MicrosoftYaHei-Bold"/>
              </a:rPr>
              <a:t>CHAPTER</a:t>
            </a:r>
          </a:p>
          <a:p>
            <a:pPr marL="1901825" marR="0">
              <a:lnSpc>
                <a:spcPts val="8752"/>
              </a:lnSpc>
              <a:spcBef>
                <a:spcPts val="167"/>
              </a:spcBef>
              <a:spcAft>
                <a:spcPct val="0"/>
              </a:spcAft>
            </a:pPr>
            <a:r>
              <a:rPr sz="8400">
                <a:solidFill>
                  <a:srgbClr val="C9B67E"/>
                </a:solidFill>
                <a:latin typeface="HQDRAJ+AAVCSS+MicrosoftYaHei-Bold"/>
                <a:cs typeface="HQDRAJ+AAVCSS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67000" y="3877921"/>
            <a:ext cx="788670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C9B67E"/>
                </a:solidFill>
                <a:latin typeface="IVWUCC+MS-UIGothic"/>
                <a:cs typeface="IVWUCC+MS-UIGothic"/>
              </a:rPr>
              <a:t>超超超</a:t>
            </a:r>
            <a:r>
              <a:rPr sz="4500">
                <a:solidFill>
                  <a:srgbClr val="C9B67E"/>
                </a:solidFill>
                <a:latin typeface="SimSun"/>
                <a:cs typeface="SimSun"/>
              </a:rPr>
              <a:t>临</a:t>
            </a:r>
            <a:r>
              <a:rPr sz="4500">
                <a:solidFill>
                  <a:srgbClr val="C9B67E"/>
                </a:solidFill>
                <a:latin typeface="IVWUCC+MS-UIGothic"/>
                <a:cs typeface="IVWUCC+MS-UIGothic"/>
              </a:rPr>
              <a:t>界</a:t>
            </a:r>
            <a:r>
              <a:rPr sz="4500">
                <a:solidFill>
                  <a:srgbClr val="C9B67E"/>
                </a:solidFill>
                <a:latin typeface="SimSun"/>
                <a:cs typeface="SimSun"/>
              </a:rPr>
              <a:t>锅</a:t>
            </a:r>
            <a:r>
              <a:rPr sz="4500">
                <a:solidFill>
                  <a:srgbClr val="C9B67E"/>
                </a:solidFill>
                <a:latin typeface="IVWUCC+MS-UIGothic"/>
                <a:cs typeface="IVWUCC+MS-UIGothic"/>
              </a:rPr>
              <a:t>炉的运行管理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https://d.book118.com/186223041023010103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1">
      <vt:lpstr>Arial</vt:lpstr>
      <vt:lpstr>Calibri</vt:lpstr>
      <vt:lpstr>IVWUCC+MS-UIGothic</vt:lpstr>
      <vt:lpstr>SimSun</vt:lpstr>
      <vt:lpstr>WAHDSA+GOAGBS+ArialMT</vt:lpstr>
      <vt:lpstr>Times New Roman</vt:lpstr>
      <vt:lpstr>HQDRAJ+AAVCSS+MicrosoftYaHei-Bold</vt:lpstr>
      <vt:lpstr>AJWTLF+JLHIAS+MicrosoftYaHei</vt:lpstr>
      <vt:lpstr>BFVNFA+JLHIAS+MicrosoftYaHei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2024-09-28T07:46:48.277</cp:lastPrinted>
  <dcterms:created xsi:type="dcterms:W3CDTF">2024-09-27T23:46:48Z</dcterms:created>
  <dcterms:modified xsi:type="dcterms:W3CDTF">2024-09-27T23:46:49Z</dcterms:modified>
</cp:coreProperties>
</file>