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B2C8A9-6979-4931-9463-C2977B2744D0}" type="datetimeFigureOut">
              <a:t>2024/8/28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DFBB53-73CB-42CF-85A6-BB44D34A0009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小野猪  </a:t>
            </a:r>
          </a:p>
          <a:p/>
          <a:p/>
          <a:p>
            <a:r>
              <a:t>小象  </a:t>
            </a:r>
          </a:p>
          <a:p/>
          <a:p/>
          <a:p>
            <a:r>
              <a:t>小袋鼠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chú  tou          gǒng chū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拉手      锄头</a:t>
            </a:r>
          </a:p>
          <a:p/>
          <a:p>
            <a:r>
              <a:t>鼻子      嘴巴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拉手      锄头</a:t>
            </a:r>
          </a:p>
          <a:p/>
          <a:p>
            <a:r>
              <a:t>鼻子      嘴巴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栽进坑里，施上肥料，培上泥土。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小象跑到小河边，用长鼻子</a:t>
            </a:r>
          </a:p>
          <a:p/>
          <a:p>
            <a:r>
              <a:t>吸足了水，把树坑浇得湿湿。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27414-995E-420C-8983-8B1256C0E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D521F-E8E5-4542-993A-52270F49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42843-D75E-41B9-A807-09CF75944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DB3BB-2C7F-4D74-9B4F-EF20EA355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5984EF-524E-4991-B9C0-99021CB4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E5473-CC5A-4D7D-93D2-6B18C380B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955C24-2574-4FC9-8DB8-027797ACF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CA5CC-D0A4-4BC4-943E-4816BB4D7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502EA-9CE6-43B6-B61C-8742F30E0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6CDF4-C457-4B73-B38F-183A3016A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65D63-3020-4E13-A6E5-46F5A777D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215B0F0-F4FA-41F0-AB52-58AA870A7200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kumimoji="0" lang="en-US" altLang="zh-CN"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1640D8F6-29A5-4412-86B4-4AA8B43FB271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C457BFD3-EE1E-4627-BEB2-4A9ADFC2F36B}" type="slidenum">
              <a:rPr kumimoji="0" lang="zh-CN" altLang="en-US" sz="1400"/>
              <a:t>*</a:t>
            </a:fld>
            <a:endParaRPr kumimoji="0"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 baseline="0">
          <a:solidFill>
            <a:schemeClr val="tx2"/>
          </a:solidFill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32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8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4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1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414314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5" name=""/>
          <p:cNvPicPr/>
          <p:nvPr/>
        </p:nvPicPr>
        <p:blipFill>
          <a:blip r:embed="rId3">
            <a:lum bright="42000" contrast="-60000"/>
          </a:blip>
          <a:stretch>
            <a:fillRect/>
          </a:stretch>
        </p:blipFill>
        <p:spPr>
          <a:xfrm>
            <a:off x="0" y="0"/>
            <a:ext cx="8455861" cy="634189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8674" name=""/>
          <p:cNvSpPr/>
          <p:nvPr/>
        </p:nvSpPr>
        <p:spPr>
          <a:xfrm>
            <a:off x="1341438" y="531812"/>
            <a:ext cx="4678362" cy="5335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8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小野猪  </a:t>
            </a:r>
            <a:endParaRPr lang="zh-CN" altLang="en-US" sz="8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2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2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8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小象  </a:t>
            </a:r>
            <a:endParaRPr lang="zh-CN" altLang="en-US" sz="8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2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2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8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小袋鼠</a:t>
            </a:r>
            <a:endParaRPr lang="zh-CN" altLang="en-US" sz="8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8676" name=""/>
          <p:cNvSpPr/>
          <p:nvPr/>
        </p:nvSpPr>
        <p:spPr>
          <a:xfrm>
            <a:off x="3773488" y="152400"/>
            <a:ext cx="110331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zhū</a:t>
            </a:r>
            <a:endParaRPr lang="en-US" altLang="zh-CN"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8677" name=""/>
          <p:cNvSpPr/>
          <p:nvPr/>
        </p:nvSpPr>
        <p:spPr>
          <a:xfrm>
            <a:off x="3657600" y="3962400"/>
            <a:ext cx="108267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shǔ</a:t>
            </a:r>
            <a:endParaRPr lang="en-US" altLang="zh-CN"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867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2867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4A54D01-A187-4B6C-99B9-D34846E3ACBD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28680" name="TextBox 2867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  <p:sp>
        <p:nvSpPr>
          <p:cNvPr id="28681" name="TextBox 2868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/>
      <p:bldP spid="28677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8" name=""/>
          <p:cNvPicPr/>
          <p:nvPr/>
        </p:nvPicPr>
        <p:blipFill>
          <a:blip r:embed="rId3">
            <a:lum bright="42000" contrast="-60000"/>
          </a:blip>
          <a:stretch>
            <a:fillRect/>
          </a:stretch>
        </p:blipFill>
        <p:spPr>
          <a:xfrm>
            <a:off x="0" y="0"/>
            <a:ext cx="8450704" cy="633802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9699" name=""/>
          <p:cNvSpPr/>
          <p:nvPr/>
        </p:nvSpPr>
        <p:spPr>
          <a:xfrm>
            <a:off x="457200" y="595312"/>
            <a:ext cx="9372600" cy="5576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伙伴  一同   没有   </a:t>
            </a:r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嘴巴  就用   拉手</a:t>
            </a:r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不要紧  把</a:t>
            </a:r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9700" name=""/>
          <p:cNvSpPr/>
          <p:nvPr/>
        </p:nvSpPr>
        <p:spPr>
          <a:xfrm>
            <a:off x="228600" y="144462"/>
            <a:ext cx="7620000" cy="1920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huǒ  b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Century Gothic" pitchFamily="34" charset="0"/>
                <a:ea typeface="华文中宋" pitchFamily="2" charset="-122"/>
              </a:rPr>
              <a:t>à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n           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MS PGothic" pitchFamily="34" charset="-128"/>
                <a:ea typeface="MS PGothic" pitchFamily="34" charset="-128"/>
              </a:rPr>
              <a:t>t</a:t>
            </a:r>
            <a:r>
              <a:rPr lang="en-US" altLang="zh-CN" sz="4000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细黑" pitchFamily="2" charset="-122"/>
              </a:rPr>
              <a:t>ó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ng          m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Century Gothic" pitchFamily="34" charset="0"/>
                <a:ea typeface="华文细黑" pitchFamily="2" charset="-122"/>
              </a:rPr>
              <a:t>é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i</a:t>
            </a:r>
            <a:endParaRPr lang="en-US" altLang="zh-CN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  <a:p>
            <a:pPr lvl="0"/>
            <a:endParaRPr lang="zh-CN" altLang="en-US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  <a:p>
            <a:pPr lvl="0"/>
            <a:endParaRPr lang="zh-CN" altLang="en-US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9701" name=""/>
          <p:cNvSpPr/>
          <p:nvPr/>
        </p:nvSpPr>
        <p:spPr>
          <a:xfrm>
            <a:off x="1406525" y="2338388"/>
            <a:ext cx="590232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ba          ji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Century Gothic" pitchFamily="34" charset="0"/>
                <a:ea typeface="华文细黑" pitchFamily="2" charset="-122"/>
              </a:rPr>
              <a:t>ù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                      lā</a:t>
            </a:r>
            <a:endParaRPr lang="zh-CN" altLang="en-US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9702" name=""/>
          <p:cNvSpPr/>
          <p:nvPr/>
        </p:nvSpPr>
        <p:spPr>
          <a:xfrm>
            <a:off x="1389062" y="4556125"/>
            <a:ext cx="37258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y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Century Gothic" pitchFamily="34" charset="0"/>
                <a:ea typeface="华文细黑" pitchFamily="2" charset="-122"/>
              </a:rPr>
              <a:t>à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o               bǎ</a:t>
            </a:r>
            <a:endParaRPr lang="zh-CN" altLang="en-US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970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2970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E12B11F-1B45-4BA5-B94B-113EF22F91D9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29705" name="TextBox 2970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  <p:sp>
        <p:nvSpPr>
          <p:cNvPr id="29706" name="TextBox 2970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2" name=""/>
          <p:cNvPicPr/>
          <p:nvPr/>
        </p:nvPicPr>
        <p:blipFill>
          <a:blip r:embed="rId3">
            <a:lum bright="42000" contrast="-60000"/>
          </a:blip>
          <a:stretch>
            <a:fillRect/>
          </a:stretch>
        </p:blipFill>
        <p:spPr>
          <a:xfrm>
            <a:off x="0" y="0"/>
            <a:ext cx="8466685" cy="6350013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23" name=""/>
          <p:cNvSpPr/>
          <p:nvPr/>
        </p:nvSpPr>
        <p:spPr>
          <a:xfrm>
            <a:off x="1371600" y="1219200"/>
            <a:ext cx="6156325" cy="3382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锄头    拱出 </a:t>
            </a:r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箩筐    鼻子</a:t>
            </a:r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0724" name=""/>
          <p:cNvSpPr/>
          <p:nvPr/>
        </p:nvSpPr>
        <p:spPr>
          <a:xfrm>
            <a:off x="1066800" y="766762"/>
            <a:ext cx="617061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  ch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Comic Sans MS" pitchFamily="66" charset="0"/>
                <a:ea typeface="楷体_GB2312" pitchFamily="49" charset="-122"/>
              </a:rPr>
              <a:t>ú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  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新宋体" pitchFamily="49" charset="-122"/>
                <a:ea typeface="新宋体" pitchFamily="49" charset="-122"/>
              </a:rPr>
              <a:t>t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ou          gǒng chū</a:t>
            </a:r>
            <a:endParaRPr lang="en-US" altLang="zh-CN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725" name=""/>
          <p:cNvSpPr/>
          <p:nvPr/>
        </p:nvSpPr>
        <p:spPr>
          <a:xfrm>
            <a:off x="1431925" y="2805112"/>
            <a:ext cx="540385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lu</a:t>
            </a:r>
            <a:r>
              <a:rPr lang="en-US" altLang="zh-CN" sz="4000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华文细黑" pitchFamily="2" charset="-122"/>
              </a:rPr>
              <a:t>ó</a:t>
            </a:r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 kuāng           bí    zi </a:t>
            </a:r>
            <a:endParaRPr lang="en-US" altLang="zh-CN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72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072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22F3E30-F220-45A1-894B-0B906ECA122F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0728" name="TextBox 3072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  <p:sp>
        <p:nvSpPr>
          <p:cNvPr id="30729" name="TextBox 3072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746" name=""/>
          <p:cNvPicPr/>
          <p:nvPr/>
        </p:nvPicPr>
        <p:blipFill>
          <a:blip r:embed="rId3">
            <a:lum bright="42000" contrast="-60000"/>
          </a:blip>
          <a:stretch>
            <a:fillRect/>
          </a:stretch>
        </p:blipFill>
        <p:spPr>
          <a:xfrm>
            <a:off x="0" y="0"/>
            <a:ext cx="8594915" cy="6446186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1747" name=""/>
          <p:cNvSpPr/>
          <p:nvPr/>
        </p:nvSpPr>
        <p:spPr>
          <a:xfrm>
            <a:off x="1231900" y="1143000"/>
            <a:ext cx="6616700" cy="3382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拉手      锄头</a:t>
            </a:r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鼻子      嘴巴</a:t>
            </a:r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1748" name=""/>
          <p:cNvSpPr/>
          <p:nvPr/>
        </p:nvSpPr>
        <p:spPr>
          <a:xfrm>
            <a:off x="1500188" y="593725"/>
            <a:ext cx="63341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lā</a:t>
            </a:r>
            <a:endParaRPr lang="zh-CN" altLang="en-US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174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175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BC38506-9974-40EB-8409-50318EB27321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1751" name="TextBox 3175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  <p:sp>
        <p:nvSpPr>
          <p:cNvPr id="31752" name="TextBox 3175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70" name=""/>
          <p:cNvPicPr/>
          <p:nvPr/>
        </p:nvPicPr>
        <p:blipFill>
          <a:blip r:embed="rId3">
            <a:lum bright="42000" contrast="-60000"/>
          </a:blip>
          <a:stretch>
            <a:fillRect/>
          </a:stretch>
        </p:blipFill>
        <p:spPr>
          <a:xfrm>
            <a:off x="0" y="0"/>
            <a:ext cx="8511422" cy="638356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2771" name=""/>
          <p:cNvSpPr/>
          <p:nvPr/>
        </p:nvSpPr>
        <p:spPr>
          <a:xfrm>
            <a:off x="1231900" y="1143000"/>
            <a:ext cx="6616700" cy="3382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拉手      锄</a:t>
            </a:r>
            <a:r>
              <a:rPr lang="zh-CN" altLang="en-US" sz="72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头</a:t>
            </a:r>
            <a:endParaRPr lang="zh-CN" altLang="en-US" sz="72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鼻</a:t>
            </a:r>
            <a:r>
              <a:rPr lang="zh-CN" altLang="en-US" sz="72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子</a:t>
            </a:r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      嘴</a:t>
            </a:r>
            <a:r>
              <a:rPr lang="zh-CN" altLang="en-US" sz="72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巴</a:t>
            </a:r>
            <a:endParaRPr lang="zh-CN" altLang="en-US" sz="72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2772" name=""/>
          <p:cNvSpPr/>
          <p:nvPr/>
        </p:nvSpPr>
        <p:spPr>
          <a:xfrm>
            <a:off x="1500188" y="593725"/>
            <a:ext cx="63341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华文细黑" pitchFamily="2" charset="-122"/>
                <a:ea typeface="华文细黑" pitchFamily="2" charset="-122"/>
              </a:rPr>
              <a:t>lā</a:t>
            </a:r>
            <a:endParaRPr lang="zh-CN" altLang="en-US"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277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277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D51E02A-8E77-4148-BF8A-F7A40BF24B99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2775" name="TextBox 3277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  <p:sp>
        <p:nvSpPr>
          <p:cNvPr id="32776" name="TextBox 3277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"/>
          <p:cNvSpPr/>
          <p:nvPr/>
        </p:nvSpPr>
        <p:spPr>
          <a:xfrm>
            <a:off x="228600" y="593725"/>
            <a:ext cx="8912225" cy="5578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伙伴  一同  没有  嘴巴  </a:t>
            </a:r>
            <a:endParaRPr lang="zh-CN" altLang="en-US" sz="6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6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60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就用  拉手  锄头  拱出 </a:t>
            </a:r>
            <a:endParaRPr lang="zh-CN" altLang="en-US" sz="6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6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60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箩筐  鼻子  不要紧  把</a:t>
            </a:r>
            <a:endParaRPr lang="zh-CN" altLang="en-US" sz="6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60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4820" name=""/>
          <p:cNvSpPr/>
          <p:nvPr/>
        </p:nvSpPr>
        <p:spPr>
          <a:xfrm>
            <a:off x="2514600" y="593725"/>
            <a:ext cx="1708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一同</a:t>
            </a:r>
            <a:endParaRPr lang="zh-CN" altLang="en-US" sz="6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4821" name=""/>
          <p:cNvSpPr/>
          <p:nvPr/>
        </p:nvSpPr>
        <p:spPr>
          <a:xfrm>
            <a:off x="7086600" y="609600"/>
            <a:ext cx="1708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嘴巴</a:t>
            </a:r>
            <a:endParaRPr lang="zh-CN" altLang="en-US" sz="6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4822" name=""/>
          <p:cNvSpPr/>
          <p:nvPr/>
        </p:nvSpPr>
        <p:spPr>
          <a:xfrm>
            <a:off x="228600" y="4251325"/>
            <a:ext cx="1708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6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箩筐</a:t>
            </a:r>
            <a:endParaRPr lang="zh-CN" altLang="en-US" sz="6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482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482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56E7AE7-D57B-4FA5-B329-33A2472A57CF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4825" name="TextBox 3482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  <p:sp>
        <p:nvSpPr>
          <p:cNvPr id="34826" name="TextBox 3482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/>
      <p:bldP spid="34821" grpId="1"/>
      <p:bldP spid="34822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79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707699" cy="65307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3795" name=""/>
          <p:cNvSpPr/>
          <p:nvPr/>
        </p:nvSpPr>
        <p:spPr>
          <a:xfrm>
            <a:off x="381000" y="304800"/>
            <a:ext cx="2971800" cy="1189038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72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 箩筐</a:t>
            </a:r>
            <a:endParaRPr lang="zh-CN" altLang="en-US" sz="72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3379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379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586703F-D0E3-4403-B0C3-11F79A9C22F6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3798" name="TextBox 3379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  <p:sp>
        <p:nvSpPr>
          <p:cNvPr id="33799" name="TextBox 3379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 additive="base">
                                        <p:cTn id="7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23850" y="1125538"/>
            <a:ext cx="3385139" cy="3833373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22" name=""/>
          <p:cNvSpPr/>
          <p:nvPr/>
        </p:nvSpPr>
        <p:spPr>
          <a:xfrm>
            <a:off x="2406650" y="838200"/>
            <a:ext cx="68897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没有锄头挖树坑怎么办</a:t>
            </a:r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？</a:t>
            </a:r>
            <a:endParaRPr lang="zh-CN" altLang="en-US"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5123" name=""/>
          <p:cNvSpPr/>
          <p:nvPr/>
        </p:nvSpPr>
        <p:spPr>
          <a:xfrm>
            <a:off x="4159250" y="2528888"/>
            <a:ext cx="32321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硬硬</a:t>
            </a:r>
            <a:r>
              <a:rPr lang="zh-CN" altLang="en-US" sz="4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嘴巴</a:t>
            </a:r>
            <a:endParaRPr lang="zh-CN" altLang="en-US" sz="4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5125" name=""/>
          <p:cNvSpPr/>
          <p:nvPr/>
        </p:nvSpPr>
        <p:spPr>
          <a:xfrm>
            <a:off x="5454650" y="838200"/>
            <a:ext cx="14033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树坑</a:t>
            </a:r>
            <a:endParaRPr lang="zh-CN" altLang="en-US"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512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512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184DEA2-3CF2-470A-857A-4BEAF46D709B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5128" name="TextBox 512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  <p:sp>
        <p:nvSpPr>
          <p:cNvPr id="5129" name="TextBox 512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  <p:bldP spid="512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/>
        </p:nvSpPr>
        <p:spPr>
          <a:xfrm>
            <a:off x="152400" y="1766888"/>
            <a:ext cx="9375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栽进坑里，施上肥料，培上泥土。</a:t>
            </a:r>
            <a:endParaRPr lang="zh-CN" altLang="en-US" sz="4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6147" name=""/>
          <p:cNvSpPr/>
          <p:nvPr/>
        </p:nvSpPr>
        <p:spPr>
          <a:xfrm>
            <a:off x="152400" y="1752600"/>
            <a:ext cx="26225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栽进坑里</a:t>
            </a:r>
            <a:endParaRPr lang="zh-CN" altLang="en-US"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6148" name=""/>
          <p:cNvSpPr/>
          <p:nvPr/>
        </p:nvSpPr>
        <p:spPr>
          <a:xfrm>
            <a:off x="3200400" y="1752600"/>
            <a:ext cx="26225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施上肥料</a:t>
            </a:r>
            <a:endParaRPr lang="zh-CN" altLang="en-US"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6149" name=""/>
          <p:cNvSpPr/>
          <p:nvPr/>
        </p:nvSpPr>
        <p:spPr>
          <a:xfrm>
            <a:off x="6248400" y="1766888"/>
            <a:ext cx="26225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培上泥土</a:t>
            </a:r>
            <a:endParaRPr lang="zh-CN" altLang="en-US"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楷体_GB2312" pitchFamily="49" charset="-122"/>
            </a:endParaRPr>
          </a:p>
        </p:txBody>
      </p:sp>
      <p:sp>
        <p:nvSpPr>
          <p:cNvPr id="615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615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43B29D8-13D5-4475-8701-EB3C38DBF251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6152" name="TextBox 615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  <p:sp>
        <p:nvSpPr>
          <p:cNvPr id="6153" name="TextBox 615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6148" grpId="1"/>
      <p:bldP spid="6149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"/>
          <p:cNvSpPr/>
          <p:nvPr/>
        </p:nvSpPr>
        <p:spPr>
          <a:xfrm>
            <a:off x="196850" y="381000"/>
            <a:ext cx="8718550" cy="18303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    小象跑到小河边，用长鼻子</a:t>
            </a:r>
            <a:endParaRPr lang="zh-CN" altLang="en-US" sz="4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endParaRPr lang="zh-CN" altLang="en-US" sz="1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lang="zh-CN" altLang="en-US" sz="4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吸足了水，把树坑浇得湿湿。</a:t>
            </a:r>
            <a:endParaRPr lang="zh-CN" altLang="en-US" sz="4800" b="1">
              <a:solidFill>
                <a:schemeClr val="accent2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171" name=""/>
          <p:cNvSpPr/>
          <p:nvPr/>
        </p:nvSpPr>
        <p:spPr>
          <a:xfrm>
            <a:off x="196850" y="1374775"/>
            <a:ext cx="26225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吸足了水</a:t>
            </a:r>
            <a:endParaRPr lang="zh-CN" altLang="en-US"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172" name=""/>
          <p:cNvSpPr/>
          <p:nvPr/>
        </p:nvSpPr>
        <p:spPr>
          <a:xfrm>
            <a:off x="6278562" y="1385888"/>
            <a:ext cx="20129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湿湿</a:t>
            </a:r>
            <a:endParaRPr lang="zh-CN" altLang="en-US"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717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838700" y="2362200"/>
            <a:ext cx="3967199" cy="4274884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717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CEEF543-81BC-4AA5-9F97-61CED4BE04E7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7176" name="TextBox 717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  <p:sp>
        <p:nvSpPr>
          <p:cNvPr id="7177" name="TextBox 717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https://d.book118.com/186234143141010030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Times New Roman</vt:lpstr>
      <vt:lpstr>宋体</vt:lpstr>
      <vt:lpstr>楷体_GB2312</vt:lpstr>
      <vt:lpstr>华文细黑</vt:lpstr>
      <vt:lpstr>Century Gothic</vt:lpstr>
      <vt:lpstr>华文中宋</vt:lpstr>
      <vt:lpstr>MS PGothic</vt:lpstr>
      <vt:lpstr>Tahoma</vt:lpstr>
      <vt:lpstr>Comic Sans MS</vt:lpstr>
      <vt:lpstr>新宋体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2024-08-28T18:31:30.811</cp:lastPrinted>
  <dcterms:created xsi:type="dcterms:W3CDTF">2024-08-28T10:31:30Z</dcterms:created>
  <dcterms:modified xsi:type="dcterms:W3CDTF">2024-08-28T10:31:32Z</dcterms:modified>
</cp:coreProperties>
</file>