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xls" ContentType="application/vnd.ms-excel"/>
  <Default Extension="png" ContentType="image/png"/>
  <Default Extension="emf" ContentType="image/x-em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1" r:id="rId44"/>
  </p:sldIdLst>
  <p:sldSz cx="9144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tags" Target="tags/tag1.xml" /><Relationship Id="rId46" Type="http://schemas.openxmlformats.org/officeDocument/2006/relationships/presProps" Target="presProps.xml" /><Relationship Id="rId47" Type="http://schemas.openxmlformats.org/officeDocument/2006/relationships/viewProps" Target="viewProps.xml" /><Relationship Id="rId48" Type="http://schemas.openxmlformats.org/officeDocument/2006/relationships/theme" Target="theme/theme1.xml" /><Relationship Id="rId49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Relationship Id="rId2" Type="http://schemas.openxmlformats.org/officeDocument/2006/relationships/image" Target="../media/image12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Relationship Id="rId2" Type="http://schemas.openxmlformats.org/officeDocument/2006/relationships/image" Target="../media/image14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B4610-C164-4CD7-B895-D98712AC5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BA0C-E21E-4B00-99B7-9B9B3ED1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86DE3-74E7-4753-B43D-B80B876D4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1CF1C-C9BB-45C1-8A14-7F53155D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2C5AE4-582E-49D8-BE71-2C32AF1A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3EA7F-BE50-4C23-9EBE-9D029B25B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96EE1-B747-4BA6-BAA3-4119E8F05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AFB03-861E-4539-8E36-97C2A337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DF60C-0245-4160-A3D6-1D19063E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98B2B-0562-4E81-89E2-80AA2F19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7DBC5-3B53-4C42-9D25-3572B44EC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73730" name=""/>
          <p:cNvGrpSpPr/>
          <p:nvPr/>
        </p:nvGrpSpPr>
        <p:grpSpPr>
          <a:xfrm>
            <a:off x="0" y="0"/>
            <a:ext cx="8478838" cy="6173788"/>
            <a:chExt cx="5341" cy="3889"/>
          </a:xfrm>
        </p:grpSpPr>
        <p:sp>
          <p:nvSpPr>
            <p:cNvPr id="73731" name=""/>
            <p:cNvSpPr/>
            <p:nvPr/>
          </p:nvSpPr>
          <p:spPr>
            <a:xfrm>
              <a:off x="0" y="0"/>
              <a:ext cx="3863" cy="3889"/>
            </a:xfrm>
            <a:custGeom>
              <a:rect l="l" t="t" r="r" b="b"/>
              <a:pathLst>
                <a:path w="3863" h="3888">
                  <a:moveTo>
                    <a:pt x="3862" y="3418"/>
                  </a:moveTo>
                  <a:lnTo>
                    <a:pt x="457" y="0"/>
                  </a:lnTo>
                  <a:lnTo>
                    <a:pt x="0" y="0"/>
                  </a:lnTo>
                  <a:lnTo>
                    <a:pt x="0" y="481"/>
                  </a:lnTo>
                  <a:lnTo>
                    <a:pt x="3394" y="3888"/>
                  </a:lnTo>
                  <a:lnTo>
                    <a:pt x="3862" y="3418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3732" name=""/>
            <p:cNvSpPr/>
            <p:nvPr/>
          </p:nvSpPr>
          <p:spPr>
            <a:xfrm>
              <a:off x="860" y="0"/>
              <a:ext cx="3394" cy="3223"/>
            </a:xfrm>
            <a:custGeom>
              <a:rect l="l" t="t" r="r" b="b"/>
              <a:pathLst>
                <a:path w="3394" h="3223">
                  <a:moveTo>
                    <a:pt x="370" y="0"/>
                  </a:moveTo>
                  <a:lnTo>
                    <a:pt x="3393" y="3036"/>
                  </a:lnTo>
                  <a:lnTo>
                    <a:pt x="3208" y="3222"/>
                  </a:lnTo>
                  <a:lnTo>
                    <a:pt x="0" y="0"/>
                  </a:lnTo>
                  <a:lnTo>
                    <a:pt x="370" y="0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3733" name=""/>
            <p:cNvSpPr/>
            <p:nvPr/>
          </p:nvSpPr>
          <p:spPr>
            <a:xfrm>
              <a:off x="2187" y="0"/>
              <a:ext cx="2859" cy="2556"/>
            </a:xfrm>
            <a:custGeom>
              <a:rect l="l" t="t" r="r" b="b"/>
              <a:pathLst>
                <a:path w="2859" h="2556">
                  <a:moveTo>
                    <a:pt x="630" y="0"/>
                  </a:moveTo>
                  <a:lnTo>
                    <a:pt x="2858" y="2238"/>
                  </a:lnTo>
                  <a:lnTo>
                    <a:pt x="2543" y="2555"/>
                  </a:lnTo>
                  <a:lnTo>
                    <a:pt x="0" y="0"/>
                  </a:lnTo>
                  <a:lnTo>
                    <a:pt x="630" y="0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3734" name=""/>
            <p:cNvSpPr/>
            <p:nvPr/>
          </p:nvSpPr>
          <p:spPr>
            <a:xfrm>
              <a:off x="3055" y="0"/>
              <a:ext cx="2286" cy="2121"/>
            </a:xfrm>
            <a:custGeom>
              <a:rect l="l" t="t" r="r" b="b"/>
              <a:pathLst>
                <a:path w="2286" h="2121">
                  <a:moveTo>
                    <a:pt x="0" y="0"/>
                  </a:moveTo>
                  <a:lnTo>
                    <a:pt x="2111" y="2120"/>
                  </a:lnTo>
                  <a:lnTo>
                    <a:pt x="2285" y="1945"/>
                  </a:lnTo>
                  <a:lnTo>
                    <a:pt x="348" y="0"/>
                  </a:lnTo>
                  <a:lnTo>
                    <a:pt x="0" y="0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73735" name=""/>
          <p:cNvSpPr/>
          <p:nvPr>
            <p:ph type="ctrTitle" sz="quarter"/>
          </p:nvPr>
        </p:nvSpPr>
        <p:spPr>
          <a:xfrm>
            <a:off x="685800" y="11430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3736" name=""/>
          <p:cNvSpPr/>
          <p:nvPr>
            <p:ph type="subTitle" sz="quarter" idx="1"/>
          </p:nvPr>
        </p:nvSpPr>
        <p:spPr>
          <a:xfrm>
            <a:off x="1371600" y="28194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None/>
              <a:defRPr kumimoji="1" lang="en-US" altLang="en-US" sz="32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1" lang="en-US" altLang="en-US" sz="28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None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73737" name=""/>
          <p:cNvSpPr/>
          <p:nvPr>
            <p:ph type="dt" sz="quarter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>
              <a:solidFill>
                <a:srgbClr val="FFFFFF"/>
              </a:solidFill>
            </a:endParaRPr>
          </a:p>
        </p:txBody>
      </p:sp>
      <p:sp>
        <p:nvSpPr>
          <p:cNvPr id="73738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/>
          <a:p>
            <a:pPr lvl="0" algn="ctr">
              <a:spcBef>
                <a:spcPct val="50000"/>
              </a:spcBef>
            </a:pPr>
            <a:fld id="{31611879-B8A5-4FBA-9CEC-0A82652844B4}" type="footer">
              <a:rPr kumimoji="0" lang="zh-CN" altLang="en-US" sz="1400">
                <a:solidFill>
                  <a:srgbClr val="FFFFFF"/>
                </a:solidFill>
              </a:rPr>
              <a:t/>
            </a:fld>
            <a:endParaRPr kumimoji="0" lang="en-US" altLang="zh-CN" sz="1400">
              <a:solidFill>
                <a:srgbClr val="FFFFFF"/>
              </a:solidFill>
            </a:endParaRPr>
          </a:p>
        </p:txBody>
      </p:sp>
      <p:sp>
        <p:nvSpPr>
          <p:cNvPr id="73739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/>
          <a:p>
            <a:pPr lvl="0" algn="r">
              <a:spcBef>
                <a:spcPct val="50000"/>
              </a:spcBef>
            </a:pPr>
            <a:fld id="{0760222C-3A94-4B74-9C0B-36DF0AC29832}" type="slidenum">
              <a:rPr kumimoji="0" lang="zh-CN" altLang="en-US" sz="1400">
                <a:solidFill>
                  <a:srgbClr val="FFFFFF"/>
                </a:solidFill>
              </a:rPr>
              <a:t>*</a:t>
            </a:fld>
            <a:endParaRPr kumimoji="0" lang="en-US" altLang="zh-CN" sz="1400">
              <a:solidFill>
                <a:srgbClr val="FFFFFF"/>
              </a:solidFill>
            </a:endParaRPr>
          </a:p>
        </p:txBody>
      </p:sp>
      <p:sp>
        <p:nvSpPr>
          <p:cNvPr id="73740" name=""/>
          <p:cNvSpPr/>
          <p:nvPr/>
        </p:nvSpPr>
        <p:spPr>
          <a:xfrm>
            <a:off x="2771775" y="6411912"/>
            <a:ext cx="3887788" cy="446088"/>
          </a:xfrm>
          <a:prstGeom prst="rect">
            <a:avLst/>
          </a:prstGeom>
          <a:solidFill>
            <a:srgbClr val="99CCFF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D8CD045E-EA27-446A-AB5E-3A593EA1F108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>
              <a:spcBef>
                <a:spcPct val="50000"/>
              </a:spcBef>
            </a:pPr>
            <a:fld id="{93AE1883-0942-4AA3-9DB2-9C7C3A0314B1}" type="slidenum">
              <a:rPr kumimoji="0"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17A1C786-5058-4CB9-A419-BD315D05A968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>
              <a:spcBef>
                <a:spcPct val="50000"/>
              </a:spcBef>
            </a:pPr>
            <a:fld id="{93AE1883-0942-4AA3-9DB2-9C7C3A0314B1}" type="slidenum">
              <a:rPr kumimoji="0"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17AB7DEC-BC8A-4FDF-8FF9-E842561308D2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>
              <a:spcBef>
                <a:spcPct val="50000"/>
              </a:spcBef>
            </a:pPr>
            <a:fld id="{93AE1883-0942-4AA3-9DB2-9C7C3A0314B1}" type="slidenum">
              <a:rPr kumimoji="0"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72706" name=""/>
          <p:cNvGrpSpPr/>
          <p:nvPr/>
        </p:nvGrpSpPr>
        <p:grpSpPr>
          <a:xfrm>
            <a:off x="0" y="0"/>
            <a:ext cx="8478838" cy="6173788"/>
            <a:chExt cx="5341" cy="3889"/>
          </a:xfrm>
        </p:grpSpPr>
        <p:sp>
          <p:nvSpPr>
            <p:cNvPr id="72707" name=""/>
            <p:cNvSpPr/>
            <p:nvPr/>
          </p:nvSpPr>
          <p:spPr>
            <a:xfrm>
              <a:off x="0" y="0"/>
              <a:ext cx="3863" cy="3889"/>
            </a:xfrm>
            <a:custGeom>
              <a:rect l="l" t="t" r="r" b="b"/>
              <a:pathLst>
                <a:path w="3863" h="3888">
                  <a:moveTo>
                    <a:pt x="3862" y="3418"/>
                  </a:moveTo>
                  <a:lnTo>
                    <a:pt x="457" y="0"/>
                  </a:lnTo>
                  <a:lnTo>
                    <a:pt x="0" y="0"/>
                  </a:lnTo>
                  <a:lnTo>
                    <a:pt x="0" y="481"/>
                  </a:lnTo>
                  <a:lnTo>
                    <a:pt x="3394" y="3888"/>
                  </a:lnTo>
                  <a:lnTo>
                    <a:pt x="3862" y="3418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2708" name=""/>
            <p:cNvSpPr/>
            <p:nvPr/>
          </p:nvSpPr>
          <p:spPr>
            <a:xfrm>
              <a:off x="860" y="0"/>
              <a:ext cx="3394" cy="3223"/>
            </a:xfrm>
            <a:custGeom>
              <a:rect l="l" t="t" r="r" b="b"/>
              <a:pathLst>
                <a:path w="3394" h="3223">
                  <a:moveTo>
                    <a:pt x="370" y="0"/>
                  </a:moveTo>
                  <a:lnTo>
                    <a:pt x="3393" y="3036"/>
                  </a:lnTo>
                  <a:lnTo>
                    <a:pt x="3208" y="3222"/>
                  </a:lnTo>
                  <a:lnTo>
                    <a:pt x="0" y="0"/>
                  </a:lnTo>
                  <a:lnTo>
                    <a:pt x="370" y="0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2709" name=""/>
            <p:cNvSpPr/>
            <p:nvPr/>
          </p:nvSpPr>
          <p:spPr>
            <a:xfrm>
              <a:off x="2187" y="0"/>
              <a:ext cx="2859" cy="2556"/>
            </a:xfrm>
            <a:custGeom>
              <a:rect l="l" t="t" r="r" b="b"/>
              <a:pathLst>
                <a:path w="2859" h="2556">
                  <a:moveTo>
                    <a:pt x="630" y="0"/>
                  </a:moveTo>
                  <a:lnTo>
                    <a:pt x="2858" y="2238"/>
                  </a:lnTo>
                  <a:lnTo>
                    <a:pt x="2543" y="2555"/>
                  </a:lnTo>
                  <a:lnTo>
                    <a:pt x="0" y="0"/>
                  </a:lnTo>
                  <a:lnTo>
                    <a:pt x="630" y="0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72710" name=""/>
            <p:cNvSpPr/>
            <p:nvPr/>
          </p:nvSpPr>
          <p:spPr>
            <a:xfrm>
              <a:off x="3055" y="0"/>
              <a:ext cx="2286" cy="2121"/>
            </a:xfrm>
            <a:custGeom>
              <a:rect l="l" t="t" r="r" b="b"/>
              <a:pathLst>
                <a:path w="2286" h="2121">
                  <a:moveTo>
                    <a:pt x="0" y="0"/>
                  </a:moveTo>
                  <a:lnTo>
                    <a:pt x="2111" y="2120"/>
                  </a:lnTo>
                  <a:lnTo>
                    <a:pt x="2285" y="1945"/>
                  </a:lnTo>
                  <a:lnTo>
                    <a:pt x="348" y="0"/>
                  </a:lnTo>
                  <a:lnTo>
                    <a:pt x="0" y="0"/>
                  </a:lnTo>
                </a:path>
              </a:pathLst>
            </a:custGeom>
            <a:solidFill>
              <a:schemeClr val="bg1">
                <a:alpha val="50000"/>
              </a:schemeClr>
            </a:solidFill>
            <a:ln>
              <a:noFill/>
              <a:miter lim="800000"/>
              <a:headEnd type="none" w="sm" len="sm"/>
              <a:tailEnd type="none" w="sm" len="sm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72711" name=""/>
          <p:cNvSpPr/>
          <p:nvPr>
            <p:ph type="title"/>
          </p:nvPr>
        </p:nvSpPr>
        <p:spPr>
          <a:xfrm>
            <a:off x="685800" y="228600"/>
            <a:ext cx="7772400" cy="1219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2712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72713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fld id="{84BEC1D3-BF53-4F4A-8295-3D5D3A344AA4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2714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>
              <a:spcBef>
                <a:spcPct val="50000"/>
              </a:spcBef>
            </a:pPr>
            <a:fld id="{BFF3A808-2B5B-4CF8-9FF2-493BBE54C5F9}" type="slidenum">
              <a:rPr kumimoji="0" lang="zh-CN" altLang="en-US" sz="1400"/>
              <a:t>*</a:t>
            </a:fld>
            <a:endParaRPr kumimoji="0" lang="en-US" altLang="zh-CN" sz="1400"/>
          </a:p>
        </p:txBody>
      </p:sp>
      <p:sp>
        <p:nvSpPr>
          <p:cNvPr id="72715" name=""/>
          <p:cNvSpPr/>
          <p:nvPr>
            <p:ph type="body" idx="1"/>
          </p:nvPr>
        </p:nvSpPr>
        <p:spPr>
          <a:xfrm>
            <a:off x="685800" y="1641475"/>
            <a:ext cx="7772400" cy="4454525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32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8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1" lang="en-US" altLang="en-US" sz="24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72716" name=""/>
          <p:cNvSpPr/>
          <p:nvPr/>
        </p:nvSpPr>
        <p:spPr>
          <a:xfrm>
            <a:off x="2843212" y="6411912"/>
            <a:ext cx="3887788" cy="446088"/>
          </a:xfrm>
          <a:prstGeom prst="rect">
            <a:avLst/>
          </a:prstGeom>
          <a:solidFill>
            <a:srgbClr val="99CCFF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hf sldNum="0" hdr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kumimoji="1" sz="3200" b="0" i="0" u="none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–"/>
        <a:defRPr kumimoji="1" sz="2800" b="0" i="0" u="none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»"/>
        <a:defRPr kumimoji="1" sz="2400" b="0" i="0" u="none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kumimoji="1" sz="2000" b="0" i="0" u="none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–"/>
        <a:defRPr kumimoji="1" sz="2000" b="0" i="0" u="none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w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vmlDrawing" Target="../drawings/vmlDrawing1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wmf" /><Relationship Id="rId4" Type="http://schemas.openxmlformats.org/officeDocument/2006/relationships/vmlDrawing" Target="../drawings/vmlDrawing2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5.wmf" /><Relationship Id="rId4" Type="http://schemas.openxmlformats.org/officeDocument/2006/relationships/vmlDrawing" Target="../drawings/vmlDrawing3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wmf" /><Relationship Id="rId4" Type="http://schemas.openxmlformats.org/officeDocument/2006/relationships/vmlDrawing" Target="../drawings/vmlDrawing4.v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7.wmf" /><Relationship Id="rId4" Type="http://schemas.openxmlformats.org/officeDocument/2006/relationships/vmlDrawing" Target="../drawings/vmlDrawing5.v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6.xls" TargetMode="Internal" /><Relationship Id="rId3" Type="http://schemas.openxmlformats.org/officeDocument/2006/relationships/image" Target="../media/image8.emf" /><Relationship Id="rId4" Type="http://schemas.openxmlformats.org/officeDocument/2006/relationships/vmlDrawing" Target="../drawings/vmlDrawing6.v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10.png" /><Relationship Id="rId4" Type="http://schemas.openxmlformats.org/officeDocument/2006/relationships/vmlDrawing" Target="../drawings/vmlDrawing7.v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8.bin" TargetMode="Internal" /><Relationship Id="rId3" Type="http://schemas.openxmlformats.org/officeDocument/2006/relationships/image" Target="../media/image11.emf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12.emf" /><Relationship Id="rId6" Type="http://schemas.openxmlformats.org/officeDocument/2006/relationships/vmlDrawing" Target="../drawings/vmlDrawing8.v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0.xls" TargetMode="Internal" /><Relationship Id="rId3" Type="http://schemas.openxmlformats.org/officeDocument/2006/relationships/image" Target="../media/image13.emf" /><Relationship Id="rId4" Type="http://schemas.openxmlformats.org/officeDocument/2006/relationships/oleObject" Target="../embeddings/oleObject11.xls" TargetMode="Internal" /><Relationship Id="rId5" Type="http://schemas.openxmlformats.org/officeDocument/2006/relationships/image" Target="../media/image14.emf" /><Relationship Id="rId6" Type="http://schemas.openxmlformats.org/officeDocument/2006/relationships/oleObject" Target="../embeddings/oleObject12.xls" TargetMode="Internal" /><Relationship Id="rId7" Type="http://schemas.openxmlformats.org/officeDocument/2006/relationships/vmlDrawing" Target="../drawings/vmlDrawing9.v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503314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title"/>
          </p:nvPr>
        </p:nvSpPr>
        <p:spPr>
          <a:xfrm>
            <a:off x="1066800" y="381000"/>
            <a:ext cx="6858000" cy="6858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  <a:effectLst>
            <a:outerShdw dist="107763" dir="18900000" algn="ctr">
              <a:srgbClr val="808080"/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工序管理实践研修</a:t>
            </a:r>
          </a:p>
        </p:txBody>
      </p:sp>
      <p:sp>
        <p:nvSpPr>
          <p:cNvPr id="5124" name=""/>
          <p:cNvSpPr/>
          <p:nvPr/>
        </p:nvSpPr>
        <p:spPr>
          <a:xfrm>
            <a:off x="1676400" y="1371600"/>
            <a:ext cx="5791200" cy="533400"/>
          </a:xfrm>
          <a:prstGeom prst="rect">
            <a:avLst/>
          </a:prstGeom>
          <a:solidFill>
            <a:srgbClr val="99CCFF"/>
          </a:solidFill>
          <a:ln>
            <a:noFill/>
            <a:miter lim="800000"/>
          </a:ln>
        </p:spPr>
        <p:txBody>
          <a:bodyPr wrap="none"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2000" b="1">
                <a:latin typeface="黑体" pitchFamily="2" charset="-122"/>
                <a:ea typeface="黑体" pitchFamily="2" charset="-122"/>
              </a:rPr>
              <a:t>I E（Industrial  Engineering)</a:t>
            </a:r>
            <a:r>
              <a:rPr lang="zh-CN" altLang="en-US" sz="2000" b="1">
                <a:latin typeface="黑体" pitchFamily="2" charset="-122"/>
                <a:ea typeface="黑体" pitchFamily="2" charset="-122"/>
              </a:rPr>
              <a:t>基础教程</a:t>
            </a:r>
          </a:p>
        </p:txBody>
      </p:sp>
      <p:sp>
        <p:nvSpPr>
          <p:cNvPr id="5123" name=""/>
          <p:cNvSpPr/>
          <p:nvPr>
            <p:ph type="body" idx="4294967295"/>
          </p:nvPr>
        </p:nvSpPr>
        <p:spPr>
          <a:xfrm>
            <a:off x="2667000" y="2286000"/>
            <a:ext cx="4419600" cy="36576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32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8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1" lang="en-US" altLang="en-US" sz="24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latin typeface="黑体" pitchFamily="2" charset="-122"/>
                <a:ea typeface="黑体" pitchFamily="2" charset="-122"/>
              </a:rPr>
              <a:t>工序管理</a:t>
            </a:r>
          </a:p>
          <a:p>
            <a:pPr lvl="0"/>
            <a:r>
              <a:rPr lang="zh-CN" altLang="en-US" sz="2800" b="1">
                <a:latin typeface="黑体" pitchFamily="2" charset="-122"/>
                <a:ea typeface="黑体" pitchFamily="2" charset="-122"/>
              </a:rPr>
              <a:t>工序分析</a:t>
            </a:r>
          </a:p>
          <a:p>
            <a:pPr lvl="0"/>
            <a:r>
              <a:rPr lang="zh-CN" altLang="en-US" sz="2800" b="1">
                <a:latin typeface="黑体" pitchFamily="2" charset="-122"/>
                <a:ea typeface="黑体" pitchFamily="2" charset="-122"/>
              </a:rPr>
              <a:t>工时研究</a:t>
            </a:r>
          </a:p>
          <a:p>
            <a:pPr lvl="0"/>
            <a:r>
              <a:rPr lang="zh-CN" altLang="en-US" sz="2800" b="1">
                <a:latin typeface="黑体" pitchFamily="2" charset="-122"/>
                <a:ea typeface="黑体" pitchFamily="2" charset="-122"/>
              </a:rPr>
              <a:t>工作抽样</a:t>
            </a:r>
          </a:p>
          <a:p>
            <a:pPr lvl="0"/>
            <a:r>
              <a:rPr lang="zh-CN" altLang="en-US" sz="2800" b="1">
                <a:latin typeface="黑体" pitchFamily="2" charset="-122"/>
                <a:ea typeface="黑体" pitchFamily="2" charset="-122"/>
              </a:rPr>
              <a:t>动作分析</a:t>
            </a:r>
          </a:p>
          <a:p>
            <a:pPr lvl="0"/>
            <a:r>
              <a:rPr lang="zh-CN" altLang="en-US" sz="2800" b="1">
                <a:latin typeface="黑体" pitchFamily="2" charset="-122"/>
                <a:ea typeface="黑体" pitchFamily="2" charset="-122"/>
              </a:rPr>
              <a:t>动作经济的原则</a:t>
            </a:r>
          </a:p>
          <a:p>
            <a:pPr lvl="0"/>
            <a:r>
              <a:rPr lang="zh-CN" altLang="en-US" sz="2800" b="1">
                <a:latin typeface="黑体" pitchFamily="2" charset="-122"/>
                <a:ea typeface="黑体" pitchFamily="2" charset="-122"/>
              </a:rPr>
              <a:t>作业改善的推进方法</a:t>
            </a:r>
          </a:p>
        </p:txBody>
      </p:sp>
      <p:sp>
        <p:nvSpPr>
          <p:cNvPr id="5128" name=""/>
          <p:cNvSpPr/>
          <p:nvPr/>
        </p:nvSpPr>
        <p:spPr>
          <a:xfrm>
            <a:off x="2627312" y="6411912"/>
            <a:ext cx="3887788" cy="446088"/>
          </a:xfrm>
          <a:prstGeom prst="rect">
            <a:avLst/>
          </a:prstGeom>
          <a:solidFill>
            <a:srgbClr val="99CCFF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512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513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EEF7D271-4527-4D87-8C9C-18E6AB05B298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4" name=""/>
          <p:cNvSpPr/>
          <p:nvPr>
            <p:ph type="title"/>
          </p:nvPr>
        </p:nvSpPr>
        <p:spPr>
          <a:xfrm>
            <a:off x="0" y="0"/>
            <a:ext cx="1752600" cy="685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 algn="l"/>
            <a:r>
              <a:rPr lang="zh-CN" altLang="en-US" sz="2800" b="1">
                <a:ea typeface="黑体" pitchFamily="2" charset="-122"/>
              </a:rPr>
              <a:t>研修目的</a:t>
            </a:r>
          </a:p>
        </p:txBody>
      </p:sp>
      <p:sp>
        <p:nvSpPr>
          <p:cNvPr id="51205" name=""/>
          <p:cNvSpPr/>
          <p:nvPr/>
        </p:nvSpPr>
        <p:spPr>
          <a:xfrm>
            <a:off x="685800" y="1447800"/>
            <a:ext cx="7696200" cy="41783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 lIns="92075" tIns="46038" rIns="92075" bIns="46038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Font typeface="Wingdings" pitchFamily="2" charset="2"/>
              <a:buChar char="v"/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  通过研修，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了解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掌握</a:t>
            </a:r>
            <a:r>
              <a:rPr lang="en-US" altLang="zh-CN">
                <a:latin typeface="黑体" pitchFamily="2" charset="-122"/>
                <a:ea typeface="黑体" pitchFamily="2" charset="-122"/>
              </a:rPr>
              <a:t>IE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手法，在现实工作中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体味成功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的感觉。</a:t>
            </a:r>
          </a:p>
          <a:p>
            <a:pPr lvl="0">
              <a:spcBef>
                <a:spcPct val="50000"/>
              </a:spcBef>
              <a:buFont typeface="Wingdings" pitchFamily="2" charset="2"/>
            </a:pPr>
            <a:endParaRPr lang="zh-CN" altLang="en-US" sz="1400"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  <a:buFont typeface="Wingdings" pitchFamily="2" charset="2"/>
              <a:buChar char="v"/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  在现实的应用过程中，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增加和提高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现场管理的着眼点，完善自己的职场。</a:t>
            </a:r>
          </a:p>
          <a:p>
            <a:pPr lvl="0">
              <a:spcBef>
                <a:spcPct val="50000"/>
              </a:spcBef>
              <a:buFont typeface="Wingdings" pitchFamily="2" charset="2"/>
            </a:pPr>
            <a:endParaRPr lang="zh-CN" altLang="en-US" sz="1600"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  <a:buFont typeface="Wingdings" pitchFamily="2" charset="2"/>
              <a:buChar char="v"/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  提高对于工程管理的认识，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辅助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完善工程管理。</a:t>
            </a:r>
          </a:p>
          <a:p>
            <a:pPr lvl="0">
              <a:spcBef>
                <a:spcPct val="50000"/>
              </a:spcBef>
              <a:buFont typeface="Wingdings" pitchFamily="2" charset="2"/>
            </a:pPr>
            <a:endParaRPr lang="zh-CN" altLang="en-US" sz="1400"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  <a:buFont typeface="Wingdings" pitchFamily="2" charset="2"/>
              <a:buChar char="v"/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  相互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交流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，促进各部门之间的信息传递。取长补短。</a:t>
            </a:r>
          </a:p>
        </p:txBody>
      </p:sp>
      <p:sp>
        <p:nvSpPr>
          <p:cNvPr id="51206" name=""/>
          <p:cNvSpPr/>
          <p:nvPr/>
        </p:nvSpPr>
        <p:spPr>
          <a:xfrm>
            <a:off x="2843212" y="6411912"/>
            <a:ext cx="3887788" cy="446088"/>
          </a:xfrm>
          <a:prstGeom prst="rect">
            <a:avLst/>
          </a:prstGeom>
          <a:solidFill>
            <a:srgbClr val="99CCFF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5120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5120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D3B304AB-E244-43E7-841D-5D460EC46007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"/>
          <p:cNvSpPr/>
          <p:nvPr>
            <p:ph type="title"/>
          </p:nvPr>
        </p:nvSpPr>
        <p:spPr>
          <a:xfrm>
            <a:off x="0" y="0"/>
            <a:ext cx="2667000" cy="685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2800" b="1">
                <a:ea typeface="黑体" pitchFamily="2" charset="-122"/>
              </a:rPr>
              <a:t>研修对象定位</a:t>
            </a:r>
          </a:p>
        </p:txBody>
      </p:sp>
      <p:pic>
        <p:nvPicPr>
          <p:cNvPr id="75780" name=""/>
          <p:cNvPicPr/>
          <p:nvPr/>
        </p:nvPicPr>
        <p:blipFill>
          <a:blip r:embed="rId2"/>
          <a:srcRect t="15308"/>
          <a:stretch>
            <a:fillRect/>
          </a:stretch>
        </p:blipFill>
        <p:spPr>
          <a:xfrm>
            <a:off x="0" y="838200"/>
            <a:ext cx="9144000" cy="5397500"/>
          </a:xfrm>
          <a:prstGeom prst="rect">
            <a:avLst/>
          </a:prstGeom>
          <a:noFill/>
          <a:ln w="12700" cap="sq">
            <a:noFill/>
            <a:miter lim="800000"/>
          </a:ln>
        </p:spPr>
      </p:pic>
      <p:sp>
        <p:nvSpPr>
          <p:cNvPr id="75781" name=""/>
          <p:cNvSpPr/>
          <p:nvPr/>
        </p:nvSpPr>
        <p:spPr>
          <a:xfrm>
            <a:off x="6629400" y="304800"/>
            <a:ext cx="19812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ea typeface="黑体" pitchFamily="2" charset="-122"/>
              </a:rPr>
              <a:t>企业人员构成图</a:t>
            </a:r>
          </a:p>
        </p:txBody>
      </p:sp>
      <p:sp>
        <p:nvSpPr>
          <p:cNvPr id="75783" name=""/>
          <p:cNvSpPr/>
          <p:nvPr/>
        </p:nvSpPr>
        <p:spPr>
          <a:xfrm>
            <a:off x="3352800" y="3581400"/>
            <a:ext cx="2514600" cy="1447800"/>
          </a:xfrm>
          <a:custGeom>
            <a:gdLst>
              <a:gd name="GT0" fmla="*/ 5080 w 21615"/>
              <a:gd name="GT1" fmla="+- l GT0 0"/>
              <a:gd name="GT2" fmla="*/ 2540 h 21602"/>
              <a:gd name="GT3" fmla="+- t GT2 0"/>
              <a:gd name="GT4" fmla="*/ 16520 w 21615"/>
              <a:gd name="GT5" fmla="+- l GT4 0"/>
              <a:gd name="GT6" fmla="*/ 13550 h 21602"/>
              <a:gd name="GT7" fmla="+- t GT6 0"/>
            </a:gdLst>
            <a:cxnLst>
              <a:cxn ang="0">
                <a:pos x="10800" y="2180"/>
              </a:cxn>
              <a:cxn ang="0">
                <a:pos x="3090" y="10800"/>
              </a:cxn>
              <a:cxn ang="0">
                <a:pos x="10800" y="21600"/>
              </a:cxn>
              <a:cxn ang="0">
                <a:pos x="18490" y="10800"/>
              </a:cxn>
            </a:cxnLst>
            <a:rect l="GT1" t="GT3" r="GT5" b="GT7"/>
            <a:pathLst>
              <a:path w="21615" h="21602">
                <a:moveTo>
                  <a:pt x="10800" y="21599"/>
                </a:moveTo>
                <a:lnTo>
                  <a:pt x="321" y="6886"/>
                </a:lnTo>
                <a:lnTo>
                  <a:pt x="70" y="6036"/>
                </a:lnTo>
                <a:cubicBezTo>
                  <a:pt x="-9" y="5766"/>
                  <a:pt x="-1" y="5474"/>
                  <a:pt x="2" y="5192"/>
                </a:cubicBezTo>
                <a:cubicBezTo>
                  <a:pt x="6" y="4918"/>
                  <a:pt x="43" y="4641"/>
                  <a:pt x="101" y="4370"/>
                </a:cubicBezTo>
                <a:cubicBezTo>
                  <a:pt x="159" y="4103"/>
                  <a:pt x="245" y="3837"/>
                  <a:pt x="353" y="3582"/>
                </a:cubicBezTo>
                <a:cubicBezTo>
                  <a:pt x="460" y="3326"/>
                  <a:pt x="591" y="3077"/>
                  <a:pt x="741" y="2839"/>
                </a:cubicBezTo>
                <a:cubicBezTo>
                  <a:pt x="892" y="2598"/>
                  <a:pt x="1066" y="2369"/>
                  <a:pt x="1253" y="2155"/>
                </a:cubicBezTo>
                <a:cubicBezTo>
                  <a:pt x="1443" y="1938"/>
                  <a:pt x="1651" y="1732"/>
                  <a:pt x="1874" y="1543"/>
                </a:cubicBezTo>
                <a:cubicBezTo>
                  <a:pt x="2097" y="1351"/>
                  <a:pt x="2337" y="1174"/>
                  <a:pt x="2587" y="1014"/>
                </a:cubicBezTo>
                <a:cubicBezTo>
                  <a:pt x="2839" y="854"/>
                  <a:pt x="3106" y="708"/>
                  <a:pt x="3380" y="584"/>
                </a:cubicBezTo>
                <a:cubicBezTo>
                  <a:pt x="3656" y="459"/>
                  <a:pt x="3945" y="350"/>
                  <a:pt x="4237" y="264"/>
                </a:cubicBezTo>
                <a:cubicBezTo>
                  <a:pt x="4533" y="176"/>
                  <a:pt x="4838" y="108"/>
                  <a:pt x="5144" y="66"/>
                </a:cubicBezTo>
                <a:cubicBezTo>
                  <a:pt x="5454" y="22"/>
                  <a:pt x="5771" y="1"/>
                  <a:pt x="6086" y="3"/>
                </a:cubicBezTo>
                <a:cubicBezTo>
                  <a:pt x="6407" y="7"/>
                  <a:pt x="6731" y="35"/>
                  <a:pt x="7048" y="89"/>
                </a:cubicBezTo>
                <a:cubicBezTo>
                  <a:pt x="7374" y="144"/>
                  <a:pt x="7700" y="226"/>
                  <a:pt x="8015" y="335"/>
                </a:cubicBezTo>
                <a:cubicBezTo>
                  <a:pt x="8344" y="447"/>
                  <a:pt x="8667" y="590"/>
                  <a:pt x="8972" y="756"/>
                </a:cubicBezTo>
                <a:cubicBezTo>
                  <a:pt x="9297" y="932"/>
                  <a:pt x="9613" y="1135"/>
                  <a:pt x="9907" y="1363"/>
                </a:cubicBezTo>
                <a:cubicBezTo>
                  <a:pt x="10224" y="1609"/>
                  <a:pt x="10504" y="1900"/>
                  <a:pt x="10802" y="2169"/>
                </a:cubicBezTo>
                <a:lnTo>
                  <a:pt x="11697" y="1363"/>
                </a:lnTo>
                <a:cubicBezTo>
                  <a:pt x="11971" y="1116"/>
                  <a:pt x="12304" y="934"/>
                  <a:pt x="12630" y="756"/>
                </a:cubicBezTo>
                <a:cubicBezTo>
                  <a:pt x="12935" y="590"/>
                  <a:pt x="13528" y="450"/>
                  <a:pt x="13589" y="335"/>
                </a:cubicBezTo>
                <a:cubicBezTo>
                  <a:pt x="13901" y="226"/>
                  <a:pt x="14227" y="144"/>
                  <a:pt x="14556" y="89"/>
                </a:cubicBezTo>
                <a:cubicBezTo>
                  <a:pt x="14872" y="35"/>
                  <a:pt x="15195" y="7"/>
                  <a:pt x="15517" y="3"/>
                </a:cubicBezTo>
                <a:cubicBezTo>
                  <a:pt x="15830" y="0"/>
                  <a:pt x="16147" y="22"/>
                  <a:pt x="16458" y="66"/>
                </a:cubicBezTo>
                <a:cubicBezTo>
                  <a:pt x="16764" y="109"/>
                  <a:pt x="17068" y="177"/>
                  <a:pt x="17365" y="264"/>
                </a:cubicBezTo>
                <a:cubicBezTo>
                  <a:pt x="17658" y="349"/>
                  <a:pt x="17946" y="458"/>
                  <a:pt x="18222" y="584"/>
                </a:cubicBezTo>
                <a:cubicBezTo>
                  <a:pt x="18496" y="708"/>
                  <a:pt x="18762" y="854"/>
                  <a:pt x="19015" y="1014"/>
                </a:cubicBezTo>
                <a:cubicBezTo>
                  <a:pt x="19264" y="1172"/>
                  <a:pt x="19504" y="1349"/>
                  <a:pt x="19730" y="1543"/>
                </a:cubicBezTo>
                <a:cubicBezTo>
                  <a:pt x="19950" y="1731"/>
                  <a:pt x="20158" y="1937"/>
                  <a:pt x="20350" y="2155"/>
                </a:cubicBezTo>
                <a:cubicBezTo>
                  <a:pt x="20536" y="2369"/>
                  <a:pt x="20710" y="2598"/>
                  <a:pt x="20861" y="2839"/>
                </a:cubicBezTo>
                <a:cubicBezTo>
                  <a:pt x="21010" y="3074"/>
                  <a:pt x="21143" y="3323"/>
                  <a:pt x="21251" y="3582"/>
                </a:cubicBezTo>
                <a:cubicBezTo>
                  <a:pt x="21357" y="3835"/>
                  <a:pt x="21443" y="4099"/>
                  <a:pt x="21502" y="4370"/>
                </a:cubicBezTo>
                <a:cubicBezTo>
                  <a:pt x="21561" y="4639"/>
                  <a:pt x="21595" y="4916"/>
                  <a:pt x="21600" y="5192"/>
                </a:cubicBezTo>
                <a:cubicBezTo>
                  <a:pt x="21606" y="5474"/>
                  <a:pt x="21584" y="5760"/>
                  <a:pt x="21532" y="6036"/>
                </a:cubicBezTo>
                <a:cubicBezTo>
                  <a:pt x="21478" y="6326"/>
                  <a:pt x="21366" y="6603"/>
                  <a:pt x="21282" y="6887"/>
                </a:cubicBezTo>
                <a:lnTo>
                  <a:pt x="10802" y="21602"/>
                </a:lnTo>
                <a:close/>
              </a:path>
            </a:pathLst>
          </a:custGeom>
          <a:solidFill>
            <a:srgbClr val="FF0000">
              <a:alpha val="50000"/>
            </a:srgbClr>
          </a:solidFill>
          <a:ln w="57150">
            <a:solidFill>
              <a:srgbClr val="FF0000"/>
            </a:solidFill>
            <a:prstDash val="sysDot"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5784" name=""/>
          <p:cNvSpPr/>
          <p:nvPr/>
        </p:nvSpPr>
        <p:spPr>
          <a:xfrm>
            <a:off x="4648200" y="6248400"/>
            <a:ext cx="3581400" cy="457200"/>
          </a:xfrm>
          <a:prstGeom prst="wedgeRoundRectCallout">
            <a:avLst>
              <a:gd name="adj1" fmla="val -34843"/>
              <a:gd name="adj2" fmla="val -361111"/>
              <a:gd name="adj3" fmla="val 16667"/>
            </a:avLst>
          </a:prstGeom>
          <a:noFill/>
          <a:ln w="38100" cmpd="dbl">
            <a:solidFill>
              <a:srgbClr val="FF0000"/>
            </a:solidFill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>
                <a:ea typeface="黑体" pitchFamily="2" charset="-122"/>
              </a:rPr>
              <a:t>制造型企业的中流砥柱</a:t>
            </a:r>
          </a:p>
        </p:txBody>
      </p:sp>
      <p:sp>
        <p:nvSpPr>
          <p:cNvPr id="75785" name=""/>
          <p:cNvSpPr/>
          <p:nvPr/>
        </p:nvSpPr>
        <p:spPr>
          <a:xfrm>
            <a:off x="1331912" y="6411912"/>
            <a:ext cx="3887788" cy="446088"/>
          </a:xfrm>
          <a:prstGeom prst="rect">
            <a:avLst/>
          </a:prstGeom>
          <a:solidFill>
            <a:srgbClr val="99CCFF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just"/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7578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7578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AFD9307F-F8C6-4323-8979-BA6818943167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87" name=""/>
          <p:cNvSpPr/>
          <p:nvPr/>
        </p:nvSpPr>
        <p:spPr>
          <a:xfrm>
            <a:off x="6248400" y="2438400"/>
            <a:ext cx="2667000" cy="1600200"/>
          </a:xfrm>
          <a:prstGeom prst="ellipse">
            <a:avLst/>
          </a:prstGeom>
          <a:noFill/>
          <a:ln w="31750">
            <a:solidFill>
              <a:srgbClr val="FF0000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12900">
                <a:solidFill>
                  <a:srgbClr val="0000CC"/>
                </a:solidFill>
              </a:rPr>
              <a:t>IE</a:t>
            </a:r>
          </a:p>
        </p:txBody>
      </p:sp>
      <p:sp>
        <p:nvSpPr>
          <p:cNvPr id="50191" name=""/>
          <p:cNvSpPr/>
          <p:nvPr/>
        </p:nvSpPr>
        <p:spPr>
          <a:xfrm>
            <a:off x="3733800" y="1600200"/>
            <a:ext cx="16764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6000">
                <a:solidFill>
                  <a:schemeClr val="accent2"/>
                </a:solidFill>
              </a:rPr>
              <a:t>TWI</a:t>
            </a:r>
          </a:p>
        </p:txBody>
      </p:sp>
      <p:sp>
        <p:nvSpPr>
          <p:cNvPr id="50192" name=""/>
          <p:cNvSpPr/>
          <p:nvPr/>
        </p:nvSpPr>
        <p:spPr>
          <a:xfrm>
            <a:off x="6629400" y="5257800"/>
            <a:ext cx="16764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6000">
                <a:solidFill>
                  <a:schemeClr val="accent2"/>
                </a:solidFill>
              </a:rPr>
              <a:t>TWI</a:t>
            </a:r>
          </a:p>
        </p:txBody>
      </p:sp>
      <p:sp>
        <p:nvSpPr>
          <p:cNvPr id="50180" name=""/>
          <p:cNvSpPr/>
          <p:nvPr/>
        </p:nvSpPr>
        <p:spPr>
          <a:xfrm>
            <a:off x="0" y="0"/>
            <a:ext cx="4267200" cy="6858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/>
            <a:r>
              <a:rPr lang="zh-CN" altLang="en-US" sz="3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督导者必备的5项条件</a:t>
            </a:r>
          </a:p>
        </p:txBody>
      </p:sp>
      <p:sp>
        <p:nvSpPr>
          <p:cNvPr id="50181" name=""/>
          <p:cNvSpPr/>
          <p:nvPr/>
        </p:nvSpPr>
        <p:spPr>
          <a:xfrm>
            <a:off x="0" y="2057400"/>
            <a:ext cx="2895600" cy="1447800"/>
          </a:xfrm>
          <a:prstGeom prst="wedgeEllipseCallout">
            <a:avLst>
              <a:gd name="adj1" fmla="val 55481"/>
              <a:gd name="adj2" fmla="val 50875"/>
            </a:avLst>
          </a:prstGeom>
          <a:noFill/>
          <a:ln w="25400"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（2）</a:t>
            </a:r>
          </a:p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职责的知识</a:t>
            </a:r>
          </a:p>
        </p:txBody>
      </p:sp>
      <p:sp>
        <p:nvSpPr>
          <p:cNvPr id="50182" name=""/>
          <p:cNvSpPr/>
          <p:nvPr/>
        </p:nvSpPr>
        <p:spPr>
          <a:xfrm>
            <a:off x="3124200" y="1371600"/>
            <a:ext cx="2895600" cy="1447800"/>
          </a:xfrm>
          <a:prstGeom prst="wedgeEllipseCallout">
            <a:avLst>
              <a:gd name="adj1" fmla="val 9704"/>
              <a:gd name="adj2" fmla="val 79935"/>
            </a:avLst>
          </a:prstGeom>
          <a:noFill/>
          <a:ln w="25400"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（3）</a:t>
            </a:r>
          </a:p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教育的技能</a:t>
            </a:r>
          </a:p>
        </p:txBody>
      </p:sp>
      <p:sp>
        <p:nvSpPr>
          <p:cNvPr id="50183" name=""/>
          <p:cNvSpPr/>
          <p:nvPr/>
        </p:nvSpPr>
        <p:spPr>
          <a:xfrm>
            <a:off x="5943600" y="5029200"/>
            <a:ext cx="2895600" cy="1600200"/>
          </a:xfrm>
          <a:prstGeom prst="wedgeEllipseCallout">
            <a:avLst>
              <a:gd name="adj1" fmla="val -57949"/>
              <a:gd name="adj2" fmla="val -61806"/>
            </a:avLst>
          </a:prstGeom>
          <a:noFill/>
          <a:ln w="25400"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（5）</a:t>
            </a:r>
          </a:p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待人的技巧</a:t>
            </a:r>
          </a:p>
        </p:txBody>
      </p:sp>
      <p:sp>
        <p:nvSpPr>
          <p:cNvPr id="50184" name=""/>
          <p:cNvSpPr/>
          <p:nvPr/>
        </p:nvSpPr>
        <p:spPr>
          <a:xfrm>
            <a:off x="228600" y="4419600"/>
            <a:ext cx="2819400" cy="1295400"/>
          </a:xfrm>
          <a:prstGeom prst="wedgeEllipseCallout">
            <a:avLst>
              <a:gd name="adj1" fmla="val 53264"/>
              <a:gd name="adj2" fmla="val -44977"/>
            </a:avLst>
          </a:prstGeom>
          <a:noFill/>
          <a:ln w="25400"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（1）</a:t>
            </a:r>
          </a:p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工作的知识</a:t>
            </a:r>
          </a:p>
        </p:txBody>
      </p:sp>
      <p:sp>
        <p:nvSpPr>
          <p:cNvPr id="50185" name=""/>
          <p:cNvSpPr/>
          <p:nvPr/>
        </p:nvSpPr>
        <p:spPr>
          <a:xfrm>
            <a:off x="6215062" y="2252662"/>
            <a:ext cx="2928938" cy="1371600"/>
          </a:xfrm>
          <a:prstGeom prst="wedgeEllipseCallout">
            <a:avLst>
              <a:gd name="adj1" fmla="val -80949"/>
              <a:gd name="adj2" fmla="val 45255"/>
            </a:avLst>
          </a:prstGeom>
          <a:noFill/>
          <a:ln w="25400"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（4）</a:t>
            </a:r>
          </a:p>
          <a:p>
            <a:pPr lvl="0" algn="ctr"/>
            <a:r>
              <a:rPr lang="zh-CN" altLang="en-US" sz="28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改善的技能</a:t>
            </a:r>
          </a:p>
        </p:txBody>
      </p:sp>
      <p:pic>
        <p:nvPicPr>
          <p:cNvPr id="5018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0" y="3048000"/>
            <a:ext cx="2779712" cy="27828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019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5019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4D4240B-1A11-492A-9244-548127A6955D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5" name=""/>
          <p:cNvSpPr/>
          <p:nvPr/>
        </p:nvSpPr>
        <p:spPr>
          <a:xfrm>
            <a:off x="1295400" y="1371600"/>
            <a:ext cx="6781800" cy="1311275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8000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 序 管 理</a:t>
            </a:r>
          </a:p>
        </p:txBody>
      </p:sp>
      <p:sp>
        <p:nvSpPr>
          <p:cNvPr id="74756" name=""/>
          <p:cNvSpPr/>
          <p:nvPr/>
        </p:nvSpPr>
        <p:spPr>
          <a:xfrm>
            <a:off x="2133600" y="3657600"/>
            <a:ext cx="5334000" cy="2443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    生产活动概述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    生产管理与工序管理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    工序管理基础技法的概念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    工序管理实践</a:t>
            </a:r>
          </a:p>
        </p:txBody>
      </p:sp>
      <p:sp>
        <p:nvSpPr>
          <p:cNvPr id="74757" name=""/>
          <p:cNvSpPr/>
          <p:nvPr/>
        </p:nvSpPr>
        <p:spPr>
          <a:xfrm>
            <a:off x="1981200" y="2743200"/>
            <a:ext cx="518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ea typeface="黑体" pitchFamily="2" charset="-122"/>
              </a:rPr>
              <a:t>大概了解工序管理的内容与作用</a:t>
            </a:r>
          </a:p>
        </p:txBody>
      </p:sp>
      <p:sp>
        <p:nvSpPr>
          <p:cNvPr id="7475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7475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FFC7321A-9A55-47EF-BDA9-DC8A6A0D4987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66" name=""/>
          <p:cNvSpPr/>
          <p:nvPr/>
        </p:nvSpPr>
        <p:spPr>
          <a:xfrm>
            <a:off x="2286000" y="5486400"/>
            <a:ext cx="36576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6000">
                <a:solidFill>
                  <a:srgbClr val="FF0066"/>
                </a:solidFill>
              </a:rPr>
              <a:t>Q、C、D</a:t>
            </a:r>
          </a:p>
        </p:txBody>
      </p:sp>
      <p:sp>
        <p:nvSpPr>
          <p:cNvPr id="82946" name=""/>
          <p:cNvSpPr/>
          <p:nvPr/>
        </p:nvSpPr>
        <p:spPr>
          <a:xfrm>
            <a:off x="152400" y="990600"/>
            <a:ext cx="8763000" cy="1600200"/>
          </a:xfrm>
          <a:prstGeom prst="rect">
            <a:avLst/>
          </a:prstGeom>
          <a:noFill/>
          <a:ln w="34925">
            <a:noFill/>
            <a:miter lim="800000"/>
          </a:ln>
        </p:spPr>
        <p:txBody>
          <a:bodyPr lIns="92075" tIns="46038" rIns="92075" bIns="46038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zh-CN" altLang="en-US" sz="22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生产5要素：</a:t>
            </a:r>
            <a:r>
              <a:rPr lang="zh-CN" altLang="en-US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劳动力、原材料、生产设备、物质能源、生产方法</a:t>
            </a:r>
          </a:p>
          <a:p>
            <a:pPr lvl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zh-CN" altLang="en-US" sz="22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生产目标： </a:t>
            </a:r>
            <a:r>
              <a:rPr lang="zh-CN" altLang="en-US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功能 </a:t>
            </a:r>
            <a:r>
              <a:rPr lang="en-US" altLang="zh-CN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· </a:t>
            </a:r>
            <a:r>
              <a:rPr lang="zh-CN" altLang="en-US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品质</a:t>
            </a:r>
            <a:r>
              <a:rPr lang="en-US" altLang="zh-CN" sz="38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Q</a:t>
            </a:r>
            <a:r>
              <a:rPr lang="en-US" altLang="zh-CN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、 </a:t>
            </a:r>
            <a:r>
              <a:rPr lang="zh-CN" altLang="en-US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生产 </a:t>
            </a:r>
            <a:r>
              <a:rPr lang="en-US" altLang="zh-CN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· </a:t>
            </a:r>
            <a:r>
              <a:rPr lang="zh-CN" altLang="en-US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交货</a:t>
            </a:r>
            <a:r>
              <a:rPr lang="en-US" altLang="zh-CN" sz="38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D</a:t>
            </a:r>
            <a:r>
              <a:rPr lang="en-US" altLang="zh-CN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、</a:t>
            </a:r>
            <a:r>
              <a:rPr lang="zh-CN" altLang="en-US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价格 </a:t>
            </a:r>
            <a:r>
              <a:rPr lang="en-US" altLang="zh-CN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· </a:t>
            </a:r>
            <a:r>
              <a:rPr lang="zh-CN" altLang="en-US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成本</a:t>
            </a:r>
            <a:r>
              <a:rPr lang="en-US" altLang="zh-CN" sz="38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C</a:t>
            </a:r>
            <a:r>
              <a:rPr lang="en-US" altLang="zh-CN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。</a:t>
            </a:r>
          </a:p>
          <a:p>
            <a:pPr lvl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altLang="zh-CN" sz="22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</a:t>
            </a:r>
            <a:r>
              <a:rPr lang="zh-CN" altLang="en-US" sz="2200" b="1" u="sng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生产系统：</a:t>
            </a:r>
          </a:p>
        </p:txBody>
      </p:sp>
      <p:sp>
        <p:nvSpPr>
          <p:cNvPr id="82947" name=""/>
          <p:cNvSpPr/>
          <p:nvPr/>
        </p:nvSpPr>
        <p:spPr>
          <a:xfrm>
            <a:off x="5791200" y="3505200"/>
            <a:ext cx="1676400" cy="8382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产品或服务</a:t>
            </a:r>
          </a:p>
        </p:txBody>
      </p:sp>
      <p:sp>
        <p:nvSpPr>
          <p:cNvPr id="82948" name=""/>
          <p:cNvSpPr/>
          <p:nvPr/>
        </p:nvSpPr>
        <p:spPr>
          <a:xfrm>
            <a:off x="0" y="0"/>
            <a:ext cx="37338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Ⅰ</a:t>
            </a:r>
            <a:r>
              <a:rPr lang="en-US" altLang="zh-CN" b="1">
                <a:solidFill>
                  <a:schemeClr val="bg1"/>
                </a:solidFill>
                <a:ea typeface="黑体" pitchFamily="2" charset="-122"/>
              </a:rPr>
              <a:t>·  </a:t>
            </a:r>
            <a:r>
              <a:rPr lang="zh-CN" altLang="en-US" b="1">
                <a:solidFill>
                  <a:schemeClr val="bg1"/>
                </a:solidFill>
                <a:ea typeface="黑体" pitchFamily="2" charset="-122"/>
              </a:rPr>
              <a:t>生产活动的概述</a:t>
            </a:r>
            <a:endParaRPr lang="en-US" altLang="zh-CN" b="1">
              <a:solidFill>
                <a:schemeClr val="bg1"/>
              </a:solidFill>
              <a:ea typeface="黑体" pitchFamily="2" charset="-122"/>
            </a:endParaRPr>
          </a:p>
        </p:txBody>
      </p:sp>
      <p:sp>
        <p:nvSpPr>
          <p:cNvPr id="82949" name=""/>
          <p:cNvSpPr/>
          <p:nvPr/>
        </p:nvSpPr>
        <p:spPr>
          <a:xfrm>
            <a:off x="3276600" y="2971800"/>
            <a:ext cx="11430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400" b="1" u="sng">
                <a:latin typeface="黑体" pitchFamily="2" charset="-122"/>
                <a:ea typeface="黑体" pitchFamily="2" charset="-122"/>
              </a:rPr>
              <a:t>交换机构</a:t>
            </a:r>
          </a:p>
        </p:txBody>
      </p:sp>
      <p:sp>
        <p:nvSpPr>
          <p:cNvPr id="82950" name=""/>
          <p:cNvSpPr/>
          <p:nvPr/>
        </p:nvSpPr>
        <p:spPr>
          <a:xfrm>
            <a:off x="2667000" y="3429000"/>
            <a:ext cx="2286000" cy="990600"/>
          </a:xfrm>
          <a:prstGeom prst="rect">
            <a:avLst/>
          </a:prstGeom>
          <a:noFill/>
          <a:ln w="38100" cmpd="dbl">
            <a:solidFill>
              <a:srgbClr val="0066FF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人力</a:t>
            </a:r>
          </a:p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生产设备 · 物质能源</a:t>
            </a:r>
          </a:p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生产方法</a:t>
            </a:r>
          </a:p>
        </p:txBody>
      </p:sp>
      <p:sp>
        <p:nvSpPr>
          <p:cNvPr id="82951" name=""/>
          <p:cNvSpPr/>
          <p:nvPr/>
        </p:nvSpPr>
        <p:spPr>
          <a:xfrm>
            <a:off x="5791200" y="2971800"/>
            <a:ext cx="20574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400" b="1" u="sng">
                <a:latin typeface="黑体" pitchFamily="2" charset="-122"/>
                <a:ea typeface="黑体" pitchFamily="2" charset="-122"/>
              </a:rPr>
              <a:t>产出物（</a:t>
            </a:r>
            <a:r>
              <a:rPr lang="en-US" altLang="zh-CN" sz="1400" b="1" u="sng">
                <a:latin typeface="黑体" pitchFamily="2" charset="-122"/>
                <a:ea typeface="黑体" pitchFamily="2" charset="-122"/>
              </a:rPr>
              <a:t>OUTPUT）</a:t>
            </a:r>
          </a:p>
        </p:txBody>
      </p:sp>
      <p:sp>
        <p:nvSpPr>
          <p:cNvPr id="82952" name=""/>
          <p:cNvSpPr/>
          <p:nvPr/>
        </p:nvSpPr>
        <p:spPr>
          <a:xfrm>
            <a:off x="228600" y="2971800"/>
            <a:ext cx="20574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400" b="1" u="sng">
                <a:latin typeface="黑体" pitchFamily="2" charset="-122"/>
                <a:ea typeface="黑体" pitchFamily="2" charset="-122"/>
              </a:rPr>
              <a:t>投入物（</a:t>
            </a:r>
            <a:r>
              <a:rPr lang="en-US" altLang="zh-CN" sz="1400" b="1" u="sng">
                <a:latin typeface="黑体" pitchFamily="2" charset="-122"/>
                <a:ea typeface="黑体" pitchFamily="2" charset="-122"/>
              </a:rPr>
              <a:t>INPUT）</a:t>
            </a:r>
          </a:p>
        </p:txBody>
      </p:sp>
      <p:sp>
        <p:nvSpPr>
          <p:cNvPr id="82953" name=""/>
          <p:cNvSpPr/>
          <p:nvPr/>
        </p:nvSpPr>
        <p:spPr>
          <a:xfrm>
            <a:off x="457200" y="3505200"/>
            <a:ext cx="1143000" cy="8382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原材料</a:t>
            </a:r>
          </a:p>
        </p:txBody>
      </p:sp>
      <p:sp>
        <p:nvSpPr>
          <p:cNvPr id="82954" name=""/>
          <p:cNvSpPr/>
          <p:nvPr/>
        </p:nvSpPr>
        <p:spPr>
          <a:xfrm>
            <a:off x="2819400" y="5562600"/>
            <a:ext cx="1981200" cy="9906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功能·品质</a:t>
            </a:r>
          </a:p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数量·交货期</a:t>
            </a:r>
          </a:p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价格·成本</a:t>
            </a:r>
          </a:p>
        </p:txBody>
      </p:sp>
      <p:sp>
        <p:nvSpPr>
          <p:cNvPr id="82955" name=""/>
          <p:cNvSpPr/>
          <p:nvPr/>
        </p:nvSpPr>
        <p:spPr>
          <a:xfrm>
            <a:off x="1295400" y="4876800"/>
            <a:ext cx="7620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（反馈）</a:t>
            </a:r>
          </a:p>
        </p:txBody>
      </p:sp>
      <p:sp>
        <p:nvSpPr>
          <p:cNvPr id="82956" name=""/>
          <p:cNvSpPr/>
          <p:nvPr/>
        </p:nvSpPr>
        <p:spPr>
          <a:xfrm>
            <a:off x="5257800" y="4800600"/>
            <a:ext cx="1143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（检测）</a:t>
            </a:r>
          </a:p>
        </p:txBody>
      </p:sp>
      <p:sp>
        <p:nvSpPr>
          <p:cNvPr id="82957" name=""/>
          <p:cNvSpPr/>
          <p:nvPr/>
        </p:nvSpPr>
        <p:spPr>
          <a:xfrm>
            <a:off x="1828800" y="3505200"/>
            <a:ext cx="6096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计划</a:t>
            </a:r>
          </a:p>
        </p:txBody>
      </p:sp>
      <p:sp>
        <p:nvSpPr>
          <p:cNvPr id="82958" name=""/>
          <p:cNvSpPr/>
          <p:nvPr/>
        </p:nvSpPr>
        <p:spPr>
          <a:xfrm>
            <a:off x="3352800" y="4419600"/>
            <a:ext cx="8382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（控制）</a:t>
            </a:r>
          </a:p>
        </p:txBody>
      </p:sp>
      <p:sp>
        <p:nvSpPr>
          <p:cNvPr id="82959" name=""/>
          <p:cNvSpPr/>
          <p:nvPr/>
        </p:nvSpPr>
        <p:spPr>
          <a:xfrm>
            <a:off x="3429000" y="5105400"/>
            <a:ext cx="6858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（评价）</a:t>
            </a:r>
          </a:p>
        </p:txBody>
      </p:sp>
      <p:sp>
        <p:nvSpPr>
          <p:cNvPr id="82960" name=""/>
          <p:cNvSpPr/>
          <p:nvPr/>
        </p:nvSpPr>
        <p:spPr>
          <a:xfrm>
            <a:off x="7620000" y="3657600"/>
            <a:ext cx="1143000" cy="60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（作业系统）</a:t>
            </a:r>
          </a:p>
        </p:txBody>
      </p:sp>
      <p:sp>
        <p:nvSpPr>
          <p:cNvPr id="82961" name=""/>
          <p:cNvSpPr/>
          <p:nvPr/>
        </p:nvSpPr>
        <p:spPr>
          <a:xfrm>
            <a:off x="5486400" y="5562600"/>
            <a:ext cx="1143000" cy="60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管理系统</a:t>
            </a:r>
          </a:p>
        </p:txBody>
      </p:sp>
      <p:cxnSp>
        <p:nvCxnSpPr>
          <p:cNvPr id="82962" name=""/>
          <p:cNvCxnSpPr/>
          <p:nvPr/>
        </p:nvCxnSpPr>
        <p:spPr>
          <a:xfrm>
            <a:off x="1600200" y="3886200"/>
            <a:ext cx="1066800" cy="0"/>
          </a:xfrm>
          <a:prstGeom prst="line">
            <a:avLst/>
          </a:prstGeom>
          <a:noFill/>
          <a:ln w="31750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82963" name=""/>
          <p:cNvCxnSpPr/>
          <p:nvPr/>
        </p:nvCxnSpPr>
        <p:spPr>
          <a:xfrm>
            <a:off x="4972050" y="3924300"/>
            <a:ext cx="819150" cy="0"/>
          </a:xfrm>
          <a:prstGeom prst="line">
            <a:avLst/>
          </a:prstGeom>
          <a:noFill/>
          <a:ln w="34925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82964" name=""/>
          <p:cNvCxnSpPr/>
          <p:nvPr/>
        </p:nvCxnSpPr>
        <p:spPr>
          <a:xfrm rot="5400000">
            <a:off x="4019550" y="4743450"/>
            <a:ext cx="2095500" cy="533400"/>
          </a:xfrm>
          <a:prstGeom prst="bentConnector2">
            <a:avLst/>
          </a:prstGeom>
          <a:noFill/>
          <a:ln w="28575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82965" name=""/>
          <p:cNvCxnSpPr/>
          <p:nvPr/>
        </p:nvCxnSpPr>
        <p:spPr>
          <a:xfrm rot="10800000">
            <a:off x="2209800" y="3962400"/>
            <a:ext cx="609600" cy="2095500"/>
          </a:xfrm>
          <a:prstGeom prst="bentConnector2">
            <a:avLst/>
          </a:prstGeom>
          <a:noFill/>
          <a:ln w="31750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82967" name=""/>
          <p:cNvCxnSpPr/>
          <p:nvPr/>
        </p:nvCxnSpPr>
        <p:spPr>
          <a:xfrm>
            <a:off x="1905000" y="2438400"/>
            <a:ext cx="533400" cy="533400"/>
          </a:xfrm>
          <a:prstGeom prst="line">
            <a:avLst/>
          </a:prstGeom>
          <a:noFill/>
          <a:ln w="57150">
            <a:solidFill>
              <a:srgbClr val="0066FF"/>
            </a:solidFill>
            <a:miter lim="800000"/>
            <a:tailEnd type="triangle"/>
          </a:ln>
        </p:spPr>
      </p:cxnSp>
      <p:cxnSp>
        <p:nvCxnSpPr>
          <p:cNvPr id="82968" name=""/>
          <p:cNvCxnSpPr/>
          <p:nvPr/>
        </p:nvCxnSpPr>
        <p:spPr>
          <a:xfrm>
            <a:off x="5715000" y="6019800"/>
            <a:ext cx="1066800" cy="0"/>
          </a:xfrm>
          <a:prstGeom prst="line">
            <a:avLst/>
          </a:prstGeom>
          <a:noFill/>
          <a:ln w="38100" cmpd="dbl">
            <a:solidFill>
              <a:srgbClr val="FF0066"/>
            </a:solidFill>
            <a:miter lim="800000"/>
            <a:tailEnd type="triangle"/>
          </a:ln>
        </p:spPr>
      </p:cxnSp>
      <p:sp>
        <p:nvSpPr>
          <p:cNvPr id="82969" name=""/>
          <p:cNvSpPr/>
          <p:nvPr/>
        </p:nvSpPr>
        <p:spPr>
          <a:xfrm>
            <a:off x="6934200" y="5715000"/>
            <a:ext cx="22098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000" b="1" u="sng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工序管理的目标</a:t>
            </a:r>
          </a:p>
        </p:txBody>
      </p:sp>
      <p:sp>
        <p:nvSpPr>
          <p:cNvPr id="8297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8297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114D2F18-055E-4566-8533-0FCBC3BE9154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"/>
          <p:cNvSpPr/>
          <p:nvPr/>
        </p:nvSpPr>
        <p:spPr>
          <a:xfrm>
            <a:off x="0" y="0"/>
            <a:ext cx="2667000" cy="5334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chemeClr val="bg1"/>
                </a:solidFill>
                <a:ea typeface="黑体" pitchFamily="2" charset="-122"/>
              </a:rPr>
              <a:t>功能 · 品质 </a:t>
            </a:r>
            <a:r>
              <a:rPr lang="en-US" altLang="zh-CN" b="1">
                <a:solidFill>
                  <a:schemeClr val="bg1"/>
                </a:solidFill>
                <a:ea typeface="黑体" pitchFamily="2" charset="-122"/>
              </a:rPr>
              <a:t>Q</a:t>
            </a:r>
          </a:p>
        </p:txBody>
      </p:sp>
      <p:sp>
        <p:nvSpPr>
          <p:cNvPr id="83971" name=""/>
          <p:cNvSpPr/>
          <p:nvPr/>
        </p:nvSpPr>
        <p:spPr>
          <a:xfrm>
            <a:off x="228600" y="685800"/>
            <a:ext cx="8686800" cy="1450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对于品质，须从市场品质、设计品质、制造品质三方面考虑。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在</a:t>
            </a:r>
            <a:r>
              <a:rPr lang="en-US" altLang="zh-CN" sz="2000">
                <a:latin typeface="黑体" pitchFamily="2" charset="-122"/>
                <a:ea typeface="黑体" pitchFamily="2" charset="-122"/>
              </a:rPr>
              <a:t>QMCOM，</a:t>
            </a:r>
            <a:r>
              <a:rPr lang="zh-CN" altLang="en-US" sz="2000">
                <a:latin typeface="黑体" pitchFamily="2" charset="-122"/>
                <a:ea typeface="黑体" pitchFamily="2" charset="-122"/>
              </a:rPr>
              <a:t>应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遵守</a:t>
            </a:r>
            <a:r>
              <a:rPr lang="zh-CN" altLang="en-US" sz="2000">
                <a:latin typeface="黑体" pitchFamily="2" charset="-122"/>
                <a:ea typeface="黑体" pitchFamily="2" charset="-122"/>
              </a:rPr>
              <a:t>由设计品质决定的</a:t>
            </a:r>
            <a:r>
              <a:rPr lang="zh-CN" altLang="en-US" sz="28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4</a:t>
            </a:r>
            <a:r>
              <a:rPr lang="en-US" altLang="zh-CN" sz="28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M</a:t>
            </a:r>
            <a:r>
              <a:rPr lang="en-US" altLang="zh-CN" sz="2000">
                <a:latin typeface="黑体" pitchFamily="2" charset="-122"/>
                <a:ea typeface="黑体" pitchFamily="2" charset="-122"/>
              </a:rPr>
              <a:t>。</a:t>
            </a:r>
          </a:p>
          <a:p>
            <a:pPr lvl="0">
              <a:spcBef>
                <a:spcPct val="50000"/>
              </a:spcBef>
            </a:pPr>
            <a:r>
              <a:rPr lang="zh-CN" altLang="en-US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【</a:t>
            </a:r>
            <a:r>
              <a:rPr lang="en-US" altLang="zh-CN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Man（</a:t>
            </a:r>
            <a:r>
              <a:rPr lang="zh-CN" altLang="en-US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人）、</a:t>
            </a:r>
            <a:r>
              <a:rPr lang="en-US" altLang="zh-CN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Material（</a:t>
            </a:r>
            <a:r>
              <a:rPr lang="zh-CN" altLang="en-US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材料）、</a:t>
            </a:r>
            <a:r>
              <a:rPr lang="en-US" altLang="zh-CN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Machine（</a:t>
            </a:r>
            <a:r>
              <a:rPr lang="zh-CN" altLang="en-US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设备）及</a:t>
            </a:r>
            <a:r>
              <a:rPr lang="en-US" altLang="zh-CN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Method（</a:t>
            </a:r>
            <a:r>
              <a:rPr lang="zh-CN" altLang="en-US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加工方法）】</a:t>
            </a:r>
          </a:p>
        </p:txBody>
      </p:sp>
      <p:sp>
        <p:nvSpPr>
          <p:cNvPr id="83972" name=""/>
          <p:cNvSpPr/>
          <p:nvPr/>
        </p:nvSpPr>
        <p:spPr>
          <a:xfrm>
            <a:off x="0" y="2286000"/>
            <a:ext cx="2667000" cy="5334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chemeClr val="bg1"/>
                </a:solidFill>
                <a:ea typeface="黑体" pitchFamily="2" charset="-122"/>
              </a:rPr>
              <a:t>数量 · 交货期 </a:t>
            </a:r>
            <a:r>
              <a:rPr lang="en-US" altLang="zh-CN" b="1">
                <a:solidFill>
                  <a:schemeClr val="bg1"/>
                </a:solidFill>
                <a:ea typeface="黑体" pitchFamily="2" charset="-122"/>
              </a:rPr>
              <a:t>D</a:t>
            </a:r>
          </a:p>
        </p:txBody>
      </p:sp>
      <p:sp>
        <p:nvSpPr>
          <p:cNvPr id="83973" name=""/>
          <p:cNvSpPr/>
          <p:nvPr/>
        </p:nvSpPr>
        <p:spPr>
          <a:xfrm>
            <a:off x="228600" y="3048000"/>
            <a:ext cx="8686800" cy="11826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交货期取决于生产准备周期。生产准备周期包括：指导生产所需的信息处理时间和制造周期。</a:t>
            </a:r>
            <a:r>
              <a:rPr lang="zh-CN" altLang="en-US" sz="18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通常意义上我们讲的</a:t>
            </a:r>
            <a:r>
              <a:rPr lang="en-US" altLang="zh-CN" sz="18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L/T（Lead time）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制造周期包括</a:t>
            </a:r>
            <a:r>
              <a:rPr lang="zh-CN" altLang="en-US" sz="2100" b="1" u="sng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加工时间</a:t>
            </a:r>
            <a:r>
              <a:rPr lang="zh-CN" altLang="en-US" sz="21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、</a:t>
            </a:r>
            <a:r>
              <a:rPr lang="zh-CN" altLang="en-US" sz="2100" b="1" u="sng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搬运时间</a:t>
            </a:r>
            <a:r>
              <a:rPr lang="zh-CN" altLang="en-US" sz="21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、</a:t>
            </a:r>
            <a:r>
              <a:rPr lang="zh-CN" altLang="en-US" sz="2100" b="1" u="sng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检验时间</a:t>
            </a:r>
            <a:r>
              <a:rPr lang="zh-CN" altLang="en-US" sz="21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及</a:t>
            </a:r>
            <a:r>
              <a:rPr lang="zh-CN" altLang="en-US" sz="2100" b="1" u="sng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滞留时间</a:t>
            </a:r>
            <a:r>
              <a:rPr lang="zh-CN" altLang="en-US" sz="2100" u="sng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。</a:t>
            </a:r>
            <a:endParaRPr lang="en-US" altLang="zh-CN" sz="2100"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83974" name=""/>
          <p:cNvSpPr/>
          <p:nvPr/>
        </p:nvSpPr>
        <p:spPr>
          <a:xfrm>
            <a:off x="0" y="4495800"/>
            <a:ext cx="2667000" cy="5334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chemeClr val="bg1"/>
                </a:solidFill>
                <a:ea typeface="黑体" pitchFamily="2" charset="-122"/>
              </a:rPr>
              <a:t>价格 · 成本 </a:t>
            </a:r>
            <a:r>
              <a:rPr lang="en-US" altLang="zh-CN" b="1">
                <a:solidFill>
                  <a:schemeClr val="bg1"/>
                </a:solidFill>
                <a:ea typeface="黑体" pitchFamily="2" charset="-122"/>
              </a:rPr>
              <a:t>C</a:t>
            </a:r>
          </a:p>
        </p:txBody>
      </p:sp>
      <p:sp>
        <p:nvSpPr>
          <p:cNvPr id="83975" name=""/>
          <p:cNvSpPr/>
          <p:nvPr/>
        </p:nvSpPr>
        <p:spPr>
          <a:xfrm>
            <a:off x="5334000" y="2286000"/>
            <a:ext cx="35052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〖1</a:t>
            </a:r>
            <a:r>
              <a:rPr lang="en-US" altLang="zh-CN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E：Environment（</a:t>
            </a:r>
            <a:r>
              <a:rPr lang="zh-CN" altLang="en-US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环境）〗</a:t>
            </a:r>
          </a:p>
        </p:txBody>
      </p:sp>
      <p:sp>
        <p:nvSpPr>
          <p:cNvPr id="83976" name=""/>
          <p:cNvSpPr/>
          <p:nvPr/>
        </p:nvSpPr>
        <p:spPr>
          <a:xfrm>
            <a:off x="152400" y="5257800"/>
            <a:ext cx="8686800" cy="15033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价格的决定以成本为基础。成本由 材料费</a:t>
            </a:r>
            <a:r>
              <a:rPr lang="zh-CN" altLang="en-US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M1）</a:t>
            </a:r>
            <a:r>
              <a:rPr lang="en-US" altLang="zh-CN" sz="2000">
                <a:latin typeface="黑体" pitchFamily="2" charset="-122"/>
                <a:ea typeface="黑体" pitchFamily="2" charset="-122"/>
              </a:rPr>
              <a:t>、</a:t>
            </a:r>
            <a:r>
              <a:rPr lang="zh-CN" altLang="en-US" sz="2000">
                <a:latin typeface="黑体" pitchFamily="2" charset="-122"/>
                <a:ea typeface="黑体" pitchFamily="2" charset="-122"/>
              </a:rPr>
              <a:t>人件费</a:t>
            </a:r>
            <a:r>
              <a:rPr lang="zh-CN" altLang="en-US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M2）</a:t>
            </a:r>
            <a:r>
              <a:rPr lang="en-US" altLang="zh-CN" sz="2000">
                <a:latin typeface="黑体" pitchFamily="2" charset="-122"/>
                <a:ea typeface="黑体" pitchFamily="2" charset="-122"/>
              </a:rPr>
              <a:t>、</a:t>
            </a:r>
            <a:r>
              <a:rPr lang="zh-CN" altLang="en-US" sz="2000">
                <a:latin typeface="黑体" pitchFamily="2" charset="-122"/>
                <a:ea typeface="黑体" pitchFamily="2" charset="-122"/>
              </a:rPr>
              <a:t>其它各项经费</a:t>
            </a:r>
            <a:r>
              <a:rPr lang="zh-CN" altLang="en-US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M3~M5）</a:t>
            </a:r>
            <a:r>
              <a:rPr lang="zh-CN" altLang="en-US" sz="2000">
                <a:latin typeface="黑体" pitchFamily="2" charset="-122"/>
                <a:ea typeface="黑体" pitchFamily="2" charset="-122"/>
              </a:rPr>
              <a:t>构成。</a:t>
            </a:r>
            <a:endParaRPr lang="en-US" altLang="zh-CN" sz="1800" b="1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从这三方面谋求降低成本，是工厂也是我们的重要职责</a:t>
            </a:r>
            <a:r>
              <a:rPr lang="zh-CN" altLang="en-US" sz="2100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。对于提高价格竞争力有极大的帮助。</a:t>
            </a:r>
            <a:endParaRPr lang="en-US" altLang="zh-CN" sz="2100"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8397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8397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01630C3C-4D30-4EBB-A25B-248C8CB8380D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2" name=""/>
          <p:cNvSpPr/>
          <p:nvPr>
            <p:ph type="title"/>
          </p:nvPr>
        </p:nvSpPr>
        <p:spPr>
          <a:xfrm>
            <a:off x="685800" y="1447800"/>
            <a:ext cx="7848600" cy="297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rot="0" vert="horz" wrap="square" lIns="92075" tIns="46038" rIns="92075" bIns="46038" anchor="t" anchorCtr="1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2800" b="1">
                <a:solidFill>
                  <a:schemeClr val="tx1"/>
                </a:solidFill>
                <a:ea typeface="黑体" pitchFamily="2" charset="-122"/>
              </a:rPr>
              <a:t>        </a:t>
            </a:r>
            <a:r>
              <a:rPr lang="zh-CN" altLang="en-US" sz="3200" b="1">
                <a:solidFill>
                  <a:schemeClr val="tx1"/>
                </a:solidFill>
                <a:ea typeface="黑体" pitchFamily="2" charset="-122"/>
              </a:rPr>
              <a:t>作为生产管理的手段，为使生产工序</a:t>
            </a:r>
            <a:r>
              <a:rPr lang="zh-CN" altLang="en-US" sz="3200" b="1">
                <a:solidFill>
                  <a:srgbClr val="0000CC"/>
                </a:solidFill>
                <a:ea typeface="黑体" pitchFamily="2" charset="-122"/>
              </a:rPr>
              <a:t>标准化、稳定化、最佳化</a:t>
            </a:r>
            <a:r>
              <a:rPr lang="zh-CN" altLang="en-US" sz="3200" b="1">
                <a:solidFill>
                  <a:srgbClr val="FF0000"/>
                </a:solidFill>
                <a:ea typeface="黑体" pitchFamily="2" charset="-122"/>
              </a:rPr>
              <a:t>进行改善</a:t>
            </a:r>
            <a:r>
              <a:rPr lang="zh-CN" altLang="en-US" sz="3200" b="1">
                <a:solidFill>
                  <a:schemeClr val="tx1"/>
                </a:solidFill>
                <a:ea typeface="黑体" pitchFamily="2" charset="-122"/>
              </a:rPr>
              <a:t>，用最经济的手段（</a:t>
            </a:r>
            <a:r>
              <a:rPr lang="en-US" altLang="zh-CN" sz="3200" b="1">
                <a:solidFill>
                  <a:schemeClr val="tx1"/>
                </a:solidFill>
                <a:ea typeface="黑体" pitchFamily="2" charset="-122"/>
              </a:rPr>
              <a:t>PDCA</a:t>
            </a:r>
            <a:r>
              <a:rPr lang="zh-CN" altLang="en-US" sz="3200" b="1">
                <a:solidFill>
                  <a:schemeClr val="tx1"/>
                </a:solidFill>
                <a:ea typeface="黑体" pitchFamily="2" charset="-122"/>
              </a:rPr>
              <a:t>管理循环、</a:t>
            </a:r>
            <a:r>
              <a:rPr lang="en-US" altLang="zh-CN" sz="3200" b="1">
                <a:solidFill>
                  <a:schemeClr val="tx1"/>
                </a:solidFill>
                <a:ea typeface="黑体" pitchFamily="2" charset="-122"/>
              </a:rPr>
              <a:t>IE、QC、VE</a:t>
            </a:r>
            <a:r>
              <a:rPr lang="zh-CN" altLang="en-US" sz="3200" b="1">
                <a:solidFill>
                  <a:schemeClr val="tx1"/>
                </a:solidFill>
                <a:ea typeface="黑体" pitchFamily="2" charset="-122"/>
              </a:rPr>
              <a:t>手法等）实现所需的</a:t>
            </a:r>
            <a:r>
              <a:rPr lang="zh-CN" altLang="en-US" sz="3200" b="1" u="sng">
                <a:solidFill>
                  <a:schemeClr val="tx1"/>
                </a:solidFill>
                <a:ea typeface="黑体" pitchFamily="2" charset="-122"/>
              </a:rPr>
              <a:t>品质、生产量</a:t>
            </a:r>
            <a:r>
              <a:rPr lang="zh-CN" altLang="en-US" sz="3200" b="1">
                <a:solidFill>
                  <a:schemeClr val="tx1"/>
                </a:solidFill>
                <a:ea typeface="黑体" pitchFamily="2" charset="-122"/>
              </a:rPr>
              <a:t>、</a:t>
            </a:r>
            <a:r>
              <a:rPr lang="zh-CN" altLang="en-US" sz="3200" b="1" u="sng">
                <a:solidFill>
                  <a:schemeClr val="tx1"/>
                </a:solidFill>
                <a:ea typeface="黑体" pitchFamily="2" charset="-122"/>
              </a:rPr>
              <a:t>成本</a:t>
            </a:r>
            <a:r>
              <a:rPr lang="zh-CN" altLang="en-US" sz="3200" b="1">
                <a:solidFill>
                  <a:schemeClr val="tx1"/>
                </a:solidFill>
                <a:ea typeface="黑体" pitchFamily="2" charset="-122"/>
              </a:rPr>
              <a:t>，并使之得以维持。</a:t>
            </a:r>
          </a:p>
        </p:txBody>
      </p:sp>
      <p:sp>
        <p:nvSpPr>
          <p:cNvPr id="48134" name=""/>
          <p:cNvSpPr/>
          <p:nvPr/>
        </p:nvSpPr>
        <p:spPr>
          <a:xfrm>
            <a:off x="0" y="0"/>
            <a:ext cx="43434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Ⅱ </a:t>
            </a:r>
            <a:r>
              <a:rPr lang="en-US" altLang="zh-CN" b="1">
                <a:solidFill>
                  <a:schemeClr val="bg1"/>
                </a:solidFill>
                <a:ea typeface="黑体" pitchFamily="2" charset="-122"/>
              </a:rPr>
              <a:t>·  </a:t>
            </a:r>
            <a:r>
              <a:rPr lang="zh-CN" altLang="en-US" b="1">
                <a:solidFill>
                  <a:schemeClr val="bg1"/>
                </a:solidFill>
                <a:ea typeface="黑体" pitchFamily="2" charset="-122"/>
              </a:rPr>
              <a:t>生产管理和</a:t>
            </a:r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工序管理</a:t>
            </a:r>
            <a:endParaRPr lang="en-US" altLang="zh-CN" b="1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4813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4813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82A1FBD3-66A7-4C57-BC03-BBAF4B3DD49D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94" name=""/>
          <p:cNvSpPr/>
          <p:nvPr/>
        </p:nvSpPr>
        <p:spPr>
          <a:xfrm>
            <a:off x="0" y="0"/>
            <a:ext cx="43434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Ⅱ </a:t>
            </a:r>
            <a:r>
              <a:rPr lang="en-US" altLang="zh-CN" b="1">
                <a:solidFill>
                  <a:schemeClr val="bg1"/>
                </a:solidFill>
                <a:ea typeface="黑体" pitchFamily="2" charset="-122"/>
              </a:rPr>
              <a:t>·  </a:t>
            </a:r>
            <a:r>
              <a:rPr lang="zh-CN" altLang="en-US" b="1">
                <a:solidFill>
                  <a:schemeClr val="bg1"/>
                </a:solidFill>
                <a:ea typeface="黑体" pitchFamily="2" charset="-122"/>
              </a:rPr>
              <a:t>生产管理和工序管理</a:t>
            </a:r>
            <a:endParaRPr lang="en-US" altLang="zh-CN" b="1">
              <a:solidFill>
                <a:schemeClr val="bg1"/>
              </a:solidFill>
              <a:ea typeface="黑体" pitchFamily="2" charset="-122"/>
            </a:endParaRPr>
          </a:p>
        </p:txBody>
      </p:sp>
      <p:sp>
        <p:nvSpPr>
          <p:cNvPr id="84995" name=""/>
          <p:cNvSpPr/>
          <p:nvPr/>
        </p:nvSpPr>
        <p:spPr>
          <a:xfrm>
            <a:off x="0" y="762000"/>
            <a:ext cx="807720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（1）生产体系---使企业每日顺利的进行生产活动，建立合理的生产体系。</a:t>
            </a:r>
            <a:r>
              <a:rPr lang="zh-CN" altLang="en-US" sz="2000" b="1">
                <a:solidFill>
                  <a:srgbClr val="0066FF"/>
                </a:solidFill>
                <a:latin typeface="黑体" pitchFamily="2" charset="-122"/>
                <a:ea typeface="黑体" pitchFamily="2" charset="-122"/>
              </a:rPr>
              <a:t>（信息流活动和物流活动）</a:t>
            </a:r>
          </a:p>
        </p:txBody>
      </p:sp>
      <p:sp>
        <p:nvSpPr>
          <p:cNvPr id="84996" name=""/>
          <p:cNvSpPr/>
          <p:nvPr/>
        </p:nvSpPr>
        <p:spPr>
          <a:xfrm>
            <a:off x="304800" y="1828800"/>
            <a:ext cx="1905000" cy="376238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市   场</a:t>
            </a:r>
          </a:p>
        </p:txBody>
      </p:sp>
      <p:sp>
        <p:nvSpPr>
          <p:cNvPr id="84997" name=""/>
          <p:cNvSpPr/>
          <p:nvPr/>
        </p:nvSpPr>
        <p:spPr>
          <a:xfrm>
            <a:off x="304800" y="2438400"/>
            <a:ext cx="1295400" cy="376238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研究开发</a:t>
            </a:r>
          </a:p>
        </p:txBody>
      </p:sp>
      <p:grpSp>
        <p:nvGrpSpPr>
          <p:cNvPr id="85000" name=""/>
          <p:cNvGrpSpPr/>
          <p:nvPr/>
        </p:nvGrpSpPr>
        <p:grpSpPr>
          <a:xfrm>
            <a:off x="1600200" y="2224088"/>
            <a:ext cx="457200" cy="381000"/>
            <a:chOff x="1008" y="1440"/>
            <a:chExt cx="288" cy="240"/>
          </a:xfrm>
        </p:grpSpPr>
        <p:cxnSp>
          <p:nvCxnSpPr>
            <p:cNvPr id="84998" name=""/>
            <p:cNvCxnSpPr/>
            <p:nvPr/>
          </p:nvCxnSpPr>
          <p:spPr>
            <a:xfrm flipH="1">
              <a:off x="1296" y="1440"/>
              <a:ext cx="0" cy="24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4999" name=""/>
            <p:cNvCxnSpPr/>
            <p:nvPr/>
          </p:nvCxnSpPr>
          <p:spPr>
            <a:xfrm flipH="1">
              <a:off x="1008" y="1680"/>
              <a:ext cx="288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</p:grpSp>
      <p:sp>
        <p:nvSpPr>
          <p:cNvPr id="85001" name=""/>
          <p:cNvSpPr/>
          <p:nvPr/>
        </p:nvSpPr>
        <p:spPr>
          <a:xfrm>
            <a:off x="2286000" y="2743200"/>
            <a:ext cx="1295400" cy="376238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设   计</a:t>
            </a:r>
          </a:p>
        </p:txBody>
      </p:sp>
      <p:sp>
        <p:nvSpPr>
          <p:cNvPr id="85002" name=""/>
          <p:cNvSpPr/>
          <p:nvPr/>
        </p:nvSpPr>
        <p:spPr>
          <a:xfrm>
            <a:off x="3581400" y="3505200"/>
            <a:ext cx="1295400" cy="376238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生产计划</a:t>
            </a:r>
          </a:p>
        </p:txBody>
      </p:sp>
      <p:sp>
        <p:nvSpPr>
          <p:cNvPr id="85003" name=""/>
          <p:cNvSpPr/>
          <p:nvPr/>
        </p:nvSpPr>
        <p:spPr>
          <a:xfrm>
            <a:off x="228600" y="4343400"/>
            <a:ext cx="2590800" cy="376238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采购 · 外定货管理</a:t>
            </a:r>
          </a:p>
        </p:txBody>
      </p:sp>
      <p:sp>
        <p:nvSpPr>
          <p:cNvPr id="85004" name=""/>
          <p:cNvSpPr/>
          <p:nvPr/>
        </p:nvSpPr>
        <p:spPr>
          <a:xfrm>
            <a:off x="3657600" y="4267200"/>
            <a:ext cx="1295400" cy="650875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管理系统生产控制</a:t>
            </a:r>
          </a:p>
        </p:txBody>
      </p:sp>
      <p:sp>
        <p:nvSpPr>
          <p:cNvPr id="85005" name=""/>
          <p:cNvSpPr/>
          <p:nvPr/>
        </p:nvSpPr>
        <p:spPr>
          <a:xfrm>
            <a:off x="5562600" y="4267200"/>
            <a:ext cx="1295400" cy="376238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物流管理</a:t>
            </a:r>
          </a:p>
        </p:txBody>
      </p:sp>
      <p:cxnSp>
        <p:nvCxnSpPr>
          <p:cNvPr id="85006" name=""/>
          <p:cNvCxnSpPr/>
          <p:nvPr/>
        </p:nvCxnSpPr>
        <p:spPr>
          <a:xfrm>
            <a:off x="304800" y="5334000"/>
            <a:ext cx="3429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85007" name=""/>
          <p:cNvSpPr/>
          <p:nvPr/>
        </p:nvSpPr>
        <p:spPr>
          <a:xfrm>
            <a:off x="3733800" y="5181600"/>
            <a:ext cx="1524000" cy="376238"/>
          </a:xfrm>
          <a:prstGeom prst="rect">
            <a:avLst/>
          </a:prstGeom>
          <a:noFill/>
          <a:ln>
            <a:solidFill>
              <a:srgbClr val="FF0066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作业系统</a:t>
            </a:r>
          </a:p>
        </p:txBody>
      </p:sp>
      <p:cxnSp>
        <p:nvCxnSpPr>
          <p:cNvPr id="85008" name=""/>
          <p:cNvCxnSpPr/>
          <p:nvPr/>
        </p:nvCxnSpPr>
        <p:spPr>
          <a:xfrm>
            <a:off x="5334000" y="5334000"/>
            <a:ext cx="20574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85009" name=""/>
          <p:cNvSpPr/>
          <p:nvPr/>
        </p:nvSpPr>
        <p:spPr>
          <a:xfrm>
            <a:off x="7467600" y="5029200"/>
            <a:ext cx="1143000" cy="6096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>
                <a:latin typeface="黑体" pitchFamily="2" charset="-122"/>
                <a:ea typeface="黑体" pitchFamily="2" charset="-122"/>
              </a:rPr>
              <a:t>顾客</a:t>
            </a:r>
          </a:p>
        </p:txBody>
      </p:sp>
      <p:sp>
        <p:nvSpPr>
          <p:cNvPr id="85010" name=""/>
          <p:cNvSpPr/>
          <p:nvPr/>
        </p:nvSpPr>
        <p:spPr>
          <a:xfrm>
            <a:off x="914400" y="5410200"/>
            <a:ext cx="14478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物资供应</a:t>
            </a:r>
          </a:p>
        </p:txBody>
      </p:sp>
      <p:sp>
        <p:nvSpPr>
          <p:cNvPr id="85011" name=""/>
          <p:cNvSpPr/>
          <p:nvPr/>
        </p:nvSpPr>
        <p:spPr>
          <a:xfrm>
            <a:off x="5715000" y="5410200"/>
            <a:ext cx="14478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物的流通</a:t>
            </a:r>
          </a:p>
        </p:txBody>
      </p:sp>
      <p:cxnSp>
        <p:nvCxnSpPr>
          <p:cNvPr id="85012" name=""/>
          <p:cNvCxnSpPr/>
          <p:nvPr/>
        </p:nvCxnSpPr>
        <p:spPr>
          <a:xfrm flipH="1">
            <a:off x="8001000" y="1600200"/>
            <a:ext cx="0" cy="3276600"/>
          </a:xfrm>
          <a:prstGeom prst="line">
            <a:avLst/>
          </a:prstGeom>
          <a:noFill/>
          <a:ln w="28575">
            <a:solidFill>
              <a:srgbClr val="FF0066"/>
            </a:solidFill>
            <a:miter lim="800000"/>
            <a:headEnd type="triangle"/>
            <a:tailEnd type="triangle"/>
          </a:ln>
        </p:spPr>
      </p:cxnSp>
      <p:sp>
        <p:nvSpPr>
          <p:cNvPr id="85013" name=""/>
          <p:cNvSpPr/>
          <p:nvPr/>
        </p:nvSpPr>
        <p:spPr>
          <a:xfrm>
            <a:off x="8001000" y="2362200"/>
            <a:ext cx="458788" cy="144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solidFill>
                  <a:srgbClr val="0066FF"/>
                </a:solidFill>
                <a:latin typeface="黑体" pitchFamily="2" charset="-122"/>
                <a:ea typeface="黑体" pitchFamily="2" charset="-122"/>
              </a:rPr>
              <a:t>信息流活动</a:t>
            </a:r>
          </a:p>
        </p:txBody>
      </p:sp>
      <p:sp>
        <p:nvSpPr>
          <p:cNvPr id="85014" name=""/>
          <p:cNvSpPr/>
          <p:nvPr/>
        </p:nvSpPr>
        <p:spPr>
          <a:xfrm>
            <a:off x="7391400" y="2362200"/>
            <a:ext cx="458788" cy="144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（管理系统）</a:t>
            </a:r>
          </a:p>
        </p:txBody>
      </p:sp>
      <p:cxnSp>
        <p:nvCxnSpPr>
          <p:cNvPr id="85015" name=""/>
          <p:cNvCxnSpPr/>
          <p:nvPr/>
        </p:nvCxnSpPr>
        <p:spPr>
          <a:xfrm>
            <a:off x="2209800" y="1905000"/>
            <a:ext cx="3962400" cy="22875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16" name=""/>
          <p:cNvCxnSpPr/>
          <p:nvPr/>
        </p:nvCxnSpPr>
        <p:spPr>
          <a:xfrm>
            <a:off x="2209800" y="2209800"/>
            <a:ext cx="533400" cy="5334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17" name=""/>
          <p:cNvCxnSpPr/>
          <p:nvPr/>
        </p:nvCxnSpPr>
        <p:spPr>
          <a:xfrm>
            <a:off x="3429000" y="3124200"/>
            <a:ext cx="609600" cy="3524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18" name=""/>
          <p:cNvCxnSpPr/>
          <p:nvPr/>
        </p:nvCxnSpPr>
        <p:spPr>
          <a:xfrm flipH="1">
            <a:off x="990600" y="4724400"/>
            <a:ext cx="0" cy="609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19" name=""/>
          <p:cNvCxnSpPr/>
          <p:nvPr/>
        </p:nvCxnSpPr>
        <p:spPr>
          <a:xfrm flipH="1" flipV="1">
            <a:off x="1828800" y="4724400"/>
            <a:ext cx="0" cy="609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20" name=""/>
          <p:cNvCxnSpPr/>
          <p:nvPr/>
        </p:nvCxnSpPr>
        <p:spPr>
          <a:xfrm flipH="1">
            <a:off x="4114800" y="4953000"/>
            <a:ext cx="0" cy="228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21" name=""/>
          <p:cNvCxnSpPr/>
          <p:nvPr/>
        </p:nvCxnSpPr>
        <p:spPr>
          <a:xfrm flipH="1" flipV="1">
            <a:off x="4572000" y="4953000"/>
            <a:ext cx="0" cy="228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22" name=""/>
          <p:cNvCxnSpPr/>
          <p:nvPr/>
        </p:nvCxnSpPr>
        <p:spPr>
          <a:xfrm>
            <a:off x="4191000" y="3886200"/>
            <a:ext cx="219075" cy="3810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23" name=""/>
          <p:cNvCxnSpPr/>
          <p:nvPr/>
        </p:nvCxnSpPr>
        <p:spPr>
          <a:xfrm flipH="1">
            <a:off x="2590800" y="3886200"/>
            <a:ext cx="1447800" cy="38735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24" name=""/>
          <p:cNvCxnSpPr/>
          <p:nvPr/>
        </p:nvCxnSpPr>
        <p:spPr>
          <a:xfrm flipH="1" flipV="1">
            <a:off x="6705600" y="4648200"/>
            <a:ext cx="0" cy="609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25" name=""/>
          <p:cNvCxnSpPr/>
          <p:nvPr/>
        </p:nvCxnSpPr>
        <p:spPr>
          <a:xfrm flipH="1">
            <a:off x="6019800" y="4648200"/>
            <a:ext cx="0" cy="609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5026" name=""/>
          <p:cNvCxnSpPr/>
          <p:nvPr/>
        </p:nvCxnSpPr>
        <p:spPr>
          <a:xfrm>
            <a:off x="1600200" y="6324600"/>
            <a:ext cx="3810000" cy="0"/>
          </a:xfrm>
          <a:prstGeom prst="line">
            <a:avLst/>
          </a:prstGeom>
          <a:noFill/>
          <a:ln w="28575">
            <a:solidFill>
              <a:srgbClr val="FF0066"/>
            </a:solidFill>
            <a:miter lim="800000"/>
            <a:tailEnd type="triangle"/>
          </a:ln>
        </p:spPr>
      </p:cxnSp>
      <p:cxnSp>
        <p:nvCxnSpPr>
          <p:cNvPr id="85027" name=""/>
          <p:cNvCxnSpPr/>
          <p:nvPr/>
        </p:nvCxnSpPr>
        <p:spPr>
          <a:xfrm>
            <a:off x="5638800" y="6324600"/>
            <a:ext cx="762000" cy="0"/>
          </a:xfrm>
          <a:prstGeom prst="line">
            <a:avLst/>
          </a:prstGeom>
          <a:noFill/>
          <a:ln w="28575">
            <a:solidFill>
              <a:srgbClr val="FF0066"/>
            </a:solidFill>
            <a:miter lim="800000"/>
            <a:tailEnd type="triangle"/>
          </a:ln>
        </p:spPr>
      </p:cxnSp>
      <p:sp>
        <p:nvSpPr>
          <p:cNvPr id="85028" name=""/>
          <p:cNvSpPr/>
          <p:nvPr/>
        </p:nvSpPr>
        <p:spPr>
          <a:xfrm>
            <a:off x="6477000" y="6172200"/>
            <a:ext cx="6858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>
                <a:latin typeface="黑体" pitchFamily="2" charset="-122"/>
                <a:ea typeface="黑体" pitchFamily="2" charset="-122"/>
              </a:rPr>
              <a:t>时间</a:t>
            </a:r>
          </a:p>
        </p:txBody>
      </p:sp>
      <p:sp>
        <p:nvSpPr>
          <p:cNvPr id="85029" name=""/>
          <p:cNvSpPr/>
          <p:nvPr/>
        </p:nvSpPr>
        <p:spPr>
          <a:xfrm>
            <a:off x="2209800" y="5943600"/>
            <a:ext cx="2133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（物的系统）</a:t>
            </a:r>
          </a:p>
        </p:txBody>
      </p:sp>
      <p:sp>
        <p:nvSpPr>
          <p:cNvPr id="85030" name=""/>
          <p:cNvSpPr/>
          <p:nvPr/>
        </p:nvSpPr>
        <p:spPr>
          <a:xfrm>
            <a:off x="2209800" y="6400800"/>
            <a:ext cx="2133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>
                <a:solidFill>
                  <a:srgbClr val="0066FF"/>
                </a:solidFill>
                <a:latin typeface="黑体" pitchFamily="2" charset="-122"/>
                <a:ea typeface="黑体" pitchFamily="2" charset="-122"/>
              </a:rPr>
              <a:t>物流活动</a:t>
            </a:r>
          </a:p>
        </p:txBody>
      </p:sp>
      <p:sp>
        <p:nvSpPr>
          <p:cNvPr id="8503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8503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880A49F4-54DB-4A63-86CF-E1430781CCBB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"/>
          <p:cNvSpPr/>
          <p:nvPr/>
        </p:nvSpPr>
        <p:spPr>
          <a:xfrm>
            <a:off x="0" y="0"/>
            <a:ext cx="3962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（2）生产管理</a:t>
            </a:r>
            <a:r>
              <a:rPr lang="zh-CN" altLang="en-US" sz="2000" b="1">
                <a:solidFill>
                  <a:srgbClr val="0066FF"/>
                </a:solidFill>
                <a:latin typeface="黑体" pitchFamily="2" charset="-122"/>
                <a:ea typeface="黑体" pitchFamily="2" charset="-122"/>
              </a:rPr>
              <a:t>之功能体系</a:t>
            </a:r>
          </a:p>
        </p:txBody>
      </p:sp>
      <p:sp>
        <p:nvSpPr>
          <p:cNvPr id="86019" name=""/>
          <p:cNvSpPr/>
          <p:nvPr/>
        </p:nvSpPr>
        <p:spPr>
          <a:xfrm>
            <a:off x="457200" y="1981200"/>
            <a:ext cx="498475" cy="1828800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000" b="1"/>
              <a:t>生产管理</a:t>
            </a:r>
          </a:p>
        </p:txBody>
      </p:sp>
      <p:sp>
        <p:nvSpPr>
          <p:cNvPr id="86020" name=""/>
          <p:cNvSpPr/>
          <p:nvPr/>
        </p:nvSpPr>
        <p:spPr>
          <a:xfrm>
            <a:off x="1676400" y="10668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设计管理</a:t>
            </a:r>
          </a:p>
        </p:txBody>
      </p:sp>
      <p:sp>
        <p:nvSpPr>
          <p:cNvPr id="86021" name=""/>
          <p:cNvSpPr/>
          <p:nvPr/>
        </p:nvSpPr>
        <p:spPr>
          <a:xfrm>
            <a:off x="1676400" y="17526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资材采购管理</a:t>
            </a:r>
          </a:p>
        </p:txBody>
      </p:sp>
      <p:sp>
        <p:nvSpPr>
          <p:cNvPr id="86022" name=""/>
          <p:cNvSpPr/>
          <p:nvPr/>
        </p:nvSpPr>
        <p:spPr>
          <a:xfrm>
            <a:off x="1676400" y="23622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外订货管理</a:t>
            </a:r>
          </a:p>
        </p:txBody>
      </p:sp>
      <p:sp>
        <p:nvSpPr>
          <p:cNvPr id="86023" name=""/>
          <p:cNvSpPr/>
          <p:nvPr/>
        </p:nvSpPr>
        <p:spPr>
          <a:xfrm>
            <a:off x="1676400" y="29718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工序管理</a:t>
            </a:r>
          </a:p>
        </p:txBody>
      </p:sp>
      <p:sp>
        <p:nvSpPr>
          <p:cNvPr id="86024" name=""/>
          <p:cNvSpPr/>
          <p:nvPr/>
        </p:nvSpPr>
        <p:spPr>
          <a:xfrm>
            <a:off x="1676400" y="36576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品质管理</a:t>
            </a:r>
          </a:p>
        </p:txBody>
      </p:sp>
      <p:sp>
        <p:nvSpPr>
          <p:cNvPr id="86025" name=""/>
          <p:cNvSpPr/>
          <p:nvPr/>
        </p:nvSpPr>
        <p:spPr>
          <a:xfrm>
            <a:off x="1676400" y="43434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设备管理</a:t>
            </a:r>
          </a:p>
        </p:txBody>
      </p:sp>
      <p:sp>
        <p:nvSpPr>
          <p:cNvPr id="86026" name=""/>
          <p:cNvSpPr/>
          <p:nvPr/>
        </p:nvSpPr>
        <p:spPr>
          <a:xfrm>
            <a:off x="1676400" y="50292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作业管理</a:t>
            </a:r>
          </a:p>
        </p:txBody>
      </p:sp>
      <p:sp>
        <p:nvSpPr>
          <p:cNvPr id="86027" name=""/>
          <p:cNvSpPr/>
          <p:nvPr/>
        </p:nvSpPr>
        <p:spPr>
          <a:xfrm>
            <a:off x="1676400" y="5791200"/>
            <a:ext cx="22098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/>
              <a:t>搬运管理 · 总体布局 </a:t>
            </a:r>
          </a:p>
        </p:txBody>
      </p:sp>
      <p:cxnSp>
        <p:nvCxnSpPr>
          <p:cNvPr id="86029" name=""/>
          <p:cNvCxnSpPr/>
          <p:nvPr/>
        </p:nvCxnSpPr>
        <p:spPr>
          <a:xfrm flipH="1">
            <a:off x="1371600" y="1295400"/>
            <a:ext cx="0" cy="46482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0" name=""/>
          <p:cNvCxnSpPr/>
          <p:nvPr/>
        </p:nvCxnSpPr>
        <p:spPr>
          <a:xfrm>
            <a:off x="990600" y="2819400"/>
            <a:ext cx="381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1" name=""/>
          <p:cNvCxnSpPr/>
          <p:nvPr/>
        </p:nvCxnSpPr>
        <p:spPr>
          <a:xfrm>
            <a:off x="1371600" y="12954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2" name=""/>
          <p:cNvCxnSpPr/>
          <p:nvPr/>
        </p:nvCxnSpPr>
        <p:spPr>
          <a:xfrm>
            <a:off x="1371600" y="19812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3" name=""/>
          <p:cNvCxnSpPr/>
          <p:nvPr/>
        </p:nvCxnSpPr>
        <p:spPr>
          <a:xfrm>
            <a:off x="1371600" y="2514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4" name=""/>
          <p:cNvCxnSpPr/>
          <p:nvPr/>
        </p:nvCxnSpPr>
        <p:spPr>
          <a:xfrm>
            <a:off x="1371600" y="31242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5" name=""/>
          <p:cNvCxnSpPr/>
          <p:nvPr/>
        </p:nvCxnSpPr>
        <p:spPr>
          <a:xfrm>
            <a:off x="1371600" y="38100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6" name=""/>
          <p:cNvCxnSpPr/>
          <p:nvPr/>
        </p:nvCxnSpPr>
        <p:spPr>
          <a:xfrm>
            <a:off x="1371600" y="44958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7" name=""/>
          <p:cNvCxnSpPr/>
          <p:nvPr/>
        </p:nvCxnSpPr>
        <p:spPr>
          <a:xfrm>
            <a:off x="1371600" y="5181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86038" name=""/>
          <p:cNvCxnSpPr/>
          <p:nvPr/>
        </p:nvCxnSpPr>
        <p:spPr>
          <a:xfrm>
            <a:off x="1371600" y="5943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86039" name=""/>
          <p:cNvSpPr/>
          <p:nvPr/>
        </p:nvSpPr>
        <p:spPr>
          <a:xfrm>
            <a:off x="5791200" y="9906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生产计划</a:t>
            </a:r>
          </a:p>
        </p:txBody>
      </p:sp>
      <p:sp>
        <p:nvSpPr>
          <p:cNvPr id="86040" name=""/>
          <p:cNvSpPr/>
          <p:nvPr/>
        </p:nvSpPr>
        <p:spPr>
          <a:xfrm>
            <a:off x="5791200" y="16002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程序计划</a:t>
            </a:r>
          </a:p>
        </p:txBody>
      </p:sp>
      <p:sp>
        <p:nvSpPr>
          <p:cNvPr id="86041" name=""/>
          <p:cNvSpPr/>
          <p:nvPr/>
        </p:nvSpPr>
        <p:spPr>
          <a:xfrm>
            <a:off x="5791200" y="21336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日程计划</a:t>
            </a:r>
          </a:p>
        </p:txBody>
      </p:sp>
      <p:sp>
        <p:nvSpPr>
          <p:cNvPr id="86042" name=""/>
          <p:cNvSpPr/>
          <p:nvPr/>
        </p:nvSpPr>
        <p:spPr>
          <a:xfrm>
            <a:off x="5791200" y="26670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负荷计划</a:t>
            </a:r>
          </a:p>
        </p:txBody>
      </p:sp>
      <p:sp>
        <p:nvSpPr>
          <p:cNvPr id="86043" name=""/>
          <p:cNvSpPr/>
          <p:nvPr/>
        </p:nvSpPr>
        <p:spPr>
          <a:xfrm>
            <a:off x="5791200" y="32766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作业指示</a:t>
            </a:r>
          </a:p>
        </p:txBody>
      </p:sp>
      <p:sp>
        <p:nvSpPr>
          <p:cNvPr id="86044" name=""/>
          <p:cNvSpPr/>
          <p:nvPr/>
        </p:nvSpPr>
        <p:spPr>
          <a:xfrm>
            <a:off x="5791200" y="38862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进度管理</a:t>
            </a:r>
          </a:p>
        </p:txBody>
      </p:sp>
      <p:sp>
        <p:nvSpPr>
          <p:cNvPr id="86045" name=""/>
          <p:cNvSpPr/>
          <p:nvPr/>
        </p:nvSpPr>
        <p:spPr>
          <a:xfrm>
            <a:off x="5791200" y="4572000"/>
            <a:ext cx="1676400" cy="376238"/>
          </a:xfrm>
          <a:prstGeom prst="rect">
            <a:avLst/>
          </a:prstGeom>
          <a:noFill/>
          <a:ln>
            <a:solidFill>
              <a:schemeClr val="tx2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余力管理</a:t>
            </a:r>
          </a:p>
        </p:txBody>
      </p:sp>
      <p:cxnSp>
        <p:nvCxnSpPr>
          <p:cNvPr id="86047" name=""/>
          <p:cNvCxnSpPr/>
          <p:nvPr/>
        </p:nvCxnSpPr>
        <p:spPr>
          <a:xfrm>
            <a:off x="3733800" y="3124200"/>
            <a:ext cx="17526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grpSp>
        <p:nvGrpSpPr>
          <p:cNvPr id="86056" name=""/>
          <p:cNvGrpSpPr/>
          <p:nvPr/>
        </p:nvGrpSpPr>
        <p:grpSpPr>
          <a:xfrm>
            <a:off x="5486400" y="1219200"/>
            <a:ext cx="304800" cy="3505200"/>
            <a:chOff x="3408" y="672"/>
            <a:chExt cx="192" cy="2448"/>
          </a:xfrm>
        </p:grpSpPr>
        <p:cxnSp>
          <p:nvCxnSpPr>
            <p:cNvPr id="86046" name=""/>
            <p:cNvCxnSpPr/>
            <p:nvPr/>
          </p:nvCxnSpPr>
          <p:spPr>
            <a:xfrm flipH="1">
              <a:off x="3408" y="672"/>
              <a:ext cx="0" cy="2448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6048" name=""/>
            <p:cNvCxnSpPr/>
            <p:nvPr/>
          </p:nvCxnSpPr>
          <p:spPr>
            <a:xfrm>
              <a:off x="3408" y="672"/>
              <a:ext cx="192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6049" name=""/>
            <p:cNvCxnSpPr/>
            <p:nvPr/>
          </p:nvCxnSpPr>
          <p:spPr>
            <a:xfrm>
              <a:off x="3408" y="1104"/>
              <a:ext cx="192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6050" name=""/>
            <p:cNvCxnSpPr/>
            <p:nvPr/>
          </p:nvCxnSpPr>
          <p:spPr>
            <a:xfrm>
              <a:off x="3408" y="1440"/>
              <a:ext cx="192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6051" name=""/>
            <p:cNvCxnSpPr/>
            <p:nvPr/>
          </p:nvCxnSpPr>
          <p:spPr>
            <a:xfrm>
              <a:off x="3408" y="1824"/>
              <a:ext cx="192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6052" name=""/>
            <p:cNvCxnSpPr/>
            <p:nvPr/>
          </p:nvCxnSpPr>
          <p:spPr>
            <a:xfrm>
              <a:off x="3408" y="2256"/>
              <a:ext cx="192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6053" name=""/>
            <p:cNvCxnSpPr/>
            <p:nvPr/>
          </p:nvCxnSpPr>
          <p:spPr>
            <a:xfrm>
              <a:off x="3408" y="2688"/>
              <a:ext cx="192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cxnSp>
          <p:nvCxnSpPr>
            <p:cNvPr id="86054" name=""/>
            <p:cNvCxnSpPr/>
            <p:nvPr/>
          </p:nvCxnSpPr>
          <p:spPr>
            <a:xfrm>
              <a:off x="3408" y="3120"/>
              <a:ext cx="192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</p:grpSp>
      <p:sp>
        <p:nvSpPr>
          <p:cNvPr id="86057" name=""/>
          <p:cNvSpPr/>
          <p:nvPr/>
        </p:nvSpPr>
        <p:spPr>
          <a:xfrm>
            <a:off x="1447800" y="2895600"/>
            <a:ext cx="2286000" cy="533400"/>
          </a:xfrm>
          <a:prstGeom prst="rect">
            <a:avLst/>
          </a:prstGeom>
          <a:noFill/>
          <a:ln w="38100" cmpd="dbl"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6058" name=""/>
          <p:cNvSpPr/>
          <p:nvPr/>
        </p:nvSpPr>
        <p:spPr>
          <a:xfrm>
            <a:off x="5257800" y="685800"/>
            <a:ext cx="2514600" cy="4724400"/>
          </a:xfrm>
          <a:prstGeom prst="rect">
            <a:avLst/>
          </a:prstGeom>
          <a:noFill/>
          <a:ln w="28575">
            <a:solidFill>
              <a:srgbClr val="0066FF"/>
            </a:solidFill>
            <a:prstDash val="dashDot"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6059" name=""/>
          <p:cNvSpPr/>
          <p:nvPr/>
        </p:nvSpPr>
        <p:spPr>
          <a:xfrm>
            <a:off x="7620000" y="1066800"/>
            <a:ext cx="152400" cy="1752600"/>
          </a:xfrm>
          <a:prstGeom prst="rightBrace">
            <a:avLst>
              <a:gd name="adj1" fmla="val 95833"/>
              <a:gd name="adj2" fmla="val 50000"/>
            </a:avLst>
          </a:pr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6060" name=""/>
          <p:cNvSpPr/>
          <p:nvPr/>
        </p:nvSpPr>
        <p:spPr>
          <a:xfrm>
            <a:off x="7620000" y="3352800"/>
            <a:ext cx="152400" cy="1447800"/>
          </a:xfrm>
          <a:prstGeom prst="rightBrace">
            <a:avLst>
              <a:gd name="adj1" fmla="val 79167"/>
              <a:gd name="adj2" fmla="val 50000"/>
            </a:avLst>
          </a:pr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6061" name=""/>
          <p:cNvSpPr/>
          <p:nvPr/>
        </p:nvSpPr>
        <p:spPr>
          <a:xfrm>
            <a:off x="7848600" y="1676400"/>
            <a:ext cx="10668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/>
              <a:t>生产计划 </a:t>
            </a:r>
          </a:p>
        </p:txBody>
      </p:sp>
      <p:sp>
        <p:nvSpPr>
          <p:cNvPr id="86062" name=""/>
          <p:cNvSpPr/>
          <p:nvPr/>
        </p:nvSpPr>
        <p:spPr>
          <a:xfrm>
            <a:off x="7848600" y="3886200"/>
            <a:ext cx="10668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/>
              <a:t>生产控制</a:t>
            </a:r>
          </a:p>
        </p:txBody>
      </p:sp>
      <p:sp>
        <p:nvSpPr>
          <p:cNvPr id="86063" name=""/>
          <p:cNvSpPr/>
          <p:nvPr/>
        </p:nvSpPr>
        <p:spPr>
          <a:xfrm>
            <a:off x="0" y="3962400"/>
            <a:ext cx="12192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（广义）</a:t>
            </a:r>
          </a:p>
        </p:txBody>
      </p:sp>
      <p:sp>
        <p:nvSpPr>
          <p:cNvPr id="86064" name=""/>
          <p:cNvSpPr/>
          <p:nvPr/>
        </p:nvSpPr>
        <p:spPr>
          <a:xfrm>
            <a:off x="3810000" y="3124200"/>
            <a:ext cx="12192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/>
              <a:t>（狭义）</a:t>
            </a:r>
          </a:p>
        </p:txBody>
      </p:sp>
      <p:sp>
        <p:nvSpPr>
          <p:cNvPr id="8606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8606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EB5AD2AC-A78D-49B5-AA6B-4EBD76E0ECF7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6" name=""/>
          <p:cNvSpPr/>
          <p:nvPr/>
        </p:nvSpPr>
        <p:spPr>
          <a:xfrm>
            <a:off x="0" y="0"/>
            <a:ext cx="243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（3）工序管理</a:t>
            </a:r>
            <a:endParaRPr lang="zh-CN" altLang="en-US" sz="2000" b="1">
              <a:solidFill>
                <a:srgbClr val="0066FF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88067" name=""/>
          <p:cNvSpPr/>
          <p:nvPr/>
        </p:nvSpPr>
        <p:spPr>
          <a:xfrm>
            <a:off x="304800" y="990600"/>
            <a:ext cx="8001000" cy="4148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>
              <a:spcBef>
                <a:spcPct val="50000"/>
              </a:spcBef>
              <a:buAutoNum type="arabicPeriod"/>
            </a:pP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在生产过程中，为能经济的、综合的实现产量、成本、品质的目标，把</a:t>
            </a:r>
            <a:r>
              <a:rPr lang="zh-CN" altLang="en-US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工序的标准化</a:t>
            </a: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、</a:t>
            </a:r>
            <a:r>
              <a:rPr lang="zh-CN" altLang="en-US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工序的稳定化</a:t>
            </a: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和</a:t>
            </a:r>
            <a:r>
              <a:rPr lang="zh-CN" altLang="en-US" b="1" u="sng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工序的改善</a:t>
            </a: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作为</a:t>
            </a:r>
            <a:r>
              <a:rPr lang="zh-CN" altLang="en-US" sz="2000" b="1" u="sng">
                <a:solidFill>
                  <a:srgbClr val="0066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具体手段</a:t>
            </a: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来实现。-----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工序管理的定义</a:t>
            </a:r>
          </a:p>
          <a:p>
            <a:pPr marL="457200" lvl="0" indent="-457200">
              <a:spcBef>
                <a:spcPct val="50000"/>
              </a:spcBef>
              <a:buAutoNum type="arabicPeriod"/>
            </a:pPr>
            <a:endParaRPr lang="zh-CN" altLang="en-US" sz="2800" b="1">
              <a:latin typeface="黑体" pitchFamily="2" charset="-122"/>
              <a:ea typeface="黑体" pitchFamily="2" charset="-122"/>
            </a:endParaRPr>
          </a:p>
          <a:p>
            <a:pPr marL="457200" lvl="0" indent="-457200">
              <a:buAutoNum type="arabicPeriod" startAt="2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工序管理的基础技法</a:t>
            </a:r>
          </a:p>
          <a:p>
            <a:pPr marL="457200" lvl="0" indent="-457200"/>
            <a:endParaRPr lang="zh-CN" altLang="en-US" sz="20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914400" lvl="1" indent="-457200"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工业工程（</a:t>
            </a:r>
            <a:r>
              <a:rPr lang="en-US" altLang="zh-CN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IE：</a:t>
            </a:r>
            <a:r>
              <a:rPr lang="en-US" altLang="zh-CN" sz="2000" b="1">
                <a:latin typeface="黑体" pitchFamily="2" charset="-122"/>
                <a:ea typeface="黑体" pitchFamily="2" charset="-122"/>
              </a:rPr>
              <a:t>Industrial Engineering</a:t>
            </a:r>
            <a:r>
              <a:rPr lang="en-US" altLang="zh-CN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）——  </a:t>
            </a:r>
            <a:r>
              <a:rPr lang="zh-CN" altLang="en-US" sz="1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提高生产率</a:t>
            </a:r>
            <a:br>
              <a:rPr lang="zh-CN" altLang="en-US" sz="14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</a:b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                                  </a:t>
            </a:r>
          </a:p>
          <a:p>
            <a:pPr marL="914400" lvl="1" indent="-457200"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品质管理（</a:t>
            </a:r>
            <a:r>
              <a:rPr lang="en-US" altLang="zh-CN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QC：</a:t>
            </a:r>
            <a:r>
              <a:rPr lang="en-US" altLang="zh-CN" sz="2000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Quality Control</a:t>
            </a:r>
            <a:r>
              <a:rPr lang="en-US" altLang="zh-CN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） ——  </a:t>
            </a:r>
            <a:r>
              <a:rPr lang="zh-CN" altLang="en-US" sz="1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提高品质</a:t>
            </a:r>
          </a:p>
          <a:p>
            <a:pPr marL="914400" lvl="1" indent="-457200">
              <a:buChar char="•"/>
            </a:pPr>
            <a:endParaRPr lang="zh-CN" altLang="en-US" sz="16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914400" lvl="1" indent="-457200"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价值工程（</a:t>
            </a:r>
            <a:r>
              <a:rPr lang="en-US" altLang="zh-CN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VE：Value Engineering） ——  </a:t>
            </a:r>
            <a:r>
              <a:rPr lang="zh-CN" altLang="en-US" sz="1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降低成本</a:t>
            </a:r>
            <a:r>
              <a:rPr lang="zh-CN" altLang="en-US" sz="1600" b="1">
                <a:solidFill>
                  <a:srgbClr val="0066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（本次不涉及其内容）</a:t>
            </a:r>
          </a:p>
        </p:txBody>
      </p:sp>
      <p:sp>
        <p:nvSpPr>
          <p:cNvPr id="88069" name=""/>
          <p:cNvSpPr/>
          <p:nvPr/>
        </p:nvSpPr>
        <p:spPr>
          <a:xfrm>
            <a:off x="533400" y="3276600"/>
            <a:ext cx="7924800" cy="685800"/>
          </a:xfrm>
          <a:prstGeom prst="rect">
            <a:avLst/>
          </a:prstGeom>
          <a:noFill/>
          <a:ln w="38100" cmpd="dbl"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8070" name=""/>
          <p:cNvSpPr/>
          <p:nvPr/>
        </p:nvSpPr>
        <p:spPr>
          <a:xfrm>
            <a:off x="533400" y="5257800"/>
            <a:ext cx="8382000" cy="788988"/>
          </a:xfrm>
          <a:prstGeom prst="rect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三者目的是一致的：提高生产率、保持和提高品质、降低成本。</a:t>
            </a:r>
          </a:p>
          <a:p>
            <a:pPr lvl="0">
              <a:spcBef>
                <a:spcPct val="50000"/>
              </a:spcBef>
            </a:pPr>
            <a:r>
              <a:rPr lang="zh-CN" altLang="en-US" sz="18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                  区别点：目标和对结果的评价不同；使用的手法各有不同。</a:t>
            </a:r>
          </a:p>
        </p:txBody>
      </p:sp>
      <p:sp>
        <p:nvSpPr>
          <p:cNvPr id="8807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8807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BE061578-8132-4439-BA7B-116455DD3D4A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0" name=""/>
          <p:cNvSpPr/>
          <p:nvPr/>
        </p:nvSpPr>
        <p:spPr>
          <a:xfrm>
            <a:off x="0" y="0"/>
            <a:ext cx="48768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rgbClr val="FF0000"/>
                </a:solidFill>
                <a:ea typeface="黑体" pitchFamily="2" charset="-122"/>
              </a:rPr>
              <a:t>Ⅲ</a:t>
            </a:r>
            <a:r>
              <a:rPr lang="en-US" altLang="zh-CN" b="1">
                <a:solidFill>
                  <a:schemeClr val="bg1"/>
                </a:solidFill>
                <a:ea typeface="黑体" pitchFamily="2" charset="-122"/>
              </a:rPr>
              <a:t>·  </a:t>
            </a:r>
            <a:r>
              <a:rPr lang="zh-CN" altLang="en-US" b="1">
                <a:solidFill>
                  <a:schemeClr val="bg1"/>
                </a:solidFill>
                <a:ea typeface="黑体" pitchFamily="2" charset="-122"/>
              </a:rPr>
              <a:t>工序管理基础技法的概念</a:t>
            </a:r>
            <a:endParaRPr lang="en-US" altLang="zh-CN" b="1">
              <a:solidFill>
                <a:schemeClr val="bg1"/>
              </a:solidFill>
              <a:ea typeface="黑体" pitchFamily="2" charset="-122"/>
            </a:endParaRPr>
          </a:p>
        </p:txBody>
      </p:sp>
      <p:sp>
        <p:nvSpPr>
          <p:cNvPr id="89091" name=""/>
          <p:cNvSpPr/>
          <p:nvPr/>
        </p:nvSpPr>
        <p:spPr>
          <a:xfrm>
            <a:off x="228600" y="1066800"/>
            <a:ext cx="8610600" cy="5203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（1）工业工程（</a:t>
            </a:r>
            <a:r>
              <a:rPr lang="en-US" altLang="zh-CN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IE）</a:t>
            </a:r>
          </a:p>
          <a:p>
            <a:pPr lvl="0">
              <a:spcBef>
                <a:spcPct val="50000"/>
              </a:spcBef>
            </a:pPr>
            <a:endParaRPr lang="en-US" altLang="zh-CN" b="1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定义：谋求有效活用各项生产资源及降低成本的技术。</a:t>
            </a:r>
          </a:p>
          <a:p>
            <a:pPr lvl="1">
              <a:spcBef>
                <a:spcPct val="50000"/>
              </a:spcBef>
            </a:pPr>
            <a:endParaRPr lang="zh-CN" altLang="en-US" b="1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效果：单纯的形式是没有用的，</a:t>
            </a:r>
            <a:r>
              <a:rPr lang="en-US" altLang="zh-CN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IE</a:t>
            </a: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是从“人”的要素入手来改善“人”。如果作的好：</a:t>
            </a:r>
          </a:p>
          <a:p>
            <a:pPr lvl="2">
              <a:spcBef>
                <a:spcPct val="50000"/>
              </a:spcBef>
              <a:buFont typeface="Wingdings" pitchFamily="2" charset="2"/>
              <a:buChar char="Ø"/>
            </a:pP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科学经营管理实现；</a:t>
            </a:r>
          </a:p>
          <a:p>
            <a:pPr lvl="2">
              <a:spcBef>
                <a:spcPct val="50000"/>
              </a:spcBef>
              <a:buFont typeface="Wingdings" pitchFamily="2" charset="2"/>
              <a:buChar char="Ø"/>
            </a:pP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降低成本和提高品质的经济效果；</a:t>
            </a:r>
          </a:p>
          <a:p>
            <a:pPr lvl="2">
              <a:spcBef>
                <a:spcPct val="50000"/>
              </a:spcBef>
              <a:buFont typeface="Wingdings" pitchFamily="2" charset="2"/>
              <a:buChar char="Ø"/>
            </a:pP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增强潜在能力，确保企业有发展后劲；</a:t>
            </a:r>
          </a:p>
          <a:p>
            <a:pPr lvl="2">
              <a:spcBef>
                <a:spcPct val="50000"/>
              </a:spcBef>
              <a:buFont typeface="Wingdings" pitchFamily="2" charset="2"/>
              <a:buChar char="Ø"/>
            </a:pP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保持良好的人际关系；</a:t>
            </a:r>
          </a:p>
        </p:txBody>
      </p:sp>
      <p:sp>
        <p:nvSpPr>
          <p:cNvPr id="8909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8909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5FBB2E39-C8A7-49E3-A9A4-5B8FE3249819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4" name=""/>
          <p:cNvSpPr/>
          <p:nvPr/>
        </p:nvSpPr>
        <p:spPr>
          <a:xfrm>
            <a:off x="152400" y="228600"/>
            <a:ext cx="3429000" cy="1004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（1）工业工程（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IE）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 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IE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的内容：</a:t>
            </a:r>
          </a:p>
        </p:txBody>
      </p:sp>
      <p:sp>
        <p:nvSpPr>
          <p:cNvPr id="90115" name=""/>
          <p:cNvSpPr/>
          <p:nvPr/>
        </p:nvSpPr>
        <p:spPr>
          <a:xfrm>
            <a:off x="228600" y="1600200"/>
            <a:ext cx="8686800" cy="41148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</a:t>
            </a:r>
            <a:r>
              <a:rPr lang="en-US" altLang="zh-CN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IE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的活动核心：作业研究</a:t>
            </a:r>
            <a:r>
              <a:rPr lang="zh-CN" altLang="en-US" sz="1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（</a:t>
            </a:r>
            <a:r>
              <a:rPr lang="en-US" altLang="zh-CN" sz="1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WS：Work Study）</a:t>
            </a: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    （目的：设计、改善、确立、维持最佳的工作系统）</a:t>
            </a: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r>
              <a:rPr lang="en-US" altLang="zh-CN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  A、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更好方法的发现————————方法改善                   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  <a:ea typeface="Times New Roman" pitchFamily="18" charset="0"/>
              </a:rPr>
              <a:t>•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方法研究</a:t>
            </a: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r>
              <a:rPr lang="en-US" altLang="zh-CN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  B、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方法、材料、设备等的标准化——标准化                         </a:t>
            </a:r>
            <a:r>
              <a:rPr lang="en-US" altLang="zh-CN" sz="1400" b="1">
                <a:effectLst>
                  <a:outerShdw blurRad="38100" dist="38100" dir="2700000" algn="tl">
                    <a:schemeClr val="bg2"/>
                  </a:outerShdw>
                </a:effectLst>
              </a:rPr>
              <a:t>method   study</a:t>
            </a: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r>
              <a:rPr lang="en-US" altLang="zh-CN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  C、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新方法及各种标准的保持————指导、训练               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  <a:ea typeface="Times New Roman" pitchFamily="18" charset="0"/>
              </a:rPr>
              <a:t>•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作业测定</a:t>
            </a: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r>
              <a:rPr lang="en-US" altLang="zh-CN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  D、</a:t>
            </a:r>
            <a:r>
              <a:rPr lang="zh-CN" altLang="en-US" sz="2000" b="1">
                <a:effectLst>
                  <a:outerShdw blurRad="38100" dist="38100" dir="2700000" algn="tl">
                    <a:schemeClr val="bg2"/>
                  </a:outerShdw>
                </a:effectLst>
              </a:rPr>
              <a:t>作业完成时间的确定——————标准时间的设定        </a:t>
            </a:r>
            <a:r>
              <a:rPr lang="en-US" altLang="zh-CN" sz="1400" b="1">
                <a:effectLst>
                  <a:outerShdw blurRad="38100" dist="38100" dir="2700000" algn="tl">
                    <a:schemeClr val="bg2"/>
                  </a:outerShdw>
                </a:effectLst>
              </a:rPr>
              <a:t>work  measurement</a:t>
            </a: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endParaRPr lang="zh-CN" altLang="en-US" sz="14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</a:pPr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grpSp>
        <p:nvGrpSpPr>
          <p:cNvPr id="90116" name=""/>
          <p:cNvGrpSpPr/>
          <p:nvPr/>
        </p:nvGrpSpPr>
        <p:grpSpPr>
          <a:xfrm>
            <a:off x="6019800" y="3505200"/>
            <a:ext cx="762000" cy="1143000"/>
            <a:chOff x="4368" y="2160"/>
            <a:chExt cx="480" cy="720"/>
          </a:xfrm>
        </p:grpSpPr>
        <p:cxnSp>
          <p:nvCxnSpPr>
            <p:cNvPr id="90117" name=""/>
            <p:cNvCxnSpPr/>
            <p:nvPr/>
          </p:nvCxnSpPr>
          <p:spPr>
            <a:xfrm>
              <a:off x="4368" y="2160"/>
              <a:ext cx="48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grpSp>
          <p:nvGrpSpPr>
            <p:cNvPr id="90118" name=""/>
            <p:cNvGrpSpPr/>
            <p:nvPr/>
          </p:nvGrpSpPr>
          <p:grpSpPr>
            <a:xfrm>
              <a:off x="4656" y="2160"/>
              <a:ext cx="192" cy="720"/>
              <a:chOff x="4656" y="2160"/>
              <a:chExt cx="192" cy="720"/>
            </a:xfrm>
          </p:grpSpPr>
          <p:cxnSp>
            <p:nvCxnSpPr>
              <p:cNvPr id="90119" name=""/>
              <p:cNvCxnSpPr/>
              <p:nvPr/>
            </p:nvCxnSpPr>
            <p:spPr>
              <a:xfrm flipH="1">
                <a:off x="4848" y="2160"/>
                <a:ext cx="0" cy="72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90120" name=""/>
              <p:cNvCxnSpPr/>
              <p:nvPr/>
            </p:nvCxnSpPr>
            <p:spPr>
              <a:xfrm>
                <a:off x="4656" y="2880"/>
                <a:ext cx="192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miter lim="800000"/>
              </a:ln>
            </p:spPr>
          </p:cxnSp>
        </p:grpSp>
      </p:grpSp>
      <p:sp>
        <p:nvSpPr>
          <p:cNvPr id="90121" name=""/>
          <p:cNvSpPr/>
          <p:nvPr/>
        </p:nvSpPr>
        <p:spPr>
          <a:xfrm>
            <a:off x="990600" y="5791200"/>
            <a:ext cx="3886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>
                <a:ea typeface="黑体" pitchFamily="2" charset="-122"/>
              </a:rPr>
              <a:t>具体的在下面会一一讲到。</a:t>
            </a:r>
          </a:p>
        </p:txBody>
      </p:sp>
      <p:sp>
        <p:nvSpPr>
          <p:cNvPr id="9012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012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416934E1-4000-42C1-A5B7-1C14B4EAD6FC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138" name=""/>
          <p:cNvSpPr/>
          <p:nvPr/>
        </p:nvSpPr>
        <p:spPr>
          <a:xfrm>
            <a:off x="152400" y="457200"/>
            <a:ext cx="8610600" cy="5021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（2）品质管理（</a:t>
            </a:r>
            <a:r>
              <a:rPr lang="en-US" altLang="zh-CN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QC）</a:t>
            </a:r>
          </a:p>
          <a:p>
            <a:pPr lvl="0">
              <a:spcBef>
                <a:spcPct val="50000"/>
              </a:spcBef>
            </a:pPr>
            <a:endParaRPr lang="en-US" altLang="zh-CN" b="1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前提：检验不能使产品品质得以改善，合格产品不是由于严格检查而生产出的。检验只是为了防止不合格品流出。</a:t>
            </a:r>
          </a:p>
          <a:p>
            <a:pPr lvl="1">
              <a:spcBef>
                <a:spcPct val="50000"/>
              </a:spcBef>
            </a:pPr>
            <a:endParaRPr lang="zh-CN" altLang="en-US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定义：当产品在生产过程中出现不良品时，对其主要原因早期发现、查明和排除，从而使生产出全部合格的均质产品的管理技术。</a:t>
            </a:r>
          </a:p>
          <a:p>
            <a:pPr lvl="2">
              <a:spcBef>
                <a:spcPct val="50000"/>
              </a:spcBef>
              <a:buFont typeface="Wingdings" pitchFamily="2" charset="2"/>
              <a:buChar char="Ø"/>
            </a:pP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另：为了便宜地（经济的，减少或避免的）生产出合格产品（符合客户要求品质的产品），需要运用称之为</a:t>
            </a:r>
            <a:r>
              <a:rPr lang="en-US" altLang="zh-CN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QC</a:t>
            </a:r>
            <a:r>
              <a:rPr lang="zh-CN" altLang="en-US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的有效的观点及手法。</a:t>
            </a:r>
          </a:p>
        </p:txBody>
      </p:sp>
      <p:sp>
        <p:nvSpPr>
          <p:cNvPr id="9113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114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6878EBCC-4ABB-492B-815F-CDFB58A98F50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"/>
          <p:cNvSpPr/>
          <p:nvPr/>
        </p:nvSpPr>
        <p:spPr>
          <a:xfrm>
            <a:off x="0" y="0"/>
            <a:ext cx="8458200" cy="579438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/>
            <a:r>
              <a:rPr lang="en-US" altLang="zh-CN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QC</a:t>
            </a:r>
            <a:r>
              <a:rPr lang="zh-CN" altLang="en-US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的最终目的：品质的保持、提高、品质保证，降低成本。</a:t>
            </a:r>
            <a:endParaRPr lang="en-US" altLang="zh-CN" sz="2000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87" name=""/>
          <p:cNvSpPr/>
          <p:nvPr/>
        </p:nvSpPr>
        <p:spPr>
          <a:xfrm>
            <a:off x="152400" y="1066800"/>
            <a:ext cx="8839200" cy="51054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>
              <a:buAutoNum type="arabicPeriod"/>
            </a:pPr>
            <a:r>
              <a:rPr lang="en-US" altLang="zh-CN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QC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的5种基本观点</a:t>
            </a:r>
          </a:p>
          <a:p>
            <a:pPr marL="457200" lvl="0" indent="-457200">
              <a:buAutoNum type="arabicPeriod"/>
            </a:pPr>
            <a:endParaRPr lang="zh-CN" altLang="en-US" sz="2800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457200" lvl="0" indent="-457200">
              <a:buFont typeface="Wingdings" pitchFamily="2" charset="2"/>
              <a:buChar char="§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品质管理（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Quality Control)----------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作狭义解释的观点</a:t>
            </a:r>
          </a:p>
          <a:p>
            <a:pPr marL="457200" lvl="0" indent="-457200">
              <a:buFont typeface="Wingdings" pitchFamily="2" charset="2"/>
            </a:pPr>
            <a:endParaRPr lang="zh-CN" altLang="en-US" sz="1000" b="1"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457200" lvl="0" indent="-457200">
              <a:buFont typeface="Wingdings" pitchFamily="2" charset="2"/>
              <a:buChar char="§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统计品质管理（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Statistical Quality Control)---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以手法为主的观点</a:t>
            </a:r>
          </a:p>
          <a:p>
            <a:pPr marL="457200" lvl="0" indent="-457200">
              <a:buFont typeface="Wingdings" pitchFamily="2" charset="2"/>
            </a:pPr>
            <a:endParaRPr lang="zh-CN" altLang="en-US" sz="1200" b="1"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457200" lvl="0" indent="-457200">
              <a:buFont typeface="Wingdings" pitchFamily="2" charset="2"/>
              <a:buChar char="§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现代品质管理（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Modem Quality Control)----</a:t>
            </a:r>
          </a:p>
          <a:p>
            <a:pPr marL="457200" lvl="0" indent="-457200">
              <a:buFont typeface="Wingdings" pitchFamily="2" charset="2"/>
              <a:buChar char="§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全面品质管理（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Total Quality Control)----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作广义解释的观点</a:t>
            </a:r>
          </a:p>
          <a:p>
            <a:pPr marL="457200" lvl="0" indent="-457200">
              <a:buFont typeface="Wingdings" pitchFamily="2" charset="2"/>
            </a:pPr>
            <a:endParaRPr lang="zh-CN" altLang="en-US" sz="1600" b="1">
              <a:effectLst>
                <a:outerShdw blurRad="38100" dist="38100" dir="2700000" algn="tl">
                  <a:schemeClr val="bg2"/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marL="457200" lvl="0" indent="-457200">
              <a:buFont typeface="Wingdings" pitchFamily="2" charset="2"/>
              <a:buChar char="§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品质保证、可靠性(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quality assurance · reliability)----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以结果为主的观点</a:t>
            </a:r>
          </a:p>
        </p:txBody>
      </p:sp>
      <p:cxnSp>
        <p:nvCxnSpPr>
          <p:cNvPr id="93217" name=""/>
          <p:cNvCxnSpPr/>
          <p:nvPr/>
        </p:nvCxnSpPr>
        <p:spPr>
          <a:xfrm flipH="1">
            <a:off x="6858000" y="3581400"/>
            <a:ext cx="0" cy="3810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9321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321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4219B5F-D222-4172-BB12-19D27E2EB123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4210" name=""/>
          <p:cNvGrpSpPr/>
          <p:nvPr/>
        </p:nvGrpSpPr>
        <p:grpSpPr>
          <a:xfrm>
            <a:off x="3733800" y="3962400"/>
            <a:ext cx="5410200" cy="2855912"/>
            <a:chOff x="816" y="1296"/>
            <a:chExt cx="4560" cy="2352"/>
          </a:xfrm>
        </p:grpSpPr>
        <p:grpSp>
          <p:nvGrpSpPr>
            <p:cNvPr id="94211" name=""/>
            <p:cNvGrpSpPr/>
            <p:nvPr/>
          </p:nvGrpSpPr>
          <p:grpSpPr>
            <a:xfrm>
              <a:off x="1248" y="1296"/>
              <a:ext cx="3168" cy="2334"/>
              <a:chOff x="1200" y="1296"/>
              <a:chExt cx="3168" cy="2334"/>
            </a:xfrm>
          </p:grpSpPr>
          <p:grpSp>
            <p:nvGrpSpPr>
              <p:cNvPr id="94212" name=""/>
              <p:cNvGrpSpPr/>
              <p:nvPr/>
            </p:nvGrpSpPr>
            <p:grpSpPr>
              <a:xfrm>
                <a:off x="1200" y="2286"/>
                <a:ext cx="1392" cy="1344"/>
                <a:chOff x="864" y="2208"/>
                <a:chExt cx="1392" cy="1344"/>
              </a:xfrm>
            </p:grpSpPr>
            <p:grpSp>
              <p:nvGrpSpPr>
                <p:cNvPr id="94213" name=""/>
                <p:cNvGrpSpPr/>
                <p:nvPr/>
              </p:nvGrpSpPr>
              <p:grpSpPr>
                <a:xfrm>
                  <a:off x="864" y="2208"/>
                  <a:ext cx="1392" cy="1344"/>
                  <a:chOff x="816" y="2208"/>
                  <a:chExt cx="1392" cy="1344"/>
                </a:xfrm>
              </p:grpSpPr>
              <p:sp>
                <p:nvSpPr>
                  <p:cNvPr id="94214" name=""/>
                  <p:cNvSpPr/>
                  <p:nvPr/>
                </p:nvSpPr>
                <p:spPr>
                  <a:xfrm>
                    <a:off x="816" y="2208"/>
                    <a:ext cx="1392" cy="1344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/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/>
                </p:txBody>
              </p:sp>
              <p:cxnSp>
                <p:nvCxnSpPr>
                  <p:cNvPr id="94215" name=""/>
                  <p:cNvCxnSpPr/>
                  <p:nvPr/>
                </p:nvCxnSpPr>
                <p:spPr>
                  <a:xfrm>
                    <a:off x="816" y="2880"/>
                    <a:ext cx="1392" cy="0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94216" name=""/>
                  <p:cNvCxnSpPr/>
                  <p:nvPr/>
                </p:nvCxnSpPr>
                <p:spPr>
                  <a:xfrm flipH="1">
                    <a:off x="1536" y="2208"/>
                    <a:ext cx="0" cy="1344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grpSp>
              <p:nvGrpSpPr>
                <p:cNvPr id="94217" name=""/>
                <p:cNvGrpSpPr/>
                <p:nvPr/>
              </p:nvGrpSpPr>
              <p:grpSpPr>
                <a:xfrm>
                  <a:off x="1104" y="2352"/>
                  <a:ext cx="930" cy="1008"/>
                  <a:chOff x="1104" y="2352"/>
                  <a:chExt cx="930" cy="1008"/>
                </a:xfrm>
              </p:grpSpPr>
              <p:sp>
                <p:nvSpPr>
                  <p:cNvPr id="94218" name=""/>
                  <p:cNvSpPr/>
                  <p:nvPr/>
                </p:nvSpPr>
                <p:spPr>
                  <a:xfrm>
                    <a:off x="1104" y="2352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chemeClr val="tx2"/>
                        </a:solidFill>
                      </a:rPr>
                      <a:t>A</a:t>
                    </a:r>
                  </a:p>
                </p:txBody>
              </p:sp>
              <p:sp>
                <p:nvSpPr>
                  <p:cNvPr id="94219" name=""/>
                  <p:cNvSpPr/>
                  <p:nvPr/>
                </p:nvSpPr>
                <p:spPr>
                  <a:xfrm>
                    <a:off x="1632" y="2352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chemeClr val="tx2"/>
                        </a:solidFill>
                      </a:rPr>
                      <a:t>P</a:t>
                    </a:r>
                  </a:p>
                </p:txBody>
              </p:sp>
              <p:sp>
                <p:nvSpPr>
                  <p:cNvPr id="94220" name=""/>
                  <p:cNvSpPr/>
                  <p:nvPr/>
                </p:nvSpPr>
                <p:spPr>
                  <a:xfrm>
                    <a:off x="1650" y="2928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rgbClr val="FF0000"/>
                        </a:solidFill>
                      </a:rPr>
                      <a:t>D</a:t>
                    </a:r>
                  </a:p>
                </p:txBody>
              </p:sp>
              <p:sp>
                <p:nvSpPr>
                  <p:cNvPr id="94221" name=""/>
                  <p:cNvSpPr/>
                  <p:nvPr/>
                </p:nvSpPr>
                <p:spPr>
                  <a:xfrm>
                    <a:off x="1104" y="2928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chemeClr val="tx2"/>
                        </a:solidFill>
                      </a:rPr>
                      <a:t>C</a:t>
                    </a:r>
                  </a:p>
                </p:txBody>
              </p:sp>
            </p:grpSp>
          </p:grpSp>
          <p:grpSp>
            <p:nvGrpSpPr>
              <p:cNvPr id="94222" name=""/>
              <p:cNvGrpSpPr/>
              <p:nvPr/>
            </p:nvGrpSpPr>
            <p:grpSpPr>
              <a:xfrm>
                <a:off x="2976" y="1296"/>
                <a:ext cx="1392" cy="1344"/>
                <a:chOff x="864" y="2208"/>
                <a:chExt cx="1392" cy="1344"/>
              </a:xfrm>
            </p:grpSpPr>
            <p:grpSp>
              <p:nvGrpSpPr>
                <p:cNvPr id="94223" name=""/>
                <p:cNvGrpSpPr/>
                <p:nvPr/>
              </p:nvGrpSpPr>
              <p:grpSpPr>
                <a:xfrm>
                  <a:off x="864" y="2208"/>
                  <a:ext cx="1392" cy="1344"/>
                  <a:chOff x="816" y="2208"/>
                  <a:chExt cx="1392" cy="1344"/>
                </a:xfrm>
              </p:grpSpPr>
              <p:sp>
                <p:nvSpPr>
                  <p:cNvPr id="94224" name=""/>
                  <p:cNvSpPr/>
                  <p:nvPr/>
                </p:nvSpPr>
                <p:spPr>
                  <a:xfrm>
                    <a:off x="816" y="2208"/>
                    <a:ext cx="1392" cy="1344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  <p:txBody>
                  <a:bodyPr/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/>
                </p:txBody>
              </p:sp>
              <p:cxnSp>
                <p:nvCxnSpPr>
                  <p:cNvPr id="94225" name=""/>
                  <p:cNvCxnSpPr/>
                  <p:nvPr/>
                </p:nvCxnSpPr>
                <p:spPr>
                  <a:xfrm>
                    <a:off x="816" y="2880"/>
                    <a:ext cx="1392" cy="0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94226" name=""/>
                  <p:cNvCxnSpPr/>
                  <p:nvPr/>
                </p:nvCxnSpPr>
                <p:spPr>
                  <a:xfrm flipH="1">
                    <a:off x="1536" y="2208"/>
                    <a:ext cx="0" cy="1344"/>
                  </a:xfrm>
                  <a:prstGeom prst="line">
                    <a:avLst/>
                  </a:prstGeom>
                  <a:noFill/>
                  <a:ln>
                    <a:solidFill>
                      <a:schemeClr val="tx1"/>
                    </a:solidFill>
                    <a:miter lim="800000"/>
                  </a:ln>
                </p:spPr>
              </p:cxnSp>
            </p:grpSp>
            <p:grpSp>
              <p:nvGrpSpPr>
                <p:cNvPr id="94227" name=""/>
                <p:cNvGrpSpPr/>
                <p:nvPr/>
              </p:nvGrpSpPr>
              <p:grpSpPr>
                <a:xfrm>
                  <a:off x="1104" y="2352"/>
                  <a:ext cx="930" cy="1008"/>
                  <a:chOff x="1104" y="2352"/>
                  <a:chExt cx="930" cy="1008"/>
                </a:xfrm>
              </p:grpSpPr>
              <p:sp>
                <p:nvSpPr>
                  <p:cNvPr id="94228" name=""/>
                  <p:cNvSpPr/>
                  <p:nvPr/>
                </p:nvSpPr>
                <p:spPr>
                  <a:xfrm>
                    <a:off x="1104" y="2352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chemeClr val="tx2"/>
                        </a:solidFill>
                      </a:rPr>
                      <a:t>A</a:t>
                    </a:r>
                  </a:p>
                </p:txBody>
              </p:sp>
              <p:sp>
                <p:nvSpPr>
                  <p:cNvPr id="94229" name=""/>
                  <p:cNvSpPr/>
                  <p:nvPr/>
                </p:nvSpPr>
                <p:spPr>
                  <a:xfrm>
                    <a:off x="1632" y="2352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chemeClr val="tx2"/>
                        </a:solidFill>
                      </a:rPr>
                      <a:t>P</a:t>
                    </a:r>
                  </a:p>
                </p:txBody>
              </p:sp>
              <p:sp>
                <p:nvSpPr>
                  <p:cNvPr id="94230" name=""/>
                  <p:cNvSpPr/>
                  <p:nvPr/>
                </p:nvSpPr>
                <p:spPr>
                  <a:xfrm>
                    <a:off x="1650" y="2928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rgbClr val="FF0000"/>
                        </a:solidFill>
                      </a:rPr>
                      <a:t>D</a:t>
                    </a:r>
                  </a:p>
                </p:txBody>
              </p:sp>
              <p:sp>
                <p:nvSpPr>
                  <p:cNvPr id="94231" name=""/>
                  <p:cNvSpPr/>
                  <p:nvPr/>
                </p:nvSpPr>
                <p:spPr>
                  <a:xfrm>
                    <a:off x="1104" y="2928"/>
                    <a:ext cx="384" cy="432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 anchor="ctr" anchorCtr="0">
                    <a:noAutofit/>
                  </a:bodyPr>
                  <a:lstStyle>
                    <a:defPPr algn="ctr" rtl="0" eaLnBrk="1" hangingPunct="1">
                      <a:defRPr kumimoji="1" lang="en-US" altLang="en-US" b="1">
                        <a:effectLst>
                          <a:outerShdw blurRad="38100" dist="38100" dir="2700000" algn="tl">
                            <a:schemeClr val="bg2"/>
                          </a:outerShdw>
                        </a:effectLst>
                        <a:ea typeface="黑体" pitchFamily="2" charset="-122"/>
                      </a:defRPr>
                    </a:defPPr>
                    <a:lvl1pPr marL="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1pPr>
                    <a:lvl2pPr marL="4572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2pPr>
                    <a:lvl3pPr marL="9144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3pPr>
                    <a:lvl4pPr marL="13716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4pPr>
                    <a:lvl5pPr marL="1828800" indent="0" algn="l" defTabSz="914400" rtl="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kumimoji="1" lang="en-US" altLang="en-US" sz="2400" b="0" i="0" u="none">
                        <a:solidFill>
                          <a:schemeClr val="tx1"/>
                        </a:solidFill>
                        <a:latin typeface="Times New Roman" pitchFamily="18" charset="0"/>
                        <a:ea typeface="宋体" pitchFamily="2" charset="-122"/>
                      </a:defRPr>
                    </a:lvl5pPr>
                  </a:lstStyle>
                  <a:p>
                    <a:pPr lvl="0" algn="ctr"/>
                    <a:r>
                      <a:rPr lang="en-US" altLang="zh-CN" sz="3600" b="1">
                        <a:solidFill>
                          <a:schemeClr val="tx2"/>
                        </a:solidFill>
                      </a:rPr>
                      <a:t>C</a:t>
                    </a:r>
                  </a:p>
                </p:txBody>
              </p:sp>
            </p:grpSp>
          </p:grpSp>
        </p:grpSp>
        <p:cxnSp>
          <p:nvCxnSpPr>
            <p:cNvPr id="94232" name=""/>
            <p:cNvCxnSpPr/>
            <p:nvPr/>
          </p:nvCxnSpPr>
          <p:spPr>
            <a:xfrm flipV="1">
              <a:off x="816" y="2640"/>
              <a:ext cx="3936" cy="1008"/>
            </a:xfrm>
            <a:prstGeom prst="bentConnector3">
              <a:avLst/>
            </a:prstGeom>
            <a:noFill/>
            <a:ln w="44450">
              <a:solidFill>
                <a:schemeClr val="tx1"/>
              </a:solidFill>
              <a:miter lim="800000"/>
            </a:ln>
          </p:spPr>
        </p:cxnSp>
        <p:sp>
          <p:nvSpPr>
            <p:cNvPr id="94233" name=""/>
            <p:cNvSpPr/>
            <p:nvPr/>
          </p:nvSpPr>
          <p:spPr>
            <a:xfrm rot="19800000">
              <a:off x="816" y="2208"/>
              <a:ext cx="4560" cy="192"/>
            </a:xfrm>
            <a:prstGeom prst="rightArrow">
              <a:avLst>
                <a:gd name="adj1" fmla="val 50000"/>
                <a:gd name="adj2" fmla="val 593750"/>
              </a:avLst>
            </a:prstGeom>
            <a:solidFill>
              <a:schemeClr val="bg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94234" name=""/>
          <p:cNvSpPr/>
          <p:nvPr/>
        </p:nvSpPr>
        <p:spPr>
          <a:xfrm>
            <a:off x="381000" y="304800"/>
            <a:ext cx="3657600" cy="9318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>
              <a:buAutoNum type="arabicPeriod" startAt="2"/>
            </a:pPr>
            <a:r>
              <a:rPr lang="zh-CN" altLang="en-US" sz="3200" b="1">
                <a:solidFill>
                  <a:schemeClr val="tx2"/>
                </a:solidFill>
                <a:ea typeface="黑体" pitchFamily="2" charset="-122"/>
              </a:rPr>
              <a:t>管理循环示意图</a:t>
            </a:r>
          </a:p>
        </p:txBody>
      </p:sp>
      <p:sp>
        <p:nvSpPr>
          <p:cNvPr id="94236" name=""/>
          <p:cNvSpPr/>
          <p:nvPr/>
        </p:nvSpPr>
        <p:spPr>
          <a:xfrm>
            <a:off x="1066800" y="1752600"/>
            <a:ext cx="3733800" cy="3619500"/>
          </a:xfrm>
          <a:prstGeom prst="ellipse">
            <a:avLst/>
          </a:prstGeom>
          <a:noFill/>
          <a:ln w="28575"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 lang="zh-CN" altLang="en-US" b="1"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cxnSp>
        <p:nvCxnSpPr>
          <p:cNvPr id="94237" name=""/>
          <p:cNvCxnSpPr/>
          <p:nvPr/>
        </p:nvCxnSpPr>
        <p:spPr>
          <a:xfrm>
            <a:off x="1066800" y="3581400"/>
            <a:ext cx="37338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94238" name=""/>
          <p:cNvCxnSpPr/>
          <p:nvPr/>
        </p:nvCxnSpPr>
        <p:spPr>
          <a:xfrm flipH="1">
            <a:off x="2895600" y="1752600"/>
            <a:ext cx="0" cy="35814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sp>
        <p:nvSpPr>
          <p:cNvPr id="94239" name=""/>
          <p:cNvSpPr/>
          <p:nvPr/>
        </p:nvSpPr>
        <p:spPr>
          <a:xfrm>
            <a:off x="3048000" y="2362200"/>
            <a:ext cx="12954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/>
              <a:t>品质设计</a:t>
            </a:r>
          </a:p>
        </p:txBody>
      </p:sp>
      <p:sp>
        <p:nvSpPr>
          <p:cNvPr id="94240" name=""/>
          <p:cNvSpPr/>
          <p:nvPr/>
        </p:nvSpPr>
        <p:spPr>
          <a:xfrm>
            <a:off x="3124200" y="2971800"/>
            <a:ext cx="12954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000"/>
              <a:t>① </a:t>
            </a:r>
            <a:r>
              <a:rPr lang="en-US" altLang="zh-CN" sz="2000"/>
              <a:t>Plan</a:t>
            </a:r>
          </a:p>
        </p:txBody>
      </p:sp>
      <p:sp>
        <p:nvSpPr>
          <p:cNvPr id="94241" name=""/>
          <p:cNvSpPr/>
          <p:nvPr/>
        </p:nvSpPr>
        <p:spPr>
          <a:xfrm>
            <a:off x="3124200" y="3657600"/>
            <a:ext cx="12192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000"/>
              <a:t>② </a:t>
            </a:r>
            <a:r>
              <a:rPr lang="en-US" altLang="zh-CN" sz="2000"/>
              <a:t>Do</a:t>
            </a:r>
          </a:p>
        </p:txBody>
      </p:sp>
      <p:sp>
        <p:nvSpPr>
          <p:cNvPr id="94242" name=""/>
          <p:cNvSpPr/>
          <p:nvPr/>
        </p:nvSpPr>
        <p:spPr>
          <a:xfrm>
            <a:off x="1447800" y="3733800"/>
            <a:ext cx="12192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000"/>
              <a:t>③</a:t>
            </a:r>
            <a:r>
              <a:rPr lang="en-US" altLang="zh-CN" sz="2000"/>
              <a:t>Check</a:t>
            </a:r>
          </a:p>
        </p:txBody>
      </p:sp>
      <p:sp>
        <p:nvSpPr>
          <p:cNvPr id="94243" name=""/>
          <p:cNvSpPr/>
          <p:nvPr/>
        </p:nvSpPr>
        <p:spPr>
          <a:xfrm>
            <a:off x="1371600" y="3048000"/>
            <a:ext cx="13716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000"/>
              <a:t>④ </a:t>
            </a:r>
            <a:r>
              <a:rPr lang="en-US" altLang="zh-CN" sz="2000"/>
              <a:t>Action</a:t>
            </a:r>
          </a:p>
        </p:txBody>
      </p:sp>
      <p:sp>
        <p:nvSpPr>
          <p:cNvPr id="94244" name=""/>
          <p:cNvSpPr/>
          <p:nvPr/>
        </p:nvSpPr>
        <p:spPr>
          <a:xfrm>
            <a:off x="3048000" y="4267200"/>
            <a:ext cx="12954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/>
              <a:t>工序管理</a:t>
            </a:r>
          </a:p>
        </p:txBody>
      </p:sp>
      <p:sp>
        <p:nvSpPr>
          <p:cNvPr id="94245" name=""/>
          <p:cNvSpPr/>
          <p:nvPr/>
        </p:nvSpPr>
        <p:spPr>
          <a:xfrm>
            <a:off x="1447800" y="4267200"/>
            <a:ext cx="12954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/>
              <a:t>品质保证</a:t>
            </a:r>
          </a:p>
        </p:txBody>
      </p:sp>
      <p:sp>
        <p:nvSpPr>
          <p:cNvPr id="94246" name=""/>
          <p:cNvSpPr/>
          <p:nvPr/>
        </p:nvSpPr>
        <p:spPr>
          <a:xfrm>
            <a:off x="1524000" y="2438400"/>
            <a:ext cx="12954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u="sng"/>
              <a:t>处理-品质调查</a:t>
            </a:r>
          </a:p>
        </p:txBody>
      </p:sp>
      <p:sp>
        <p:nvSpPr>
          <p:cNvPr id="94247" name=""/>
          <p:cNvSpPr/>
          <p:nvPr/>
        </p:nvSpPr>
        <p:spPr>
          <a:xfrm>
            <a:off x="152400" y="1600200"/>
            <a:ext cx="1600200" cy="609600"/>
          </a:xfrm>
          <a:prstGeom prst="accentBorderCallout2">
            <a:avLst>
              <a:gd name="adj1" fmla="val 18750"/>
              <a:gd name="adj2" fmla="val 104764"/>
              <a:gd name="adj3" fmla="val 18750"/>
              <a:gd name="adj4" fmla="val 107241"/>
              <a:gd name="adj5" fmla="val 187500"/>
              <a:gd name="adj6" fmla="val 109722"/>
            </a:avLst>
          </a:prstGeom>
          <a:noFill/>
          <a:ln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600" b="1">
                <a:ea typeface="黑体" pitchFamily="2" charset="-122"/>
              </a:rPr>
              <a:t>各种方式制度的改善</a:t>
            </a:r>
          </a:p>
        </p:txBody>
      </p:sp>
      <p:sp>
        <p:nvSpPr>
          <p:cNvPr id="94249" name=""/>
          <p:cNvSpPr/>
          <p:nvPr/>
        </p:nvSpPr>
        <p:spPr>
          <a:xfrm>
            <a:off x="4876800" y="2057400"/>
            <a:ext cx="228600" cy="2209800"/>
          </a:xfrm>
          <a:prstGeom prst="leftBrace">
            <a:avLst>
              <a:gd name="adj1" fmla="val 80556"/>
              <a:gd name="adj2" fmla="val 72773"/>
            </a:avLst>
          </a:prstGeom>
          <a:noFill/>
          <a:ln w="28575">
            <a:solidFill>
              <a:srgbClr val="FF3300"/>
            </a:solidFill>
            <a:round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94250" name=""/>
          <p:cNvSpPr/>
          <p:nvPr/>
        </p:nvSpPr>
        <p:spPr>
          <a:xfrm>
            <a:off x="5105400" y="2057400"/>
            <a:ext cx="3657600" cy="1192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sz="1800" b="1">
                <a:latin typeface="黑体" pitchFamily="2" charset="-122"/>
                <a:ea typeface="黑体" pitchFamily="2" charset="-122"/>
              </a:rPr>
              <a:t>    工序的标准化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1800" b="1">
                <a:latin typeface="黑体" pitchFamily="2" charset="-122"/>
                <a:ea typeface="黑体" pitchFamily="2" charset="-122"/>
              </a:rPr>
              <a:t>    工序的稳定化（品质的保持）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1800" b="1">
                <a:latin typeface="黑体" pitchFamily="2" charset="-122"/>
                <a:ea typeface="黑体" pitchFamily="2" charset="-122"/>
              </a:rPr>
              <a:t>    工序的改善（品质的提高）</a:t>
            </a:r>
          </a:p>
        </p:txBody>
      </p:sp>
      <p:sp>
        <p:nvSpPr>
          <p:cNvPr id="94251" name=""/>
          <p:cNvSpPr/>
          <p:nvPr/>
        </p:nvSpPr>
        <p:spPr>
          <a:xfrm>
            <a:off x="4495800" y="685800"/>
            <a:ext cx="4267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逆水行舟，不进则退！</a:t>
            </a:r>
          </a:p>
        </p:txBody>
      </p:sp>
      <p:sp>
        <p:nvSpPr>
          <p:cNvPr id="94252" name=""/>
          <p:cNvSpPr/>
          <p:nvPr/>
        </p:nvSpPr>
        <p:spPr bwMode="auto">
          <a:xfrm>
            <a:off x="6096000" y="5562600"/>
            <a:ext cx="1084262" cy="1204912"/>
          </a:xfrm>
          <a:custGeom>
            <a:rect l="l" t="t" r="r" b="b"/>
            <a:pathLst>
              <a:path w="683" h="759">
                <a:moveTo>
                  <a:pt x="0" y="759"/>
                </a:moveTo>
                <a:cubicBezTo>
                  <a:pt x="3" y="732"/>
                  <a:pt x="0" y="703"/>
                  <a:pt x="9" y="677"/>
                </a:cubicBezTo>
                <a:cubicBezTo>
                  <a:pt x="17" y="654"/>
                  <a:pt x="80" y="577"/>
                  <a:pt x="100" y="558"/>
                </a:cubicBezTo>
                <a:cubicBezTo>
                  <a:pt x="108" y="550"/>
                  <a:pt x="120" y="547"/>
                  <a:pt x="128" y="540"/>
                </a:cubicBezTo>
                <a:cubicBezTo>
                  <a:pt x="144" y="526"/>
                  <a:pt x="173" y="494"/>
                  <a:pt x="173" y="494"/>
                </a:cubicBezTo>
                <a:cubicBezTo>
                  <a:pt x="180" y="476"/>
                  <a:pt x="181" y="455"/>
                  <a:pt x="192" y="439"/>
                </a:cubicBezTo>
                <a:cubicBezTo>
                  <a:pt x="232" y="385"/>
                  <a:pt x="287" y="359"/>
                  <a:pt x="311" y="293"/>
                </a:cubicBezTo>
                <a:cubicBezTo>
                  <a:pt x="314" y="275"/>
                  <a:pt x="316" y="256"/>
                  <a:pt x="320" y="238"/>
                </a:cubicBezTo>
                <a:cubicBezTo>
                  <a:pt x="354" y="100"/>
                  <a:pt x="449" y="162"/>
                  <a:pt x="612" y="156"/>
                </a:cubicBezTo>
                <a:cubicBezTo>
                  <a:pt x="620" y="132"/>
                  <a:pt x="621" y="106"/>
                  <a:pt x="631" y="83"/>
                </a:cubicBezTo>
                <a:cubicBezTo>
                  <a:pt x="634" y="75"/>
                  <a:pt x="642" y="69"/>
                  <a:pt x="649" y="64"/>
                </a:cubicBezTo>
                <a:cubicBezTo>
                  <a:pt x="657" y="59"/>
                  <a:pt x="672" y="64"/>
                  <a:pt x="676" y="55"/>
                </a:cubicBezTo>
                <a:cubicBezTo>
                  <a:pt x="683" y="38"/>
                  <a:pt x="676" y="18"/>
                  <a:pt x="676" y="0"/>
                </a:cubicBezTo>
              </a:path>
            </a:pathLst>
          </a:custGeom>
          <a:noFill/>
          <a:ln w="38100" cap="flat" cmpd="sng">
            <a:solidFill>
              <a:srgbClr val="FF0000"/>
            </a:solidFill>
            <a:prstDash val="dashDot"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9425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425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0D38F4C1-DF32-4C18-BD69-050A3740450A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"/>
          <p:cNvSpPr/>
          <p:nvPr>
            <p:ph type="title"/>
          </p:nvPr>
        </p:nvSpPr>
        <p:spPr>
          <a:xfrm>
            <a:off x="304800" y="838200"/>
            <a:ext cx="4191000" cy="762000"/>
          </a:xfrm>
          <a:prstGeom prst="rect">
            <a:avLst/>
          </a:prstGeom>
          <a:solidFill>
            <a:srgbClr val="FFFF00"/>
          </a:solidFill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2800">
                <a:solidFill>
                  <a:srgbClr val="FF0000"/>
                </a:solidFill>
                <a:ea typeface="黑体" pitchFamily="2" charset="-122"/>
              </a:rPr>
              <a:t>工序管理的最基本条件</a:t>
            </a:r>
          </a:p>
        </p:txBody>
      </p:sp>
      <p:sp>
        <p:nvSpPr>
          <p:cNvPr id="67587" name=""/>
          <p:cNvSpPr/>
          <p:nvPr>
            <p:ph type="body" idx="4294967295"/>
          </p:nvPr>
        </p:nvSpPr>
        <p:spPr>
          <a:xfrm>
            <a:off x="533400" y="1905000"/>
            <a:ext cx="5334000" cy="19812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32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8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1" lang="en-US" altLang="en-US" sz="24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ea typeface="黑体" pitchFamily="2" charset="-122"/>
              </a:rPr>
              <a:t>工作区内的整理整顿</a:t>
            </a:r>
          </a:p>
          <a:p>
            <a:pPr lvl="0"/>
            <a:r>
              <a:rPr lang="zh-CN" altLang="en-US" b="1">
                <a:ea typeface="黑体" pitchFamily="2" charset="-122"/>
              </a:rPr>
              <a:t>员工的士气、积极性</a:t>
            </a:r>
          </a:p>
          <a:p>
            <a:pPr lvl="0"/>
            <a:r>
              <a:rPr lang="zh-CN" altLang="en-US" b="1">
                <a:ea typeface="黑体" pitchFamily="2" charset="-122"/>
              </a:rPr>
              <a:t>品质及纳期的保证</a:t>
            </a:r>
          </a:p>
        </p:txBody>
      </p:sp>
      <p:grpSp>
        <p:nvGrpSpPr>
          <p:cNvPr id="67594" name=""/>
          <p:cNvGrpSpPr/>
          <p:nvPr/>
        </p:nvGrpSpPr>
        <p:grpSpPr>
          <a:xfrm>
            <a:off x="6781800" y="381000"/>
            <a:ext cx="2133600" cy="2209800"/>
            <a:chOff x="3984" y="1008"/>
            <a:chExt cx="1344" cy="1152"/>
          </a:xfrm>
        </p:grpSpPr>
        <p:sp>
          <p:nvSpPr>
            <p:cNvPr id="67589" name=""/>
            <p:cNvSpPr/>
            <p:nvPr/>
          </p:nvSpPr>
          <p:spPr>
            <a:xfrm>
              <a:off x="4032" y="1008"/>
              <a:ext cx="1248" cy="11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2075" tIns="46038" rIns="92075" bIns="46038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9600" b="1" i="1">
                  <a:solidFill>
                    <a:schemeClr val="tx2"/>
                  </a:solidFill>
                  <a:ea typeface="黑体" pitchFamily="2" charset="-122"/>
                </a:rPr>
                <a:t>5</a:t>
              </a:r>
              <a:r>
                <a:rPr lang="en-US" altLang="zh-CN" sz="9600" b="1" i="1">
                  <a:solidFill>
                    <a:schemeClr val="tx2"/>
                  </a:solidFill>
                  <a:ea typeface="黑体" pitchFamily="2" charset="-122"/>
                </a:rPr>
                <a:t>S</a:t>
              </a:r>
            </a:p>
          </p:txBody>
        </p:sp>
        <p:sp>
          <p:nvSpPr>
            <p:cNvPr id="67590" name=""/>
            <p:cNvSpPr/>
            <p:nvPr/>
          </p:nvSpPr>
          <p:spPr>
            <a:xfrm>
              <a:off x="3984" y="1776"/>
              <a:ext cx="1344" cy="38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2075" tIns="46038" rIns="92075" bIns="46038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3600" b="1">
                  <a:solidFill>
                    <a:schemeClr val="tx2"/>
                  </a:solidFill>
                  <a:ea typeface="黑体" pitchFamily="2" charset="-122"/>
                </a:rPr>
                <a:t>2</a:t>
              </a:r>
              <a:r>
                <a:rPr lang="en-US" altLang="zh-CN" sz="3600" b="1">
                  <a:solidFill>
                    <a:schemeClr val="tx2"/>
                  </a:solidFill>
                  <a:ea typeface="黑体" pitchFamily="2" charset="-122"/>
                </a:rPr>
                <a:t>Z2QX</a:t>
              </a:r>
            </a:p>
          </p:txBody>
        </p:sp>
      </p:grpSp>
      <p:sp>
        <p:nvSpPr>
          <p:cNvPr id="67591" name=""/>
          <p:cNvSpPr/>
          <p:nvPr/>
        </p:nvSpPr>
        <p:spPr>
          <a:xfrm>
            <a:off x="457200" y="4343400"/>
            <a:ext cx="8077200" cy="60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0000FF"/>
                </a:solidFill>
                <a:ea typeface="黑体" pitchFamily="2" charset="-122"/>
              </a:rPr>
              <a:t>◆如果不在整理之后随即整顿，则无实效。</a:t>
            </a:r>
          </a:p>
        </p:txBody>
      </p:sp>
      <p:sp>
        <p:nvSpPr>
          <p:cNvPr id="67592" name=""/>
          <p:cNvSpPr/>
          <p:nvPr/>
        </p:nvSpPr>
        <p:spPr>
          <a:xfrm>
            <a:off x="685800" y="5105400"/>
            <a:ext cx="80772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0000FF"/>
                </a:solidFill>
                <a:ea typeface="黑体" pitchFamily="2" charset="-122"/>
              </a:rPr>
              <a:t>◆完成目标的意志越强，劳动热情越是高涨。</a:t>
            </a:r>
          </a:p>
        </p:txBody>
      </p:sp>
      <p:sp>
        <p:nvSpPr>
          <p:cNvPr id="67593" name=""/>
          <p:cNvSpPr/>
          <p:nvPr/>
        </p:nvSpPr>
        <p:spPr>
          <a:xfrm>
            <a:off x="685800" y="5791200"/>
            <a:ext cx="7315200" cy="60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0000FF"/>
                </a:solidFill>
                <a:ea typeface="黑体" pitchFamily="2" charset="-122"/>
              </a:rPr>
              <a:t>◆与工序管理关系最密切的是纳期问题。</a:t>
            </a:r>
          </a:p>
        </p:txBody>
      </p:sp>
      <p:sp>
        <p:nvSpPr>
          <p:cNvPr id="67595" name=""/>
          <p:cNvSpPr/>
          <p:nvPr/>
        </p:nvSpPr>
        <p:spPr>
          <a:xfrm>
            <a:off x="0" y="0"/>
            <a:ext cx="38862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ea typeface="黑体" pitchFamily="2" charset="-122"/>
              </a:rPr>
              <a:t>Ⅳ</a:t>
            </a:r>
            <a:r>
              <a:rPr lang="en-US" altLang="zh-CN" sz="2800" b="1">
                <a:solidFill>
                  <a:schemeClr val="bg1"/>
                </a:solidFill>
                <a:ea typeface="黑体" pitchFamily="2" charset="-122"/>
              </a:rPr>
              <a:t>·  </a:t>
            </a:r>
            <a:r>
              <a:rPr lang="zh-CN" altLang="en-US" sz="2800" b="1">
                <a:solidFill>
                  <a:schemeClr val="bg1"/>
                </a:solidFill>
                <a:ea typeface="黑体" pitchFamily="2" charset="-122"/>
              </a:rPr>
              <a:t>工序管理的实践</a:t>
            </a:r>
            <a:endParaRPr lang="en-US" altLang="zh-CN" sz="2800" b="1">
              <a:solidFill>
                <a:schemeClr val="bg1"/>
              </a:solidFill>
              <a:ea typeface="黑体" pitchFamily="2" charset="-122"/>
            </a:endParaRPr>
          </a:p>
        </p:txBody>
      </p:sp>
      <p:sp>
        <p:nvSpPr>
          <p:cNvPr id="67596" name=""/>
          <p:cNvSpPr/>
          <p:nvPr/>
        </p:nvSpPr>
        <p:spPr>
          <a:xfrm>
            <a:off x="228600" y="1905000"/>
            <a:ext cx="8458200" cy="57943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3200" b="1"/>
              <a:t>工序管理以整理整顿开始并以整理整顿结束！</a:t>
            </a:r>
          </a:p>
        </p:txBody>
      </p:sp>
      <p:cxnSp>
        <p:nvCxnSpPr>
          <p:cNvPr id="67597" name=""/>
          <p:cNvCxnSpPr/>
          <p:nvPr/>
        </p:nvCxnSpPr>
        <p:spPr>
          <a:xfrm flipV="1">
            <a:off x="4876800" y="1524000"/>
            <a:ext cx="2438400" cy="7620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6759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6759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9452AB99-24C6-4A5D-A899-7DF2A636A150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5235" name="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Slide" r:id="rId2" progId="PowerPoint.Slide.8">
                  <p:embed/>
                </p:oleObj>
              </mc:Choice>
              <mc:Fallback>
                <p:oleObj name="Slide" r:id="rId2" progId="PowerPoint.Slid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241" name=""/>
          <p:cNvSpPr/>
          <p:nvPr/>
        </p:nvSpPr>
        <p:spPr>
          <a:xfrm>
            <a:off x="762000" y="1447800"/>
            <a:ext cx="7010400" cy="3262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0800">
                <a:solidFill>
                  <a:srgbClr val="CCFFFF"/>
                </a:solidFill>
              </a:rPr>
              <a:t>意识</a:t>
            </a:r>
          </a:p>
        </p:txBody>
      </p:sp>
      <p:sp>
        <p:nvSpPr>
          <p:cNvPr id="95240" name=""/>
          <p:cNvSpPr/>
          <p:nvPr/>
        </p:nvSpPr>
        <p:spPr>
          <a:xfrm>
            <a:off x="0" y="0"/>
            <a:ext cx="20574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4400"/>
              <a:t>〖 </a:t>
            </a:r>
            <a:r>
              <a:rPr lang="zh-CN" altLang="en-US" sz="4400"/>
              <a:t>5</a:t>
            </a:r>
            <a:r>
              <a:rPr lang="en-US" altLang="zh-CN" sz="4400"/>
              <a:t>S 〗</a:t>
            </a:r>
          </a:p>
        </p:txBody>
      </p:sp>
      <p:sp>
        <p:nvSpPr>
          <p:cNvPr id="9524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524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36315E4B-05A3-4A62-8082-700F8F202C88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6258" name="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Slide" r:id="rId2" progId="PowerPoint.Slide.8">
                  <p:embed/>
                </p:oleObj>
              </mc:Choice>
              <mc:Fallback>
                <p:oleObj name="Slide" r:id="rId2" progId="PowerPoint.Slid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1" name=""/>
          <p:cNvSpPr/>
          <p:nvPr/>
        </p:nvSpPr>
        <p:spPr>
          <a:xfrm>
            <a:off x="0" y="6096000"/>
            <a:ext cx="2057400" cy="7620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4400"/>
              <a:t>〖 </a:t>
            </a:r>
            <a:r>
              <a:rPr lang="zh-CN" altLang="en-US" sz="4400"/>
              <a:t>5</a:t>
            </a:r>
            <a:r>
              <a:rPr lang="en-US" altLang="zh-CN" sz="4400"/>
              <a:t>S 〗</a:t>
            </a:r>
          </a:p>
        </p:txBody>
      </p:sp>
      <p:sp>
        <p:nvSpPr>
          <p:cNvPr id="9626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626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A26772E-779C-470A-9BBB-C0CEA1F4FF9A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7284" name=""/>
          <p:cNvGraphicFramePr>
            <a:graphicFrameLocks noChangeAspect="1"/>
          </p:cNvGraphicFramePr>
          <p:nvPr/>
        </p:nvGraphicFramePr>
        <p:xfrm>
          <a:off x="0" y="0"/>
          <a:ext cx="9144000" cy="5638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Slide" r:id="rId2" progId="PowerPoint.Slide.8">
                  <p:embed/>
                </p:oleObj>
              </mc:Choice>
              <mc:Fallback>
                <p:oleObj name="Slide" r:id="rId2" progId="PowerPoint.Slid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rcRect b="133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5638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7285" name=""/>
          <p:cNvSpPr/>
          <p:nvPr/>
        </p:nvSpPr>
        <p:spPr>
          <a:xfrm>
            <a:off x="0" y="6096000"/>
            <a:ext cx="8991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latin typeface="黑体" pitchFamily="2" charset="-122"/>
                <a:ea typeface="黑体" pitchFamily="2" charset="-122"/>
              </a:rPr>
              <a:t>〖 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如何提高员工的士气你能够想出一些内容了吧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〗</a:t>
            </a:r>
          </a:p>
        </p:txBody>
      </p:sp>
      <p:sp>
        <p:nvSpPr>
          <p:cNvPr id="9728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728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A33FE65E-9223-4D61-B990-4590F05D57B7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8306" name="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Slide" r:id="rId2" progId="PowerPoint.Slide.8">
                  <p:embed/>
                </p:oleObj>
              </mc:Choice>
              <mc:Fallback>
                <p:oleObj name="Slide" r:id="rId2" progId="PowerPoint.Slid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830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830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489160E5-A141-4366-905C-DD945B8E0FAA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9330" name=""/>
          <p:cNvGraphicFramePr>
            <a:graphicFrameLocks noChangeAspect="1"/>
          </p:cNvGraphicFramePr>
          <p:nvPr/>
        </p:nvGraphicFramePr>
        <p:xfrm>
          <a:off x="0" y="0"/>
          <a:ext cx="4800600" cy="3733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Slide" r:id="rId2" progId="PowerPoint.Slide.8">
                  <p:embed/>
                </p:oleObj>
              </mc:Choice>
              <mc:Fallback>
                <p:oleObj name="Slide" r:id="rId2" progId="PowerPoint.Slid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rcRect r="40000" b="37778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4800600" cy="3733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9331" name=""/>
          <p:cNvSpPr/>
          <p:nvPr/>
        </p:nvSpPr>
        <p:spPr>
          <a:xfrm>
            <a:off x="3124200" y="4038600"/>
            <a:ext cx="5791200" cy="1189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7200" i="1">
                <a:effectLst>
                  <a:outerShdw blurRad="38100" dist="38100" dir="2700000" algn="tl">
                    <a:schemeClr val="bg2"/>
                  </a:outerShdw>
                </a:effectLst>
              </a:rPr>
              <a:t>休息10分钟</a:t>
            </a:r>
          </a:p>
        </p:txBody>
      </p:sp>
      <p:sp>
        <p:nvSpPr>
          <p:cNvPr id="9933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933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10306ECE-C226-48D0-93BA-1F797FC63D3B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9" name=""/>
          <p:cNvSpPr/>
          <p:nvPr/>
        </p:nvSpPr>
        <p:spPr>
          <a:xfrm>
            <a:off x="1981200" y="2743200"/>
            <a:ext cx="5334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ea typeface="黑体" pitchFamily="2" charset="-122"/>
              </a:rPr>
              <a:t>具体的工序管理手法</a:t>
            </a:r>
          </a:p>
        </p:txBody>
      </p:sp>
      <p:sp>
        <p:nvSpPr>
          <p:cNvPr id="52230" name=""/>
          <p:cNvSpPr/>
          <p:nvPr/>
        </p:nvSpPr>
        <p:spPr>
          <a:xfrm>
            <a:off x="1371600" y="1371600"/>
            <a:ext cx="6781800" cy="1311275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8000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 序 分 析</a:t>
            </a:r>
          </a:p>
        </p:txBody>
      </p:sp>
      <p:sp>
        <p:nvSpPr>
          <p:cNvPr id="52231" name=""/>
          <p:cNvSpPr/>
          <p:nvPr/>
        </p:nvSpPr>
        <p:spPr>
          <a:xfrm>
            <a:off x="2971800" y="3810000"/>
            <a:ext cx="4191000" cy="1552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 什么是工序分析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 分解分析的目的是改善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b="1">
                <a:latin typeface="黑体" pitchFamily="2" charset="-122"/>
                <a:ea typeface="黑体" pitchFamily="2" charset="-122"/>
              </a:rPr>
              <a:t> 工序分析所用符号及案例</a:t>
            </a:r>
          </a:p>
        </p:txBody>
      </p:sp>
      <p:sp>
        <p:nvSpPr>
          <p:cNvPr id="522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522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F73266E-54A1-44CC-9271-99E27DB79B6F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/>
          </p:nvPr>
        </p:nvSpPr>
        <p:spPr>
          <a:xfrm>
            <a:off x="0" y="0"/>
            <a:ext cx="4038600" cy="685800"/>
          </a:xfrm>
          <a:prstGeom prst="rect">
            <a:avLst/>
          </a:prstGeom>
          <a:solidFill>
            <a:srgbClr val="FFFF00"/>
          </a:solidFill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 algn="l"/>
            <a:r>
              <a:rPr lang="zh-CN" altLang="en-US" sz="3200" b="1">
                <a:solidFill>
                  <a:srgbClr val="FF0000"/>
                </a:solidFill>
                <a:ea typeface="黑体" pitchFamily="2" charset="-122"/>
              </a:rPr>
              <a:t>工序分析</a:t>
            </a:r>
            <a:r>
              <a:rPr lang="zh-CN" altLang="en-US" sz="2000">
                <a:solidFill>
                  <a:srgbClr val="FF0000"/>
                </a:solidFill>
                <a:ea typeface="黑体" pitchFamily="2" charset="-122"/>
              </a:rPr>
              <a:t>---</a:t>
            </a:r>
            <a:r>
              <a:rPr lang="zh-CN" altLang="en-US" sz="2400">
                <a:solidFill>
                  <a:srgbClr val="FF0000"/>
                </a:solidFill>
                <a:ea typeface="黑体" pitchFamily="2" charset="-122"/>
              </a:rPr>
              <a:t>工作的分解</a:t>
            </a:r>
          </a:p>
        </p:txBody>
      </p:sp>
      <p:sp>
        <p:nvSpPr>
          <p:cNvPr id="9219" name=""/>
          <p:cNvSpPr/>
          <p:nvPr>
            <p:ph type="body" idx="4294967295"/>
          </p:nvPr>
        </p:nvSpPr>
        <p:spPr>
          <a:xfrm>
            <a:off x="685800" y="1641475"/>
            <a:ext cx="7772400" cy="4454525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32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8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1" lang="en-US" altLang="en-US" sz="24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3600"/>
              <a:t>　</a:t>
            </a:r>
          </a:p>
        </p:txBody>
      </p:sp>
      <p:graphicFrame>
        <p:nvGraphicFramePr>
          <p:cNvPr id="9220" name=""/>
          <p:cNvGraphicFramePr>
            <a:graphicFrameLocks noChangeAspect="1"/>
          </p:cNvGraphicFramePr>
          <p:nvPr/>
        </p:nvGraphicFramePr>
        <p:xfrm>
          <a:off x="304800" y="838200"/>
          <a:ext cx="8382000" cy="480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Worksheet" r:id="rId2" progId="Excel.Sheet.8">
                  <p:embed/>
                </p:oleObj>
              </mc:Choice>
              <mc:Fallback>
                <p:oleObj name="Worksheet" r:id="rId2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04800" y="838200"/>
                        <a:ext cx="8382000" cy="4800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1" name=""/>
          <p:cNvSpPr/>
          <p:nvPr/>
        </p:nvSpPr>
        <p:spPr>
          <a:xfrm>
            <a:off x="304800" y="3657600"/>
            <a:ext cx="20574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000"/>
              <a:t>〖 </a:t>
            </a:r>
            <a:r>
              <a:rPr lang="en-US" altLang="zh-CN" sz="2000"/>
              <a:t>SU</a:t>
            </a:r>
            <a:r>
              <a:rPr lang="zh-CN" altLang="en-US" sz="2000"/>
              <a:t>的事例〗</a:t>
            </a:r>
          </a:p>
        </p:txBody>
      </p:sp>
      <p:sp>
        <p:nvSpPr>
          <p:cNvPr id="9222" name=""/>
          <p:cNvSpPr/>
          <p:nvPr/>
        </p:nvSpPr>
        <p:spPr>
          <a:xfrm>
            <a:off x="228600" y="4876800"/>
            <a:ext cx="22098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800" b="1">
                <a:solidFill>
                  <a:srgbClr val="0000FF"/>
                </a:solidFill>
              </a:rPr>
              <a:t>作业分解以采取的方法不同：</a:t>
            </a:r>
          </a:p>
        </p:txBody>
      </p:sp>
      <p:sp>
        <p:nvSpPr>
          <p:cNvPr id="9223" name=""/>
          <p:cNvSpPr/>
          <p:nvPr/>
        </p:nvSpPr>
        <p:spPr>
          <a:xfrm>
            <a:off x="76200" y="5791200"/>
            <a:ext cx="88392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800"/>
              <a:t>工作分解的意义：从工作结构上看好象是*好的方法*，仔细一看，却有许多改善的余地。</a:t>
            </a:r>
          </a:p>
        </p:txBody>
      </p:sp>
      <p:sp>
        <p:nvSpPr>
          <p:cNvPr id="9224" name=""/>
          <p:cNvSpPr/>
          <p:nvPr/>
        </p:nvSpPr>
        <p:spPr>
          <a:xfrm>
            <a:off x="1371600" y="6248400"/>
            <a:ext cx="670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</a:rPr>
              <a:t>前提：细化后加以观察是重要的。</a:t>
            </a:r>
          </a:p>
        </p:txBody>
      </p:sp>
      <p:sp>
        <p:nvSpPr>
          <p:cNvPr id="92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92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B32E009C-DF62-4BA1-82F9-4330985F3E65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8" name=""/>
          <p:cNvSpPr/>
          <p:nvPr/>
        </p:nvSpPr>
        <p:spPr>
          <a:xfrm>
            <a:off x="0" y="0"/>
            <a:ext cx="3962400" cy="5334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工作分解的大小程度</a:t>
            </a:r>
          </a:p>
        </p:txBody>
      </p:sp>
      <p:grpSp>
        <p:nvGrpSpPr>
          <p:cNvPr id="21517" name=""/>
          <p:cNvGrpSpPr/>
          <p:nvPr/>
        </p:nvGrpSpPr>
        <p:grpSpPr>
          <a:xfrm>
            <a:off x="304800" y="914400"/>
            <a:ext cx="8610600" cy="5410200"/>
            <a:chOff x="432" y="960"/>
            <a:chExt cx="4944" cy="3024"/>
          </a:xfrm>
        </p:grpSpPr>
        <p:sp>
          <p:nvSpPr>
            <p:cNvPr id="21509" name=""/>
            <p:cNvSpPr/>
            <p:nvPr/>
          </p:nvSpPr>
          <p:spPr>
            <a:xfrm>
              <a:off x="432" y="960"/>
              <a:ext cx="1392" cy="288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 algn="ctr">
                <a:lnSpc>
                  <a:spcPct val="90000"/>
                </a:lnSpc>
                <a:spcBef>
                  <a:spcPct val="20000"/>
                </a:spcBef>
                <a:buClr>
                  <a:schemeClr val="tx2"/>
                </a:buClr>
                <a:buSzPct val="75000"/>
                <a:buFont typeface="Wingdings" pitchFamily="2" charset="2"/>
              </a:pPr>
              <a:r>
                <a:rPr lang="zh-CN" altLang="en-US" sz="3200" b="1">
                  <a:effectLst>
                    <a:outerShdw blurRad="38100" dist="38100" dir="2700000" algn="tl">
                      <a:schemeClr val="bg2"/>
                    </a:outerShdw>
                  </a:effectLst>
                  <a:latin typeface="黑体" pitchFamily="2" charset="-122"/>
                  <a:ea typeface="黑体" pitchFamily="2" charset="-122"/>
                </a:rPr>
                <a:t>区分</a:t>
              </a:r>
            </a:p>
          </p:txBody>
        </p:sp>
        <p:sp>
          <p:nvSpPr>
            <p:cNvPr id="21510" name=""/>
            <p:cNvSpPr/>
            <p:nvPr/>
          </p:nvSpPr>
          <p:spPr>
            <a:xfrm>
              <a:off x="1824" y="960"/>
              <a:ext cx="3552" cy="288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 algn="ctr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sz="3200" b="1">
                  <a:latin typeface="黑体" pitchFamily="2" charset="-122"/>
                  <a:ea typeface="黑体" pitchFamily="2" charset="-122"/>
                </a:rPr>
                <a:t>分割的大小程度</a:t>
              </a:r>
            </a:p>
          </p:txBody>
        </p:sp>
        <p:sp>
          <p:nvSpPr>
            <p:cNvPr id="21511" name=""/>
            <p:cNvSpPr/>
            <p:nvPr/>
          </p:nvSpPr>
          <p:spPr>
            <a:xfrm>
              <a:off x="432" y="1248"/>
              <a:ext cx="1392" cy="9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 algn="ctr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latin typeface="黑体" pitchFamily="2" charset="-122"/>
                  <a:ea typeface="黑体" pitchFamily="2" charset="-122"/>
                </a:rPr>
                <a:t>动作分析</a:t>
              </a:r>
            </a:p>
          </p:txBody>
        </p:sp>
        <p:sp>
          <p:nvSpPr>
            <p:cNvPr id="21512" name=""/>
            <p:cNvSpPr/>
            <p:nvPr/>
          </p:nvSpPr>
          <p:spPr>
            <a:xfrm>
              <a:off x="432" y="2160"/>
              <a:ext cx="1392" cy="96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 algn="ctr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latin typeface="黑体" pitchFamily="2" charset="-122"/>
                  <a:ea typeface="黑体" pitchFamily="2" charset="-122"/>
                </a:rPr>
                <a:t>要素作业分析</a:t>
              </a:r>
            </a:p>
          </p:txBody>
        </p:sp>
        <p:sp>
          <p:nvSpPr>
            <p:cNvPr id="21513" name=""/>
            <p:cNvSpPr/>
            <p:nvPr/>
          </p:nvSpPr>
          <p:spPr>
            <a:xfrm>
              <a:off x="432" y="3120"/>
              <a:ext cx="1392" cy="864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 algn="ctr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latin typeface="黑体" pitchFamily="2" charset="-122"/>
                  <a:ea typeface="黑体" pitchFamily="2" charset="-122"/>
                </a:rPr>
                <a:t>工序分析</a:t>
              </a:r>
            </a:p>
          </p:txBody>
        </p:sp>
        <p:sp>
          <p:nvSpPr>
            <p:cNvPr id="21514" name=""/>
            <p:cNvSpPr/>
            <p:nvPr/>
          </p:nvSpPr>
          <p:spPr>
            <a:xfrm>
              <a:off x="1824" y="1248"/>
              <a:ext cx="3552" cy="91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sz="2800" b="1">
                  <a:latin typeface="黑体" pitchFamily="2" charset="-122"/>
                  <a:ea typeface="黑体" pitchFamily="2" charset="-122"/>
                </a:rPr>
                <a:t>分割的最小单位</a:t>
              </a:r>
            </a:p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latin typeface="黑体" pitchFamily="2" charset="-122"/>
                  <a:ea typeface="黑体" pitchFamily="2" charset="-122"/>
                </a:rPr>
                <a:t>   </a:t>
              </a:r>
              <a:r>
                <a:rPr lang="zh-CN" altLang="en-US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由此难以再进行更细的分解，称为单</a:t>
              </a:r>
            </a:p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位动作、基本动作等。</a:t>
              </a:r>
            </a:p>
          </p:txBody>
        </p:sp>
        <p:sp>
          <p:nvSpPr>
            <p:cNvPr id="21515" name=""/>
            <p:cNvSpPr/>
            <p:nvPr/>
          </p:nvSpPr>
          <p:spPr>
            <a:xfrm>
              <a:off x="1824" y="2160"/>
              <a:ext cx="3552" cy="960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sz="2800" b="1">
                  <a:latin typeface="黑体" pitchFamily="2" charset="-122"/>
                  <a:ea typeface="黑体" pitchFamily="2" charset="-122"/>
                </a:rPr>
                <a:t>工作的一个目的片断</a:t>
              </a:r>
            </a:p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latin typeface="黑体" pitchFamily="2" charset="-122"/>
                  <a:ea typeface="黑体" pitchFamily="2" charset="-122"/>
                </a:rPr>
                <a:t>    </a:t>
              </a:r>
              <a:r>
                <a:rPr lang="zh-CN" altLang="en-US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例如：</a:t>
              </a:r>
            </a:p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    提取材料</a:t>
              </a:r>
            </a:p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    切削材料等</a:t>
              </a:r>
            </a:p>
          </p:txBody>
        </p:sp>
        <p:sp>
          <p:nvSpPr>
            <p:cNvPr id="21516" name=""/>
            <p:cNvSpPr/>
            <p:nvPr/>
          </p:nvSpPr>
          <p:spPr>
            <a:xfrm>
              <a:off x="1824" y="3120"/>
              <a:ext cx="3552" cy="864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marL="342900" lvl="0" indent="-342900">
                <a:lnSpc>
                  <a:spcPct val="90000"/>
                </a:lnSpc>
                <a:spcBef>
                  <a:spcPct val="20000"/>
                </a:spcBef>
              </a:pPr>
              <a:r>
                <a:rPr lang="zh-CN" altLang="en-US" sz="2800" b="1">
                  <a:latin typeface="黑体" pitchFamily="2" charset="-122"/>
                  <a:ea typeface="黑体" pitchFamily="2" charset="-122"/>
                </a:rPr>
                <a:t>工作的系统</a:t>
              </a:r>
            </a:p>
            <a:p>
              <a:pPr marL="742950" lvl="1" indent="-285750">
                <a:lnSpc>
                  <a:spcPct val="90000"/>
                </a:lnSpc>
                <a:spcBef>
                  <a:spcPct val="20000"/>
                </a:spcBef>
                <a:buChar char="•"/>
              </a:pPr>
              <a:r>
                <a:rPr lang="zh-CN" altLang="en-US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包含2个以上的要素作业</a:t>
              </a:r>
            </a:p>
            <a:p>
              <a:pPr marL="742950" lvl="1" indent="-285750">
                <a:lnSpc>
                  <a:spcPct val="90000"/>
                </a:lnSpc>
                <a:spcBef>
                  <a:spcPct val="20000"/>
                </a:spcBef>
                <a:buChar char="•"/>
              </a:pPr>
              <a:r>
                <a:rPr lang="zh-CN" altLang="en-US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1个人的工作担当范围</a:t>
              </a:r>
            </a:p>
          </p:txBody>
        </p:sp>
      </p:grpSp>
      <p:sp>
        <p:nvSpPr>
          <p:cNvPr id="2151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215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91DBE943-8C5C-48D6-B8E5-C66B1918BB81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4" name=""/>
          <p:cNvSpPr/>
          <p:nvPr/>
        </p:nvSpPr>
        <p:spPr>
          <a:xfrm>
            <a:off x="228600" y="1828800"/>
            <a:ext cx="8763000" cy="48768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spcBef>
                <a:spcPct val="20000"/>
              </a:spcBef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○</a:t>
            </a:r>
            <a:r>
              <a:rPr lang="zh-CN" altLang="en-US" sz="2000">
                <a:latin typeface="黑体" pitchFamily="2" charset="-122"/>
                <a:ea typeface="黑体" pitchFamily="2" charset="-122"/>
              </a:rPr>
              <a:t>从上面所示的由5个工序（加工件1个1个进给）组成的零件加工工序系列信息中，可以判断作业改善的重点工序是第4工序。</a:t>
            </a: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endParaRPr lang="zh-CN" altLang="en-US" sz="500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○目前希望把11.5分的加工时间改善为10分钟。</a:t>
            </a: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endParaRPr lang="zh-CN" altLang="en-US" sz="600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○预期将有下述的效果：</a:t>
            </a: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    生产量…  11.5/10…………….提高15%</a:t>
            </a: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      工时数…</a:t>
            </a:r>
            <a:r>
              <a:rPr lang="zh-CN" altLang="en-US" sz="1800">
                <a:latin typeface="黑体" pitchFamily="2" charset="-122"/>
                <a:ea typeface="黑体" pitchFamily="2" charset="-122"/>
              </a:rPr>
              <a:t>〔（11.5*5）-（10*5）〕/（11.5*5）…</a:t>
            </a:r>
            <a:r>
              <a:rPr lang="zh-CN" altLang="en-US" sz="2000">
                <a:latin typeface="黑体" pitchFamily="2" charset="-122"/>
                <a:ea typeface="黑体" pitchFamily="2" charset="-122"/>
              </a:rPr>
              <a:t>降低13% （生产线整体）</a:t>
            </a: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endParaRPr lang="zh-CN" altLang="en-US" sz="1000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</a:pPr>
            <a:r>
              <a:rPr lang="zh-CN" altLang="en-US" sz="2000">
                <a:latin typeface="黑体" pitchFamily="2" charset="-122"/>
                <a:ea typeface="黑体" pitchFamily="2" charset="-122"/>
              </a:rPr>
              <a:t>○然而，第4工序之外的工时数降低改善13%左右，对于整条生产线的产量及工时数等都不会产生影响。</a:t>
            </a:r>
          </a:p>
        </p:txBody>
      </p:sp>
      <p:sp>
        <p:nvSpPr>
          <p:cNvPr id="20515" name=""/>
          <p:cNvSpPr/>
          <p:nvPr/>
        </p:nvSpPr>
        <p:spPr>
          <a:xfrm>
            <a:off x="0" y="0"/>
            <a:ext cx="2819400" cy="5334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工序分解的目的</a:t>
            </a:r>
          </a:p>
        </p:txBody>
      </p:sp>
      <p:sp>
        <p:nvSpPr>
          <p:cNvPr id="20516" name=""/>
          <p:cNvSpPr/>
          <p:nvPr/>
        </p:nvSpPr>
        <p:spPr>
          <a:xfrm>
            <a:off x="304800" y="533400"/>
            <a:ext cx="8610600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>
              <a:spcBef>
                <a:spcPct val="50000"/>
              </a:spcBef>
              <a:buAutoNum type="arabicPeriod"/>
            </a:pPr>
            <a:r>
              <a:rPr lang="zh-CN" altLang="en-US" sz="2000" b="1"/>
              <a:t>现有工序系列的改善-----分解到工序即可</a:t>
            </a:r>
          </a:p>
          <a:p>
            <a:pPr marL="457200" lvl="0" indent="-457200">
              <a:spcBef>
                <a:spcPct val="50000"/>
              </a:spcBef>
              <a:buAutoNum type="arabicPeriod"/>
            </a:pPr>
            <a:r>
              <a:rPr lang="zh-CN" altLang="en-US" sz="2000" b="1"/>
              <a:t>新工序系列的设计</a:t>
            </a:r>
          </a:p>
          <a:p>
            <a:pPr marL="457200" lvl="0" indent="-457200">
              <a:spcBef>
                <a:spcPct val="50000"/>
              </a:spcBef>
              <a:buAutoNum type="arabicPeriod"/>
            </a:pPr>
            <a:r>
              <a:rPr lang="zh-CN" altLang="en-US" sz="2000" b="1"/>
              <a:t>先于其他的改善----工序分析的信息，直接导致的改善效果。</a:t>
            </a:r>
          </a:p>
        </p:txBody>
      </p:sp>
      <p:sp>
        <p:nvSpPr>
          <p:cNvPr id="20485" name=""/>
          <p:cNvSpPr/>
          <p:nvPr/>
        </p:nvSpPr>
        <p:spPr>
          <a:xfrm>
            <a:off x="762000" y="2209800"/>
            <a:ext cx="914400" cy="3048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rgbClr val="0000FF"/>
                </a:solidFill>
                <a:ea typeface="黑体" pitchFamily="2" charset="-122"/>
              </a:rPr>
              <a:t>材料</a:t>
            </a:r>
          </a:p>
        </p:txBody>
      </p:sp>
      <p:grpSp>
        <p:nvGrpSpPr>
          <p:cNvPr id="20486" name=""/>
          <p:cNvGrpSpPr/>
          <p:nvPr/>
        </p:nvGrpSpPr>
        <p:grpSpPr>
          <a:xfrm>
            <a:off x="2057400" y="2057400"/>
            <a:ext cx="609600" cy="609600"/>
            <a:chOff x="1968" y="480"/>
            <a:chExt cx="432" cy="432"/>
          </a:xfrm>
        </p:grpSpPr>
        <p:sp>
          <p:nvSpPr>
            <p:cNvPr id="20487" name=""/>
            <p:cNvSpPr/>
            <p:nvPr/>
          </p:nvSpPr>
          <p:spPr>
            <a:xfrm>
              <a:off x="1968" y="480"/>
              <a:ext cx="432" cy="432"/>
            </a:xfrm>
            <a:prstGeom prst="ellips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加工</a:t>
              </a:r>
            </a:p>
          </p:txBody>
        </p:sp>
        <p:cxnSp>
          <p:nvCxnSpPr>
            <p:cNvPr id="20488" name=""/>
            <p:cNvCxnSpPr/>
            <p:nvPr/>
          </p:nvCxnSpPr>
          <p:spPr>
            <a:xfrm>
              <a:off x="2016" y="720"/>
              <a:ext cx="336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sp>
          <p:nvSpPr>
            <p:cNvPr id="20489" name=""/>
            <p:cNvSpPr/>
            <p:nvPr/>
          </p:nvSpPr>
          <p:spPr>
            <a:xfrm flipH="1">
              <a:off x="2112" y="768"/>
              <a:ext cx="144" cy="14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6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1</a:t>
              </a:r>
            </a:p>
          </p:txBody>
        </p:sp>
      </p:grpSp>
      <p:grpSp>
        <p:nvGrpSpPr>
          <p:cNvPr id="20490" name=""/>
          <p:cNvGrpSpPr/>
          <p:nvPr/>
        </p:nvGrpSpPr>
        <p:grpSpPr>
          <a:xfrm>
            <a:off x="3124200" y="2057400"/>
            <a:ext cx="609600" cy="609600"/>
            <a:chOff x="2448" y="528"/>
            <a:chExt cx="384" cy="384"/>
          </a:xfrm>
        </p:grpSpPr>
        <p:sp>
          <p:nvSpPr>
            <p:cNvPr id="20491" name=""/>
            <p:cNvSpPr/>
            <p:nvPr/>
          </p:nvSpPr>
          <p:spPr>
            <a:xfrm>
              <a:off x="2448" y="528"/>
              <a:ext cx="384" cy="384"/>
            </a:xfrm>
            <a:prstGeom prst="ellips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加工</a:t>
              </a:r>
            </a:p>
          </p:txBody>
        </p:sp>
        <p:cxnSp>
          <p:nvCxnSpPr>
            <p:cNvPr id="20492" name=""/>
            <p:cNvCxnSpPr/>
            <p:nvPr/>
          </p:nvCxnSpPr>
          <p:spPr>
            <a:xfrm>
              <a:off x="2491" y="741"/>
              <a:ext cx="298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sp>
          <p:nvSpPr>
            <p:cNvPr id="20493" name=""/>
            <p:cNvSpPr/>
            <p:nvPr/>
          </p:nvSpPr>
          <p:spPr>
            <a:xfrm flipH="1">
              <a:off x="2576" y="784"/>
              <a:ext cx="128" cy="12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6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2</a:t>
              </a:r>
            </a:p>
          </p:txBody>
        </p:sp>
      </p:grpSp>
      <p:grpSp>
        <p:nvGrpSpPr>
          <p:cNvPr id="20494" name=""/>
          <p:cNvGrpSpPr/>
          <p:nvPr/>
        </p:nvGrpSpPr>
        <p:grpSpPr>
          <a:xfrm>
            <a:off x="4114800" y="2057400"/>
            <a:ext cx="609600" cy="609600"/>
            <a:chOff x="2448" y="528"/>
            <a:chExt cx="384" cy="384"/>
          </a:xfrm>
        </p:grpSpPr>
        <p:sp>
          <p:nvSpPr>
            <p:cNvPr id="20495" name=""/>
            <p:cNvSpPr/>
            <p:nvPr/>
          </p:nvSpPr>
          <p:spPr>
            <a:xfrm>
              <a:off x="2448" y="528"/>
              <a:ext cx="384" cy="384"/>
            </a:xfrm>
            <a:prstGeom prst="ellips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加工</a:t>
              </a:r>
            </a:p>
          </p:txBody>
        </p:sp>
        <p:cxnSp>
          <p:nvCxnSpPr>
            <p:cNvPr id="20496" name=""/>
            <p:cNvCxnSpPr/>
            <p:nvPr/>
          </p:nvCxnSpPr>
          <p:spPr>
            <a:xfrm>
              <a:off x="2491" y="741"/>
              <a:ext cx="298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sp>
          <p:nvSpPr>
            <p:cNvPr id="20497" name=""/>
            <p:cNvSpPr/>
            <p:nvPr/>
          </p:nvSpPr>
          <p:spPr>
            <a:xfrm flipH="1">
              <a:off x="2576" y="784"/>
              <a:ext cx="128" cy="12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6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3</a:t>
              </a:r>
            </a:p>
          </p:txBody>
        </p:sp>
      </p:grpSp>
      <p:sp>
        <p:nvSpPr>
          <p:cNvPr id="20499" name=""/>
          <p:cNvSpPr/>
          <p:nvPr/>
        </p:nvSpPr>
        <p:spPr>
          <a:xfrm>
            <a:off x="5029200" y="2057400"/>
            <a:ext cx="609600" cy="609600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  <a:miter lim="800000"/>
          </a:ln>
        </p:spPr>
        <p:txBody>
          <a:bodyPr wrap="none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4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加工</a:t>
            </a:r>
          </a:p>
        </p:txBody>
      </p:sp>
      <p:cxnSp>
        <p:nvCxnSpPr>
          <p:cNvPr id="20500" name=""/>
          <p:cNvCxnSpPr/>
          <p:nvPr/>
        </p:nvCxnSpPr>
        <p:spPr>
          <a:xfrm>
            <a:off x="5097462" y="2395538"/>
            <a:ext cx="473075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20501" name=""/>
          <p:cNvSpPr/>
          <p:nvPr/>
        </p:nvSpPr>
        <p:spPr>
          <a:xfrm flipH="1">
            <a:off x="5232400" y="2463800"/>
            <a:ext cx="203200" cy="203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6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4</a:t>
            </a:r>
          </a:p>
        </p:txBody>
      </p:sp>
      <p:grpSp>
        <p:nvGrpSpPr>
          <p:cNvPr id="20502" name=""/>
          <p:cNvGrpSpPr/>
          <p:nvPr/>
        </p:nvGrpSpPr>
        <p:grpSpPr>
          <a:xfrm>
            <a:off x="5943600" y="2057400"/>
            <a:ext cx="685800" cy="609600"/>
            <a:chOff x="2448" y="528"/>
            <a:chExt cx="384" cy="384"/>
          </a:xfrm>
        </p:grpSpPr>
        <p:sp>
          <p:nvSpPr>
            <p:cNvPr id="20503" name=""/>
            <p:cNvSpPr/>
            <p:nvPr/>
          </p:nvSpPr>
          <p:spPr>
            <a:xfrm>
              <a:off x="2448" y="528"/>
              <a:ext cx="384" cy="384"/>
            </a:xfrm>
            <a:prstGeom prst="ellips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精加工</a:t>
              </a:r>
            </a:p>
          </p:txBody>
        </p:sp>
        <p:cxnSp>
          <p:nvCxnSpPr>
            <p:cNvPr id="20504" name=""/>
            <p:cNvCxnSpPr/>
            <p:nvPr/>
          </p:nvCxnSpPr>
          <p:spPr>
            <a:xfrm>
              <a:off x="2491" y="741"/>
              <a:ext cx="298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</p:cxnSp>
        <p:sp>
          <p:nvSpPr>
            <p:cNvPr id="20505" name=""/>
            <p:cNvSpPr/>
            <p:nvPr/>
          </p:nvSpPr>
          <p:spPr>
            <a:xfrm flipH="1">
              <a:off x="2576" y="784"/>
              <a:ext cx="128" cy="12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600" b="1">
                  <a:solidFill>
                    <a:srgbClr val="0000FF"/>
                  </a:solidFill>
                  <a:latin typeface="黑体" pitchFamily="2" charset="-122"/>
                  <a:ea typeface="黑体" pitchFamily="2" charset="-122"/>
                </a:rPr>
                <a:t>5</a:t>
              </a:r>
            </a:p>
          </p:txBody>
        </p:sp>
      </p:grpSp>
      <p:sp>
        <p:nvSpPr>
          <p:cNvPr id="20506" name=""/>
          <p:cNvSpPr/>
          <p:nvPr/>
        </p:nvSpPr>
        <p:spPr>
          <a:xfrm>
            <a:off x="6934200" y="2209800"/>
            <a:ext cx="1295400" cy="3048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完成零部件</a:t>
            </a:r>
          </a:p>
        </p:txBody>
      </p:sp>
      <p:cxnSp>
        <p:nvCxnSpPr>
          <p:cNvPr id="20507" name=""/>
          <p:cNvCxnSpPr/>
          <p:nvPr/>
        </p:nvCxnSpPr>
        <p:spPr>
          <a:xfrm>
            <a:off x="2667000" y="2362200"/>
            <a:ext cx="4572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0508" name=""/>
          <p:cNvCxnSpPr/>
          <p:nvPr/>
        </p:nvCxnSpPr>
        <p:spPr>
          <a:xfrm>
            <a:off x="1676400" y="2362200"/>
            <a:ext cx="381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0509" name=""/>
          <p:cNvCxnSpPr/>
          <p:nvPr/>
        </p:nvCxnSpPr>
        <p:spPr>
          <a:xfrm>
            <a:off x="3733800" y="2362200"/>
            <a:ext cx="381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0510" name=""/>
          <p:cNvCxnSpPr/>
          <p:nvPr/>
        </p:nvCxnSpPr>
        <p:spPr>
          <a:xfrm>
            <a:off x="4724400" y="23622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0511" name=""/>
          <p:cNvCxnSpPr/>
          <p:nvPr/>
        </p:nvCxnSpPr>
        <p:spPr>
          <a:xfrm>
            <a:off x="5638800" y="23622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20512" name=""/>
          <p:cNvCxnSpPr/>
          <p:nvPr/>
        </p:nvCxnSpPr>
        <p:spPr>
          <a:xfrm>
            <a:off x="6553200" y="2362200"/>
            <a:ext cx="381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20517" name=""/>
          <p:cNvSpPr/>
          <p:nvPr/>
        </p:nvSpPr>
        <p:spPr>
          <a:xfrm>
            <a:off x="2057400" y="2590800"/>
            <a:ext cx="7620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600" b="1">
                <a:solidFill>
                  <a:srgbClr val="FF0000"/>
                </a:solidFill>
              </a:rPr>
              <a:t>10分</a:t>
            </a:r>
          </a:p>
        </p:txBody>
      </p:sp>
      <p:sp>
        <p:nvSpPr>
          <p:cNvPr id="20518" name=""/>
          <p:cNvSpPr/>
          <p:nvPr/>
        </p:nvSpPr>
        <p:spPr>
          <a:xfrm>
            <a:off x="3048000" y="2590800"/>
            <a:ext cx="7620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600" b="1">
                <a:solidFill>
                  <a:srgbClr val="FF0000"/>
                </a:solidFill>
              </a:rPr>
              <a:t>7.5分</a:t>
            </a:r>
          </a:p>
        </p:txBody>
      </p:sp>
      <p:sp>
        <p:nvSpPr>
          <p:cNvPr id="20519" name=""/>
          <p:cNvSpPr/>
          <p:nvPr/>
        </p:nvSpPr>
        <p:spPr>
          <a:xfrm>
            <a:off x="4038600" y="2590800"/>
            <a:ext cx="7620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600" b="1">
                <a:solidFill>
                  <a:srgbClr val="FF0000"/>
                </a:solidFill>
              </a:rPr>
              <a:t>8分</a:t>
            </a:r>
          </a:p>
        </p:txBody>
      </p:sp>
      <p:sp>
        <p:nvSpPr>
          <p:cNvPr id="20520" name=""/>
          <p:cNvSpPr/>
          <p:nvPr/>
        </p:nvSpPr>
        <p:spPr>
          <a:xfrm>
            <a:off x="4953000" y="2590800"/>
            <a:ext cx="7620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600" b="1">
                <a:solidFill>
                  <a:srgbClr val="FF0000"/>
                </a:solidFill>
              </a:rPr>
              <a:t>11.5分</a:t>
            </a:r>
          </a:p>
        </p:txBody>
      </p:sp>
      <p:sp>
        <p:nvSpPr>
          <p:cNvPr id="20521" name=""/>
          <p:cNvSpPr/>
          <p:nvPr/>
        </p:nvSpPr>
        <p:spPr>
          <a:xfrm>
            <a:off x="5943600" y="2590800"/>
            <a:ext cx="76200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600" b="1">
                <a:solidFill>
                  <a:srgbClr val="FF0000"/>
                </a:solidFill>
              </a:rPr>
              <a:t>10分</a:t>
            </a:r>
          </a:p>
        </p:txBody>
      </p:sp>
      <p:sp>
        <p:nvSpPr>
          <p:cNvPr id="20523" name=""/>
          <p:cNvSpPr/>
          <p:nvPr/>
        </p:nvSpPr>
        <p:spPr>
          <a:xfrm>
            <a:off x="3200400" y="6019800"/>
            <a:ext cx="571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ea typeface="黑体" pitchFamily="2" charset="-122"/>
              </a:rPr>
              <a:t>【发现和解决瓶颈工程】</a:t>
            </a:r>
          </a:p>
        </p:txBody>
      </p:sp>
      <p:sp>
        <p:nvSpPr>
          <p:cNvPr id="205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205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D848A66-9CBC-46CC-8151-C6C91E0D11D2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2" name=""/>
          <p:cNvSpPr/>
          <p:nvPr/>
        </p:nvSpPr>
        <p:spPr>
          <a:xfrm>
            <a:off x="0" y="0"/>
            <a:ext cx="3962400" cy="5334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工序系列改善的目的</a:t>
            </a:r>
          </a:p>
        </p:txBody>
      </p:sp>
      <p:sp>
        <p:nvSpPr>
          <p:cNvPr id="22533" name=""/>
          <p:cNvSpPr/>
          <p:nvPr/>
        </p:nvSpPr>
        <p:spPr>
          <a:xfrm>
            <a:off x="381000" y="914400"/>
            <a:ext cx="6629400" cy="548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lang="zh-CN" altLang="en-US" sz="3200" b="1">
                <a:latin typeface="黑体" pitchFamily="2" charset="-122"/>
                <a:ea typeface="黑体" pitchFamily="2" charset="-122"/>
              </a:rPr>
              <a:t>1、降低成本（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C）</a:t>
            </a:r>
          </a:p>
          <a:p>
            <a:pPr lvl="0">
              <a:spcBef>
                <a:spcPct val="20000"/>
              </a:spcBef>
            </a:pPr>
            <a:r>
              <a:rPr lang="zh-CN" altLang="en-US" sz="3200" b="1">
                <a:latin typeface="黑体" pitchFamily="2" charset="-122"/>
                <a:ea typeface="黑体" pitchFamily="2" charset="-122"/>
              </a:rPr>
              <a:t>2、提高产量（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P/D）</a:t>
            </a:r>
          </a:p>
          <a:p>
            <a:pPr lvl="0">
              <a:spcBef>
                <a:spcPct val="20000"/>
              </a:spcBef>
            </a:pPr>
            <a:r>
              <a:rPr lang="zh-CN" altLang="en-US" sz="3200" b="1">
                <a:latin typeface="黑体" pitchFamily="2" charset="-122"/>
                <a:ea typeface="黑体" pitchFamily="2" charset="-122"/>
              </a:rPr>
              <a:t>3、降低材料损伤和保持质量（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C/Q）</a:t>
            </a:r>
          </a:p>
          <a:p>
            <a:pPr lvl="0">
              <a:spcBef>
                <a:spcPct val="20000"/>
              </a:spcBef>
            </a:pPr>
            <a:r>
              <a:rPr lang="zh-CN" altLang="en-US" sz="3200" b="1">
                <a:latin typeface="黑体" pitchFamily="2" charset="-122"/>
                <a:ea typeface="黑体" pitchFamily="2" charset="-122"/>
              </a:rPr>
              <a:t>4、减少在制品（半成品）（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C）</a:t>
            </a:r>
          </a:p>
          <a:p>
            <a:pPr lvl="0">
              <a:spcBef>
                <a:spcPct val="20000"/>
              </a:spcBef>
            </a:pPr>
            <a:r>
              <a:rPr lang="zh-CN" altLang="en-US" sz="3200" b="1">
                <a:latin typeface="黑体" pitchFamily="2" charset="-122"/>
                <a:ea typeface="黑体" pitchFamily="2" charset="-122"/>
              </a:rPr>
              <a:t>5、空间的有效利用（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C/M）</a:t>
            </a:r>
          </a:p>
          <a:p>
            <a:pPr lvl="0">
              <a:spcBef>
                <a:spcPct val="20000"/>
              </a:spcBef>
            </a:pPr>
            <a:r>
              <a:rPr lang="zh-CN" altLang="en-US" sz="3200" b="1">
                <a:latin typeface="黑体" pitchFamily="2" charset="-122"/>
                <a:ea typeface="黑体" pitchFamily="2" charset="-122"/>
              </a:rPr>
              <a:t>6、改善安全和环境条件（</a:t>
            </a:r>
            <a:r>
              <a:rPr lang="en-US" altLang="zh-CN" sz="3200" b="1">
                <a:latin typeface="黑体" pitchFamily="2" charset="-122"/>
                <a:ea typeface="黑体" pitchFamily="2" charset="-122"/>
              </a:rPr>
              <a:t>S）</a:t>
            </a:r>
          </a:p>
          <a:p>
            <a:pPr lvl="0"/>
            <a:endParaRPr lang="zh-CN" altLang="en-US" sz="3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2534" name=""/>
          <p:cNvSpPr/>
          <p:nvPr/>
        </p:nvSpPr>
        <p:spPr>
          <a:xfrm>
            <a:off x="7086600" y="228600"/>
            <a:ext cx="1831975" cy="6248400"/>
          </a:xfrm>
          <a:prstGeom prst="rect">
            <a:avLst/>
          </a:prstGeom>
          <a:solidFill>
            <a:srgbClr val="FF6600"/>
          </a:solidFill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3600" i="1">
                <a:effectLst>
                  <a:outerShdw blurRad="38100" dist="38100" dir="2700000" algn="tl">
                    <a:schemeClr val="bg2"/>
                  </a:outerShdw>
                </a:effectLst>
              </a:rPr>
              <a:t>运用工序分析方法进行工序系列的改善，首先必须明确工序系列改善本身的目的、目标。</a:t>
            </a:r>
          </a:p>
        </p:txBody>
      </p:sp>
      <p:sp>
        <p:nvSpPr>
          <p:cNvPr id="2253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2253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030F86F7-4D5C-4974-A868-86D638D1B7C6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32" name=""/>
          <p:cNvSpPr/>
          <p:nvPr/>
        </p:nvSpPr>
        <p:spPr>
          <a:xfrm>
            <a:off x="1676400" y="609600"/>
            <a:ext cx="6080125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2900" b="1">
                <a:solidFill>
                  <a:srgbClr val="FF66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利润·风险</a:t>
            </a:r>
          </a:p>
        </p:txBody>
      </p:sp>
      <p:grpSp>
        <p:nvGrpSpPr>
          <p:cNvPr id="24628" name=""/>
          <p:cNvGrpSpPr/>
          <p:nvPr/>
        </p:nvGrpSpPr>
        <p:grpSpPr>
          <a:xfrm>
            <a:off x="152400" y="533400"/>
            <a:ext cx="8763000" cy="6324600"/>
            <a:chOff x="288" y="336"/>
            <a:chExt cx="5472" cy="3984"/>
          </a:xfrm>
        </p:grpSpPr>
        <p:sp>
          <p:nvSpPr>
            <p:cNvPr id="24582" name=""/>
            <p:cNvSpPr/>
            <p:nvPr/>
          </p:nvSpPr>
          <p:spPr>
            <a:xfrm>
              <a:off x="288" y="336"/>
              <a:ext cx="39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步骤</a:t>
              </a:r>
            </a:p>
          </p:txBody>
        </p:sp>
        <p:sp>
          <p:nvSpPr>
            <p:cNvPr id="24583" name=""/>
            <p:cNvSpPr/>
            <p:nvPr/>
          </p:nvSpPr>
          <p:spPr>
            <a:xfrm>
              <a:off x="288" y="506"/>
              <a:ext cx="395" cy="381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1</a:t>
              </a:r>
            </a:p>
          </p:txBody>
        </p:sp>
        <p:sp>
          <p:nvSpPr>
            <p:cNvPr id="24584" name=""/>
            <p:cNvSpPr/>
            <p:nvPr/>
          </p:nvSpPr>
          <p:spPr>
            <a:xfrm>
              <a:off x="683" y="336"/>
              <a:ext cx="171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内     容     区     分</a:t>
              </a:r>
            </a:p>
          </p:txBody>
        </p:sp>
        <p:sp>
          <p:nvSpPr>
            <p:cNvPr id="24585" name=""/>
            <p:cNvSpPr/>
            <p:nvPr/>
          </p:nvSpPr>
          <p:spPr>
            <a:xfrm>
              <a:off x="2398" y="336"/>
              <a:ext cx="3362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重     点     内     容</a:t>
              </a:r>
            </a:p>
          </p:txBody>
        </p:sp>
        <p:sp>
          <p:nvSpPr>
            <p:cNvPr id="24586" name=""/>
            <p:cNvSpPr/>
            <p:nvPr/>
          </p:nvSpPr>
          <p:spPr>
            <a:xfrm>
              <a:off x="683" y="506"/>
              <a:ext cx="1715" cy="381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明确目的</a:t>
              </a:r>
            </a:p>
          </p:txBody>
        </p:sp>
        <p:sp>
          <p:nvSpPr>
            <p:cNvPr id="24587" name=""/>
            <p:cNvSpPr/>
            <p:nvPr/>
          </p:nvSpPr>
          <p:spPr>
            <a:xfrm>
              <a:off x="2398" y="506"/>
              <a:ext cx="3362" cy="381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200" b="1">
                  <a:latin typeface="黑体" pitchFamily="2" charset="-122"/>
                  <a:ea typeface="黑体" pitchFamily="2" charset="-122"/>
                </a:rPr>
                <a:t>工序改善还是其它的改善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200" b="1">
                  <a:latin typeface="黑体" pitchFamily="2" charset="-122"/>
                  <a:ea typeface="黑体" pitchFamily="2" charset="-122"/>
                </a:rPr>
                <a:t>具体地想加以改善的对象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200" b="1">
                  <a:latin typeface="黑体" pitchFamily="2" charset="-122"/>
                  <a:ea typeface="黑体" pitchFamily="2" charset="-122"/>
                </a:rPr>
                <a:t>特别想要改善什么</a:t>
              </a:r>
            </a:p>
          </p:txBody>
        </p:sp>
        <p:sp>
          <p:nvSpPr>
            <p:cNvPr id="24588" name=""/>
            <p:cNvSpPr/>
            <p:nvPr/>
          </p:nvSpPr>
          <p:spPr>
            <a:xfrm>
              <a:off x="288" y="887"/>
              <a:ext cx="395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2</a:t>
              </a:r>
            </a:p>
          </p:txBody>
        </p:sp>
        <p:sp>
          <p:nvSpPr>
            <p:cNvPr id="24589" name=""/>
            <p:cNvSpPr/>
            <p:nvPr/>
          </p:nvSpPr>
          <p:spPr>
            <a:xfrm>
              <a:off x="683" y="887"/>
              <a:ext cx="1715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确定改善的目标</a:t>
              </a:r>
            </a:p>
          </p:txBody>
        </p:sp>
        <p:sp>
          <p:nvSpPr>
            <p:cNvPr id="24590" name=""/>
            <p:cNvSpPr/>
            <p:nvPr/>
          </p:nvSpPr>
          <p:spPr>
            <a:xfrm>
              <a:off x="2398" y="887"/>
              <a:ext cx="3362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把改善的预想效果定量化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目标稍微定的 高一些，有实现的可能性</a:t>
              </a:r>
            </a:p>
          </p:txBody>
        </p:sp>
        <p:sp>
          <p:nvSpPr>
            <p:cNvPr id="24591" name=""/>
            <p:cNvSpPr/>
            <p:nvPr/>
          </p:nvSpPr>
          <p:spPr>
            <a:xfrm>
              <a:off x="288" y="1184"/>
              <a:ext cx="395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3</a:t>
              </a:r>
            </a:p>
          </p:txBody>
        </p:sp>
        <p:sp>
          <p:nvSpPr>
            <p:cNvPr id="24592" name=""/>
            <p:cNvSpPr/>
            <p:nvPr/>
          </p:nvSpPr>
          <p:spPr>
            <a:xfrm>
              <a:off x="683" y="1184"/>
              <a:ext cx="1715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制定改善活动计划</a:t>
              </a:r>
            </a:p>
          </p:txBody>
        </p:sp>
        <p:sp>
          <p:nvSpPr>
            <p:cNvPr id="24593" name=""/>
            <p:cNvSpPr/>
            <p:nvPr/>
          </p:nvSpPr>
          <p:spPr>
            <a:xfrm>
              <a:off x="2398" y="1184"/>
              <a:ext cx="3362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确定分析方法、分析者和分析范围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研究决定日程、预算等</a:t>
              </a:r>
            </a:p>
          </p:txBody>
        </p:sp>
        <p:sp>
          <p:nvSpPr>
            <p:cNvPr id="24594" name=""/>
            <p:cNvSpPr/>
            <p:nvPr/>
          </p:nvSpPr>
          <p:spPr>
            <a:xfrm>
              <a:off x="288" y="1480"/>
              <a:ext cx="395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4</a:t>
              </a:r>
            </a:p>
          </p:txBody>
        </p:sp>
        <p:sp>
          <p:nvSpPr>
            <p:cNvPr id="24595" name=""/>
            <p:cNvSpPr/>
            <p:nvPr/>
          </p:nvSpPr>
          <p:spPr>
            <a:xfrm>
              <a:off x="683" y="1480"/>
              <a:ext cx="1715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准备开始进行工序分析</a:t>
              </a:r>
            </a:p>
          </p:txBody>
        </p:sp>
        <p:sp>
          <p:nvSpPr>
            <p:cNvPr id="24596" name=""/>
            <p:cNvSpPr/>
            <p:nvPr/>
          </p:nvSpPr>
          <p:spPr>
            <a:xfrm>
              <a:off x="2398" y="1480"/>
              <a:ext cx="3362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分析表格的准备和方法的统一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向现场进行必要的</a:t>
              </a:r>
              <a:r>
                <a:rPr lang="en-US" altLang="zh-CN" sz="1400" b="1">
                  <a:latin typeface="黑体" pitchFamily="2" charset="-122"/>
                  <a:ea typeface="黑体" pitchFamily="2" charset="-122"/>
                </a:rPr>
                <a:t>PR</a:t>
              </a:r>
            </a:p>
          </p:txBody>
        </p:sp>
        <p:sp>
          <p:nvSpPr>
            <p:cNvPr id="24597" name=""/>
            <p:cNvSpPr/>
            <p:nvPr/>
          </p:nvSpPr>
          <p:spPr>
            <a:xfrm>
              <a:off x="1008" y="1776"/>
              <a:ext cx="1385" cy="381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基础项目的分析</a:t>
              </a:r>
            </a:p>
          </p:txBody>
        </p:sp>
        <p:sp>
          <p:nvSpPr>
            <p:cNvPr id="24598" name=""/>
            <p:cNvSpPr/>
            <p:nvPr/>
          </p:nvSpPr>
          <p:spPr>
            <a:xfrm>
              <a:off x="288" y="1777"/>
              <a:ext cx="395" cy="1568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5</a:t>
              </a:r>
            </a:p>
          </p:txBody>
        </p:sp>
        <p:sp>
          <p:nvSpPr>
            <p:cNvPr id="24599" name=""/>
            <p:cNvSpPr/>
            <p:nvPr/>
          </p:nvSpPr>
          <p:spPr>
            <a:xfrm>
              <a:off x="2398" y="1777"/>
              <a:ext cx="3362" cy="381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产品名称、材料名称、生产批量数等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功能、质量水平处理方法等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生产预定和实际成绩等</a:t>
              </a:r>
            </a:p>
          </p:txBody>
        </p:sp>
        <p:sp>
          <p:nvSpPr>
            <p:cNvPr id="24601" name=""/>
            <p:cNvSpPr/>
            <p:nvPr/>
          </p:nvSpPr>
          <p:spPr>
            <a:xfrm>
              <a:off x="2398" y="2158"/>
              <a:ext cx="3362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用○□ </a:t>
              </a:r>
              <a:r>
                <a:rPr lang="en-US" altLang="zh-CN" sz="1400" b="1">
                  <a:latin typeface="黑体" pitchFamily="2" charset="-122"/>
                  <a:ea typeface="黑体" pitchFamily="2" charset="-122"/>
                </a:rPr>
                <a:t>D▽ 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的5种区分进行记录 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不要漏掉各工序的必要信息</a:t>
              </a:r>
            </a:p>
          </p:txBody>
        </p:sp>
        <p:sp>
          <p:nvSpPr>
            <p:cNvPr id="24602" name=""/>
            <p:cNvSpPr/>
            <p:nvPr/>
          </p:nvSpPr>
          <p:spPr>
            <a:xfrm>
              <a:off x="3138" y="2208"/>
              <a:ext cx="131" cy="85"/>
            </a:xfrm>
            <a:prstGeom prst="rightArrow">
              <a:avLst>
                <a:gd name="adj1" fmla="val 50000"/>
                <a:gd name="adj2" fmla="val 38529"/>
              </a:avLst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endParaRPr lang="zh-CN" altLang="en-US" b="1"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24603" name=""/>
            <p:cNvSpPr/>
            <p:nvPr/>
          </p:nvSpPr>
          <p:spPr>
            <a:xfrm>
              <a:off x="1013" y="2158"/>
              <a:ext cx="1385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solidFill>
                    <a:srgbClr val="FF0000"/>
                  </a:solidFill>
                  <a:latin typeface="黑体" pitchFamily="2" charset="-122"/>
                  <a:ea typeface="黑体" pitchFamily="2" charset="-122"/>
                </a:rPr>
                <a:t>基本分析</a:t>
              </a:r>
            </a:p>
          </p:txBody>
        </p:sp>
        <p:sp>
          <p:nvSpPr>
            <p:cNvPr id="24604" name=""/>
            <p:cNvSpPr/>
            <p:nvPr/>
          </p:nvSpPr>
          <p:spPr>
            <a:xfrm>
              <a:off x="1013" y="2455"/>
              <a:ext cx="1385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整        理</a:t>
              </a:r>
            </a:p>
          </p:txBody>
        </p:sp>
        <p:sp>
          <p:nvSpPr>
            <p:cNvPr id="24605" name=""/>
            <p:cNvSpPr/>
            <p:nvPr/>
          </p:nvSpPr>
          <p:spPr>
            <a:xfrm>
              <a:off x="2398" y="2455"/>
              <a:ext cx="3362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誉写分析结果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按工序的5种区分分别整理信息</a:t>
              </a:r>
            </a:p>
          </p:txBody>
        </p:sp>
        <p:sp>
          <p:nvSpPr>
            <p:cNvPr id="24606" name=""/>
            <p:cNvSpPr/>
            <p:nvPr/>
          </p:nvSpPr>
          <p:spPr>
            <a:xfrm>
              <a:off x="1013" y="2752"/>
              <a:ext cx="1385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研究问题点</a:t>
              </a:r>
            </a:p>
          </p:txBody>
        </p:sp>
        <p:sp>
          <p:nvSpPr>
            <p:cNvPr id="24607" name=""/>
            <p:cNvSpPr/>
            <p:nvPr/>
          </p:nvSpPr>
          <p:spPr>
            <a:xfrm>
              <a:off x="2398" y="2752"/>
              <a:ext cx="3362" cy="297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按工序5种区分分别整理问题点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研究改善重点</a:t>
              </a:r>
            </a:p>
          </p:txBody>
        </p:sp>
        <p:sp>
          <p:nvSpPr>
            <p:cNvPr id="24608" name=""/>
            <p:cNvSpPr/>
            <p:nvPr/>
          </p:nvSpPr>
          <p:spPr>
            <a:xfrm>
              <a:off x="1013" y="3049"/>
              <a:ext cx="1385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000" b="1">
                  <a:latin typeface="黑体" pitchFamily="2" charset="-122"/>
                  <a:ea typeface="黑体" pitchFamily="2" charset="-122"/>
                </a:rPr>
                <a:t>重点分析的准备</a:t>
              </a:r>
            </a:p>
          </p:txBody>
        </p:sp>
        <p:sp>
          <p:nvSpPr>
            <p:cNvPr id="24609" name=""/>
            <p:cNvSpPr/>
            <p:nvPr/>
          </p:nvSpPr>
          <p:spPr>
            <a:xfrm>
              <a:off x="2398" y="3049"/>
              <a:ext cx="3362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确定重点分析对象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确定重点分析方法</a:t>
              </a:r>
            </a:p>
          </p:txBody>
        </p:sp>
        <p:sp>
          <p:nvSpPr>
            <p:cNvPr id="24610" name=""/>
            <p:cNvSpPr/>
            <p:nvPr/>
          </p:nvSpPr>
          <p:spPr>
            <a:xfrm>
              <a:off x="683" y="1777"/>
              <a:ext cx="330" cy="1568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vert="vert"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600" b="1">
                  <a:latin typeface="黑体" pitchFamily="2" charset="-122"/>
                  <a:ea typeface="黑体" pitchFamily="2" charset="-122"/>
                </a:rPr>
                <a:t>实  施  基  本  分  析</a:t>
              </a:r>
            </a:p>
          </p:txBody>
        </p:sp>
        <p:sp>
          <p:nvSpPr>
            <p:cNvPr id="24611" name=""/>
            <p:cNvSpPr/>
            <p:nvPr/>
          </p:nvSpPr>
          <p:spPr>
            <a:xfrm>
              <a:off x="2398" y="3345"/>
              <a:ext cx="3362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进行重点分析、整理其结果</a:t>
              </a:r>
            </a:p>
          </p:txBody>
        </p:sp>
        <p:sp>
          <p:nvSpPr>
            <p:cNvPr id="24612" name=""/>
            <p:cNvSpPr/>
            <p:nvPr/>
          </p:nvSpPr>
          <p:spPr>
            <a:xfrm>
              <a:off x="288" y="3345"/>
              <a:ext cx="39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6</a:t>
              </a:r>
            </a:p>
          </p:txBody>
        </p:sp>
        <p:sp>
          <p:nvSpPr>
            <p:cNvPr id="24613" name=""/>
            <p:cNvSpPr/>
            <p:nvPr/>
          </p:nvSpPr>
          <p:spPr>
            <a:xfrm>
              <a:off x="683" y="3345"/>
              <a:ext cx="171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1800" b="1">
                  <a:latin typeface="黑体" pitchFamily="2" charset="-122"/>
                  <a:ea typeface="黑体" pitchFamily="2" charset="-122"/>
                </a:rPr>
                <a:t>着手进行重点分析</a:t>
              </a:r>
            </a:p>
          </p:txBody>
        </p:sp>
        <p:sp>
          <p:nvSpPr>
            <p:cNvPr id="24614" name=""/>
            <p:cNvSpPr/>
            <p:nvPr/>
          </p:nvSpPr>
          <p:spPr>
            <a:xfrm>
              <a:off x="2398" y="3515"/>
              <a:ext cx="3362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提出设想并加以评价</a:t>
              </a:r>
            </a:p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设想的具体化和效果预测</a:t>
              </a:r>
            </a:p>
          </p:txBody>
        </p:sp>
        <p:sp>
          <p:nvSpPr>
            <p:cNvPr id="24615" name=""/>
            <p:cNvSpPr/>
            <p:nvPr/>
          </p:nvSpPr>
          <p:spPr>
            <a:xfrm>
              <a:off x="683" y="3515"/>
              <a:ext cx="1715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1800" b="1">
                  <a:latin typeface="黑体" pitchFamily="2" charset="-122"/>
                  <a:ea typeface="黑体" pitchFamily="2" charset="-122"/>
                </a:rPr>
                <a:t>提出构想和改善方案</a:t>
              </a:r>
            </a:p>
          </p:txBody>
        </p:sp>
        <p:sp>
          <p:nvSpPr>
            <p:cNvPr id="24616" name=""/>
            <p:cNvSpPr/>
            <p:nvPr/>
          </p:nvSpPr>
          <p:spPr>
            <a:xfrm>
              <a:off x="288" y="3515"/>
              <a:ext cx="395" cy="296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7</a:t>
              </a:r>
            </a:p>
          </p:txBody>
        </p:sp>
        <p:sp>
          <p:nvSpPr>
            <p:cNvPr id="24617" name=""/>
            <p:cNvSpPr/>
            <p:nvPr/>
          </p:nvSpPr>
          <p:spPr>
            <a:xfrm>
              <a:off x="288" y="3811"/>
              <a:ext cx="39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8</a:t>
              </a:r>
            </a:p>
          </p:txBody>
        </p:sp>
        <p:sp>
          <p:nvSpPr>
            <p:cNvPr id="24618" name=""/>
            <p:cNvSpPr/>
            <p:nvPr/>
          </p:nvSpPr>
          <p:spPr>
            <a:xfrm>
              <a:off x="288" y="3981"/>
              <a:ext cx="395" cy="169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9</a:t>
              </a:r>
            </a:p>
          </p:txBody>
        </p:sp>
        <p:sp>
          <p:nvSpPr>
            <p:cNvPr id="24619" name=""/>
            <p:cNvSpPr/>
            <p:nvPr/>
          </p:nvSpPr>
          <p:spPr>
            <a:xfrm>
              <a:off x="288" y="4150"/>
              <a:ext cx="39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10</a:t>
              </a:r>
            </a:p>
          </p:txBody>
        </p:sp>
        <p:sp>
          <p:nvSpPr>
            <p:cNvPr id="24620" name=""/>
            <p:cNvSpPr/>
            <p:nvPr/>
          </p:nvSpPr>
          <p:spPr>
            <a:xfrm>
              <a:off x="683" y="3811"/>
              <a:ext cx="171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1900" b="1">
                  <a:latin typeface="黑体" pitchFamily="2" charset="-122"/>
                  <a:ea typeface="黑体" pitchFamily="2" charset="-122"/>
                </a:rPr>
                <a:t>提出有关改善方案的建议</a:t>
              </a:r>
            </a:p>
          </p:txBody>
        </p:sp>
        <p:sp>
          <p:nvSpPr>
            <p:cNvPr id="24621" name=""/>
            <p:cNvSpPr/>
            <p:nvPr/>
          </p:nvSpPr>
          <p:spPr>
            <a:xfrm>
              <a:off x="683" y="3981"/>
              <a:ext cx="1715" cy="169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1800" b="1">
                  <a:latin typeface="黑体" pitchFamily="2" charset="-122"/>
                  <a:ea typeface="黑体" pitchFamily="2" charset="-122"/>
                </a:rPr>
                <a:t>实施的准备和试行</a:t>
              </a:r>
            </a:p>
          </p:txBody>
        </p:sp>
        <p:sp>
          <p:nvSpPr>
            <p:cNvPr id="24622" name=""/>
            <p:cNvSpPr/>
            <p:nvPr/>
          </p:nvSpPr>
          <p:spPr>
            <a:xfrm>
              <a:off x="683" y="4150"/>
              <a:ext cx="1715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1800" b="1">
                  <a:solidFill>
                    <a:srgbClr val="FF0000"/>
                  </a:solidFill>
                  <a:latin typeface="黑体" pitchFamily="2" charset="-122"/>
                  <a:ea typeface="黑体" pitchFamily="2" charset="-122"/>
                </a:rPr>
                <a:t>实施</a:t>
              </a:r>
            </a:p>
          </p:txBody>
        </p:sp>
        <p:sp>
          <p:nvSpPr>
            <p:cNvPr id="24623" name=""/>
            <p:cNvSpPr/>
            <p:nvPr/>
          </p:nvSpPr>
          <p:spPr>
            <a:xfrm>
              <a:off x="2398" y="3811"/>
              <a:ext cx="3362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改善建议的说明和必要的修改</a:t>
              </a:r>
            </a:p>
          </p:txBody>
        </p:sp>
        <p:sp>
          <p:nvSpPr>
            <p:cNvPr id="24624" name=""/>
            <p:cNvSpPr/>
            <p:nvPr/>
          </p:nvSpPr>
          <p:spPr>
            <a:xfrm>
              <a:off x="2398" y="3981"/>
              <a:ext cx="3362" cy="169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400" b="1">
                  <a:latin typeface="黑体" pitchFamily="2" charset="-122"/>
                  <a:ea typeface="黑体" pitchFamily="2" charset="-122"/>
                </a:rPr>
                <a:t>安排人员的训练及设备、工具的制作等</a:t>
              </a:r>
            </a:p>
          </p:txBody>
        </p:sp>
        <p:sp>
          <p:nvSpPr>
            <p:cNvPr id="24625" name=""/>
            <p:cNvSpPr/>
            <p:nvPr/>
          </p:nvSpPr>
          <p:spPr>
            <a:xfrm>
              <a:off x="2398" y="4150"/>
              <a:ext cx="3362" cy="170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wrap="none" anchor="ctr" anchorCtr="0">
              <a:noAutofit/>
            </a:bodyPr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400" b="1">
                  <a:latin typeface="黑体" pitchFamily="2" charset="-122"/>
                  <a:ea typeface="黑体" pitchFamily="2" charset="-122"/>
                </a:rPr>
                <a:t>●     </a:t>
              </a:r>
              <a:r>
                <a:rPr lang="zh-CN" altLang="en-US" sz="1200" b="1">
                  <a:latin typeface="黑体" pitchFamily="2" charset="-122"/>
                  <a:ea typeface="黑体" pitchFamily="2" charset="-122"/>
                </a:rPr>
                <a:t>试行，如有必要便加以修改，然后进入正式实施的阶段</a:t>
              </a:r>
            </a:p>
          </p:txBody>
        </p:sp>
      </p:grpSp>
      <p:sp>
        <p:nvSpPr>
          <p:cNvPr id="24627" name=""/>
          <p:cNvSpPr/>
          <p:nvPr/>
        </p:nvSpPr>
        <p:spPr>
          <a:xfrm>
            <a:off x="0" y="0"/>
            <a:ext cx="2819400" cy="5334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工序改善程序</a:t>
            </a:r>
          </a:p>
        </p:txBody>
      </p:sp>
      <p:sp>
        <p:nvSpPr>
          <p:cNvPr id="24629" name=""/>
          <p:cNvSpPr/>
          <p:nvPr/>
        </p:nvSpPr>
        <p:spPr>
          <a:xfrm>
            <a:off x="8001000" y="914400"/>
            <a:ext cx="549275" cy="5638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4M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变动管理</a:t>
            </a: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之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变更起案书</a:t>
            </a: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的正式发行。</a:t>
            </a:r>
          </a:p>
        </p:txBody>
      </p:sp>
      <p:sp>
        <p:nvSpPr>
          <p:cNvPr id="2463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246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F5E110E5-80BC-45B8-930D-DA245D30C028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3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96" name=""/>
          <p:cNvSpPr/>
          <p:nvPr/>
        </p:nvSpPr>
        <p:spPr>
          <a:xfrm>
            <a:off x="3352800" y="1066800"/>
            <a:ext cx="5410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唯一一个产生附加价值的工序</a:t>
            </a:r>
          </a:p>
        </p:txBody>
      </p:sp>
      <p:sp>
        <p:nvSpPr>
          <p:cNvPr id="23556" name=""/>
          <p:cNvSpPr/>
          <p:nvPr/>
        </p:nvSpPr>
        <p:spPr>
          <a:xfrm>
            <a:off x="0" y="0"/>
            <a:ext cx="2667000" cy="5334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工序分析符号</a:t>
            </a:r>
          </a:p>
        </p:txBody>
      </p:sp>
      <p:sp>
        <p:nvSpPr>
          <p:cNvPr id="23557" name=""/>
          <p:cNvSpPr/>
          <p:nvPr/>
        </p:nvSpPr>
        <p:spPr>
          <a:xfrm>
            <a:off x="381000" y="609600"/>
            <a:ext cx="990600" cy="371475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1600" b="1">
                <a:latin typeface="黑体" pitchFamily="2" charset="-122"/>
                <a:ea typeface="黑体" pitchFamily="2" charset="-122"/>
              </a:rPr>
              <a:t>ASME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符号</a:t>
            </a:r>
          </a:p>
        </p:txBody>
      </p:sp>
      <p:sp>
        <p:nvSpPr>
          <p:cNvPr id="23558" name=""/>
          <p:cNvSpPr/>
          <p:nvPr/>
        </p:nvSpPr>
        <p:spPr>
          <a:xfrm>
            <a:off x="1371600" y="609600"/>
            <a:ext cx="990600" cy="371475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1600" b="1">
                <a:latin typeface="黑体" pitchFamily="2" charset="-122"/>
                <a:ea typeface="黑体" pitchFamily="2" charset="-122"/>
              </a:rPr>
              <a:t>JIS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符号</a:t>
            </a:r>
          </a:p>
        </p:txBody>
      </p:sp>
      <p:sp>
        <p:nvSpPr>
          <p:cNvPr id="23559" name=""/>
          <p:cNvSpPr/>
          <p:nvPr/>
        </p:nvSpPr>
        <p:spPr>
          <a:xfrm>
            <a:off x="2362200" y="609600"/>
            <a:ext cx="990600" cy="371475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名称</a:t>
            </a:r>
          </a:p>
        </p:txBody>
      </p:sp>
      <p:sp>
        <p:nvSpPr>
          <p:cNvPr id="23560" name=""/>
          <p:cNvSpPr/>
          <p:nvPr/>
        </p:nvSpPr>
        <p:spPr>
          <a:xfrm>
            <a:off x="3352800" y="609600"/>
            <a:ext cx="1981200" cy="371475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内      容</a:t>
            </a:r>
          </a:p>
        </p:txBody>
      </p:sp>
      <p:sp>
        <p:nvSpPr>
          <p:cNvPr id="23561" name=""/>
          <p:cNvSpPr/>
          <p:nvPr/>
        </p:nvSpPr>
        <p:spPr>
          <a:xfrm>
            <a:off x="5334000" y="609600"/>
            <a:ext cx="3429000" cy="371475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代  表  性  例</a:t>
            </a:r>
          </a:p>
        </p:txBody>
      </p:sp>
      <p:sp>
        <p:nvSpPr>
          <p:cNvPr id="23562" name=""/>
          <p:cNvSpPr/>
          <p:nvPr/>
        </p:nvSpPr>
        <p:spPr>
          <a:xfrm>
            <a:off x="381000" y="981075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500" b="1">
                <a:latin typeface="黑体" pitchFamily="2" charset="-122"/>
                <a:ea typeface="黑体" pitchFamily="2" charset="-122"/>
              </a:rPr>
              <a:t>○</a:t>
            </a:r>
          </a:p>
        </p:txBody>
      </p:sp>
      <p:sp>
        <p:nvSpPr>
          <p:cNvPr id="23563" name=""/>
          <p:cNvSpPr/>
          <p:nvPr/>
        </p:nvSpPr>
        <p:spPr>
          <a:xfrm>
            <a:off x="5334000" y="981075"/>
            <a:ext cx="34290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 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用车床车削外径</a:t>
            </a:r>
          </a:p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 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把</a:t>
            </a:r>
            <a:r>
              <a:rPr lang="en-US" altLang="zh-CN" sz="1600" b="1">
                <a:latin typeface="黑体" pitchFamily="2" charset="-122"/>
                <a:ea typeface="黑体" pitchFamily="2" charset="-122"/>
              </a:rPr>
              <a:t>a、b、c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三个零件装在本体</a:t>
            </a:r>
          </a:p>
        </p:txBody>
      </p:sp>
      <p:sp>
        <p:nvSpPr>
          <p:cNvPr id="23564" name=""/>
          <p:cNvSpPr/>
          <p:nvPr/>
        </p:nvSpPr>
        <p:spPr>
          <a:xfrm>
            <a:off x="5334000" y="1909762"/>
            <a:ext cx="34290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0" tIns="0" rIns="0" bIns="0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检查收到的物品的数量，确认入库</a:t>
            </a:r>
          </a:p>
          <a:p>
            <a:pPr lvl="0" algn="ctr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测定产品的重量，判定其良与否</a:t>
            </a:r>
          </a:p>
        </p:txBody>
      </p:sp>
      <p:sp>
        <p:nvSpPr>
          <p:cNvPr id="23565" name=""/>
          <p:cNvSpPr/>
          <p:nvPr/>
        </p:nvSpPr>
        <p:spPr>
          <a:xfrm>
            <a:off x="5334000" y="2838450"/>
            <a:ext cx="34290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检查精加工面的精度，判定是否合格</a:t>
            </a:r>
          </a:p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测量外径，检查是否符合公差范围</a:t>
            </a:r>
          </a:p>
        </p:txBody>
      </p:sp>
      <p:sp>
        <p:nvSpPr>
          <p:cNvPr id="23566" name=""/>
          <p:cNvSpPr/>
          <p:nvPr/>
        </p:nvSpPr>
        <p:spPr>
          <a:xfrm>
            <a:off x="5334000" y="3767138"/>
            <a:ext cx="34290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 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用铲车把材料从仓库运到车间</a:t>
            </a:r>
          </a:p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 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用吊车把产品运到检验场所</a:t>
            </a:r>
          </a:p>
        </p:txBody>
      </p:sp>
      <p:sp>
        <p:nvSpPr>
          <p:cNvPr id="23567" name=""/>
          <p:cNvSpPr/>
          <p:nvPr/>
        </p:nvSpPr>
        <p:spPr>
          <a:xfrm>
            <a:off x="5334000" y="4695825"/>
            <a:ext cx="34290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 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把后面要进行加工的材料在现有的</a:t>
            </a:r>
          </a:p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批量用完之前停放在那里</a:t>
            </a:r>
          </a:p>
        </p:txBody>
      </p:sp>
      <p:sp>
        <p:nvSpPr>
          <p:cNvPr id="23568" name=""/>
          <p:cNvSpPr/>
          <p:nvPr/>
        </p:nvSpPr>
        <p:spPr>
          <a:xfrm>
            <a:off x="5334000" y="5624512"/>
            <a:ext cx="34290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" b="1">
                <a:latin typeface="黑体" pitchFamily="2" charset="-122"/>
                <a:ea typeface="黑体" pitchFamily="2" charset="-122"/>
              </a:rPr>
              <a:t>●     </a:t>
            </a:r>
            <a:r>
              <a:rPr lang="zh-CN" altLang="en-US" sz="1600" b="1">
                <a:latin typeface="黑体" pitchFamily="2" charset="-122"/>
                <a:ea typeface="黑体" pitchFamily="2" charset="-122"/>
              </a:rPr>
              <a:t>将物品放在仓库的整理货架上，保</a:t>
            </a:r>
          </a:p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管到车间请求出库为止</a:t>
            </a:r>
          </a:p>
        </p:txBody>
      </p:sp>
      <p:sp>
        <p:nvSpPr>
          <p:cNvPr id="23569" name=""/>
          <p:cNvSpPr/>
          <p:nvPr/>
        </p:nvSpPr>
        <p:spPr>
          <a:xfrm>
            <a:off x="3352800" y="981075"/>
            <a:ext cx="19812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变质.变形.组装.分解.</a:t>
            </a:r>
          </a:p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为其它工序而进行的</a:t>
            </a:r>
          </a:p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准备作业</a:t>
            </a:r>
          </a:p>
        </p:txBody>
      </p:sp>
      <p:sp>
        <p:nvSpPr>
          <p:cNvPr id="23570" name=""/>
          <p:cNvSpPr/>
          <p:nvPr/>
        </p:nvSpPr>
        <p:spPr>
          <a:xfrm>
            <a:off x="3352800" y="1909762"/>
            <a:ext cx="19812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数数量</a:t>
            </a:r>
          </a:p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测定量</a:t>
            </a:r>
          </a:p>
        </p:txBody>
      </p:sp>
      <p:sp>
        <p:nvSpPr>
          <p:cNvPr id="23571" name=""/>
          <p:cNvSpPr/>
          <p:nvPr/>
        </p:nvSpPr>
        <p:spPr>
          <a:xfrm>
            <a:off x="3352800" y="2838450"/>
            <a:ext cx="19812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检查质量</a:t>
            </a:r>
          </a:p>
        </p:txBody>
      </p:sp>
      <p:sp>
        <p:nvSpPr>
          <p:cNvPr id="23572" name=""/>
          <p:cNvSpPr/>
          <p:nvPr/>
        </p:nvSpPr>
        <p:spPr>
          <a:xfrm>
            <a:off x="3352800" y="3767138"/>
            <a:ext cx="19812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搬运材料和产品</a:t>
            </a:r>
          </a:p>
          <a:p>
            <a:pPr lvl="0"/>
            <a:r>
              <a:rPr lang="zh-CN" altLang="en-US" sz="1500" b="1">
                <a:latin typeface="黑体" pitchFamily="2" charset="-122"/>
                <a:ea typeface="黑体" pitchFamily="2" charset="-122"/>
              </a:rPr>
              <a:t>向目的地移动（空手）</a:t>
            </a:r>
          </a:p>
        </p:txBody>
      </p:sp>
      <p:sp>
        <p:nvSpPr>
          <p:cNvPr id="23573" name=""/>
          <p:cNvSpPr/>
          <p:nvPr/>
        </p:nvSpPr>
        <p:spPr>
          <a:xfrm>
            <a:off x="3352800" y="4695825"/>
            <a:ext cx="19812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工序和工序间的暂时</a:t>
            </a:r>
          </a:p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等待</a:t>
            </a:r>
          </a:p>
        </p:txBody>
      </p:sp>
      <p:sp>
        <p:nvSpPr>
          <p:cNvPr id="23574" name=""/>
          <p:cNvSpPr/>
          <p:nvPr/>
        </p:nvSpPr>
        <p:spPr>
          <a:xfrm>
            <a:off x="3352800" y="5624512"/>
            <a:ext cx="19812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有计划地保管（等</a:t>
            </a:r>
          </a:p>
          <a:p>
            <a:pPr lvl="0"/>
            <a:r>
              <a:rPr lang="zh-CN" altLang="en-US" sz="1600" b="1">
                <a:latin typeface="黑体" pitchFamily="2" charset="-122"/>
                <a:ea typeface="黑体" pitchFamily="2" charset="-122"/>
              </a:rPr>
              <a:t>待）</a:t>
            </a:r>
          </a:p>
        </p:txBody>
      </p:sp>
      <p:sp>
        <p:nvSpPr>
          <p:cNvPr id="23575" name=""/>
          <p:cNvSpPr/>
          <p:nvPr/>
        </p:nvSpPr>
        <p:spPr>
          <a:xfrm>
            <a:off x="2362200" y="981075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18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加工  </a:t>
            </a:r>
          </a:p>
          <a:p>
            <a:pPr lvl="0" algn="ctr"/>
            <a:r>
              <a:rPr lang="zh-CN" altLang="en-US" sz="18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作业</a:t>
            </a:r>
          </a:p>
        </p:txBody>
      </p:sp>
      <p:sp>
        <p:nvSpPr>
          <p:cNvPr id="23576" name=""/>
          <p:cNvSpPr/>
          <p:nvPr/>
        </p:nvSpPr>
        <p:spPr>
          <a:xfrm>
            <a:off x="2362200" y="1909762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量的检验</a:t>
            </a:r>
          </a:p>
        </p:txBody>
      </p:sp>
      <p:sp>
        <p:nvSpPr>
          <p:cNvPr id="23577" name=""/>
          <p:cNvSpPr/>
          <p:nvPr/>
        </p:nvSpPr>
        <p:spPr>
          <a:xfrm>
            <a:off x="2362200" y="2838450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质的检验</a:t>
            </a:r>
          </a:p>
        </p:txBody>
      </p:sp>
      <p:sp>
        <p:nvSpPr>
          <p:cNvPr id="23578" name=""/>
          <p:cNvSpPr/>
          <p:nvPr/>
        </p:nvSpPr>
        <p:spPr>
          <a:xfrm>
            <a:off x="2362200" y="3767138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搬运或者</a:t>
            </a:r>
          </a:p>
          <a:p>
            <a:pPr lvl="0"/>
            <a:r>
              <a:rPr lang="zh-CN" altLang="en-US" sz="16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移动</a:t>
            </a:r>
          </a:p>
        </p:txBody>
      </p:sp>
      <p:sp>
        <p:nvSpPr>
          <p:cNvPr id="23579" name=""/>
          <p:cNvSpPr/>
          <p:nvPr/>
        </p:nvSpPr>
        <p:spPr>
          <a:xfrm>
            <a:off x="2362200" y="4695825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停滞</a:t>
            </a:r>
          </a:p>
        </p:txBody>
      </p:sp>
      <p:sp>
        <p:nvSpPr>
          <p:cNvPr id="23580" name=""/>
          <p:cNvSpPr/>
          <p:nvPr/>
        </p:nvSpPr>
        <p:spPr>
          <a:xfrm>
            <a:off x="2362200" y="5624512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6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贮藏</a:t>
            </a:r>
          </a:p>
        </p:txBody>
      </p:sp>
      <p:sp>
        <p:nvSpPr>
          <p:cNvPr id="23581" name=""/>
          <p:cNvSpPr/>
          <p:nvPr/>
        </p:nvSpPr>
        <p:spPr>
          <a:xfrm>
            <a:off x="1371600" y="981075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500" b="1">
                <a:latin typeface="黑体" pitchFamily="2" charset="-122"/>
                <a:ea typeface="黑体" pitchFamily="2" charset="-122"/>
              </a:rPr>
              <a:t>○</a:t>
            </a:r>
          </a:p>
        </p:txBody>
      </p:sp>
      <p:sp>
        <p:nvSpPr>
          <p:cNvPr id="23582" name=""/>
          <p:cNvSpPr/>
          <p:nvPr/>
        </p:nvSpPr>
        <p:spPr>
          <a:xfrm>
            <a:off x="1371600" y="1909762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500" b="1">
                <a:latin typeface="黑体" pitchFamily="2" charset="-122"/>
                <a:ea typeface="黑体" pitchFamily="2" charset="-122"/>
              </a:rPr>
              <a:t>□</a:t>
            </a:r>
          </a:p>
        </p:txBody>
      </p:sp>
      <p:sp>
        <p:nvSpPr>
          <p:cNvPr id="23583" name=""/>
          <p:cNvSpPr/>
          <p:nvPr/>
        </p:nvSpPr>
        <p:spPr>
          <a:xfrm>
            <a:off x="381000" y="1909762"/>
            <a:ext cx="990600" cy="1857375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500" b="1">
                <a:latin typeface="黑体" pitchFamily="2" charset="-122"/>
                <a:ea typeface="黑体" pitchFamily="2" charset="-122"/>
              </a:rPr>
              <a:t>□</a:t>
            </a:r>
          </a:p>
        </p:txBody>
      </p:sp>
      <p:sp>
        <p:nvSpPr>
          <p:cNvPr id="23584" name=""/>
          <p:cNvSpPr/>
          <p:nvPr/>
        </p:nvSpPr>
        <p:spPr>
          <a:xfrm>
            <a:off x="1371600" y="2838450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5000" b="1">
                <a:latin typeface="黑体" pitchFamily="2" charset="-122"/>
                <a:ea typeface="黑体" pitchFamily="2" charset="-122"/>
              </a:rPr>
              <a:t>◇</a:t>
            </a:r>
          </a:p>
        </p:txBody>
      </p:sp>
      <p:sp>
        <p:nvSpPr>
          <p:cNvPr id="23585" name=""/>
          <p:cNvSpPr/>
          <p:nvPr/>
        </p:nvSpPr>
        <p:spPr>
          <a:xfrm>
            <a:off x="381000" y="3767138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 lang="zh-CN" altLang="en-US" sz="45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3586" name=""/>
          <p:cNvSpPr/>
          <p:nvPr/>
        </p:nvSpPr>
        <p:spPr>
          <a:xfrm>
            <a:off x="609600" y="3952875"/>
            <a:ext cx="533400" cy="557212"/>
          </a:xfrm>
          <a:prstGeom prst="rightArrow">
            <a:avLst>
              <a:gd name="adj1" fmla="val 50000"/>
              <a:gd name="adj2" fmla="val 25000"/>
            </a:avLst>
          </a:pr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3587" name=""/>
          <p:cNvSpPr/>
          <p:nvPr/>
        </p:nvSpPr>
        <p:spPr>
          <a:xfrm>
            <a:off x="1371600" y="3767138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 b="1">
                <a:latin typeface="黑体" pitchFamily="2" charset="-122"/>
                <a:ea typeface="黑体" pitchFamily="2" charset="-122"/>
              </a:rPr>
              <a:t>○或</a:t>
            </a:r>
          </a:p>
          <a:p>
            <a:pPr lvl="0" algn="ctr"/>
            <a:endParaRPr lang="zh-CN" altLang="en-US" sz="20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3588" name=""/>
          <p:cNvSpPr/>
          <p:nvPr/>
        </p:nvSpPr>
        <p:spPr>
          <a:xfrm>
            <a:off x="1600200" y="4232275"/>
            <a:ext cx="457200" cy="463550"/>
          </a:xfrm>
          <a:prstGeom prst="rightArrow">
            <a:avLst>
              <a:gd name="adj1" fmla="val 50000"/>
              <a:gd name="adj2" fmla="val 25000"/>
            </a:avLst>
          </a:prstGeom>
          <a:noFill/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3589" name=""/>
          <p:cNvSpPr/>
          <p:nvPr/>
        </p:nvSpPr>
        <p:spPr>
          <a:xfrm>
            <a:off x="381000" y="4695825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4500" b="1">
                <a:latin typeface="黑体" pitchFamily="2" charset="-122"/>
                <a:ea typeface="黑体" pitchFamily="2" charset="-122"/>
              </a:rPr>
              <a:t>D</a:t>
            </a:r>
          </a:p>
        </p:txBody>
      </p:sp>
      <p:sp>
        <p:nvSpPr>
          <p:cNvPr id="23590" name=""/>
          <p:cNvSpPr/>
          <p:nvPr/>
        </p:nvSpPr>
        <p:spPr>
          <a:xfrm>
            <a:off x="1371600" y="4695825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4500" b="1">
                <a:latin typeface="黑体" pitchFamily="2" charset="-122"/>
                <a:ea typeface="黑体" pitchFamily="2" charset="-122"/>
              </a:rPr>
              <a:t>D</a:t>
            </a:r>
          </a:p>
        </p:txBody>
      </p:sp>
      <p:sp>
        <p:nvSpPr>
          <p:cNvPr id="23591" name=""/>
          <p:cNvSpPr/>
          <p:nvPr/>
        </p:nvSpPr>
        <p:spPr>
          <a:xfrm>
            <a:off x="381000" y="5624512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6500" b="1">
                <a:latin typeface="黑体" pitchFamily="2" charset="-122"/>
                <a:ea typeface="黑体" pitchFamily="2" charset="-122"/>
              </a:rPr>
              <a:t>▽</a:t>
            </a:r>
          </a:p>
        </p:txBody>
      </p:sp>
      <p:sp>
        <p:nvSpPr>
          <p:cNvPr id="23592" name=""/>
          <p:cNvSpPr/>
          <p:nvPr/>
        </p:nvSpPr>
        <p:spPr>
          <a:xfrm>
            <a:off x="1371600" y="5624512"/>
            <a:ext cx="990600" cy="928688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6500" b="1">
                <a:latin typeface="黑体" pitchFamily="2" charset="-122"/>
                <a:ea typeface="黑体" pitchFamily="2" charset="-122"/>
              </a:rPr>
              <a:t>▽</a:t>
            </a:r>
          </a:p>
        </p:txBody>
      </p:sp>
      <p:sp>
        <p:nvSpPr>
          <p:cNvPr id="23597" name=""/>
          <p:cNvSpPr/>
          <p:nvPr/>
        </p:nvSpPr>
        <p:spPr>
          <a:xfrm>
            <a:off x="1447800" y="1066800"/>
            <a:ext cx="838200" cy="838200"/>
          </a:xfrm>
          <a:prstGeom prst="ellipse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3598" name=""/>
          <p:cNvSpPr/>
          <p:nvPr/>
        </p:nvSpPr>
        <p:spPr>
          <a:xfrm>
            <a:off x="1447800" y="2895600"/>
            <a:ext cx="838200" cy="838200"/>
          </a:xfrm>
          <a:prstGeom prst="ellipse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3599" name=""/>
          <p:cNvSpPr/>
          <p:nvPr/>
        </p:nvSpPr>
        <p:spPr>
          <a:xfrm>
            <a:off x="1447800" y="4038600"/>
            <a:ext cx="838200" cy="838200"/>
          </a:xfrm>
          <a:prstGeom prst="ellipse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3600" name=""/>
          <p:cNvSpPr/>
          <p:nvPr/>
        </p:nvSpPr>
        <p:spPr>
          <a:xfrm>
            <a:off x="1447800" y="5562600"/>
            <a:ext cx="838200" cy="838200"/>
          </a:xfrm>
          <a:prstGeom prst="ellipse">
            <a:avLst/>
          </a:prstGeom>
          <a:noFill/>
          <a:ln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236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236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7276A693-3169-4C4D-9E5E-4ECBA3D29082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49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4648200"/>
            <a:ext cx="1790700" cy="2209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0489" name=""/>
          <p:cNvSpPr/>
          <p:nvPr/>
        </p:nvSpPr>
        <p:spPr>
          <a:xfrm>
            <a:off x="762000" y="2438400"/>
            <a:ext cx="7086600" cy="2057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2900" b="1">
                <a:effectLst>
                  <a:outerShdw blurRad="38100" dist="38100" dir="2700000" algn="tl">
                    <a:schemeClr val="bg2"/>
                  </a:outerShdw>
                </a:effectLst>
              </a:rPr>
              <a:t>改善想法</a:t>
            </a:r>
          </a:p>
        </p:txBody>
      </p:sp>
      <p:sp>
        <p:nvSpPr>
          <p:cNvPr id="100354" name=""/>
          <p:cNvSpPr/>
          <p:nvPr/>
        </p:nvSpPr>
        <p:spPr>
          <a:xfrm>
            <a:off x="914400" y="457200"/>
            <a:ext cx="6645275" cy="2133600"/>
          </a:xfrm>
          <a:prstGeom prst="rect">
            <a:avLst/>
          </a:prstGeom>
          <a:noFill/>
          <a:ln>
            <a:solidFill>
              <a:srgbClr val="FFFFFF"/>
            </a:solidFill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endParaRPr kumimoji="0" lang="zh-CN" altLang="en-US" sz="2000" b="1"/>
          </a:p>
          <a:p>
            <a:pPr lvl="0" eaLnBrk="0" hangingPunct="0"/>
            <a:endParaRPr kumimoji="0" lang="zh-CN" altLang="en-US" sz="2000" b="1"/>
          </a:p>
          <a:p>
            <a:pPr lvl="0" eaLnBrk="0" hangingPunct="0"/>
            <a:endParaRPr kumimoji="0" lang="zh-CN" altLang="en-US" sz="2000" b="1"/>
          </a:p>
          <a:p>
            <a:pPr lvl="0" eaLnBrk="0" hangingPunct="0"/>
            <a:endParaRPr kumimoji="0" lang="zh-CN" altLang="en-US" sz="2000" b="1"/>
          </a:p>
        </p:txBody>
      </p:sp>
      <p:sp>
        <p:nvSpPr>
          <p:cNvPr id="100362" name=""/>
          <p:cNvSpPr/>
          <p:nvPr/>
        </p:nvSpPr>
        <p:spPr>
          <a:xfrm>
            <a:off x="0" y="20638"/>
            <a:ext cx="434816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en-US" altLang="zh-CN" b="1" u="sng">
                <a:solidFill>
                  <a:srgbClr val="0000FF"/>
                </a:solidFill>
                <a:ea typeface="黑体" pitchFamily="2" charset="-122"/>
              </a:rPr>
              <a:t>P50</a:t>
            </a:r>
            <a:r>
              <a:rPr kumimoji="0" lang="zh-CN" altLang="en-US" b="1" u="sng">
                <a:solidFill>
                  <a:srgbClr val="0000FF"/>
                </a:solidFill>
                <a:ea typeface="黑体" pitchFamily="2" charset="-122"/>
              </a:rPr>
              <a:t>产品原有工艺与人员配备：</a:t>
            </a:r>
          </a:p>
        </p:txBody>
      </p:sp>
      <p:grpSp>
        <p:nvGrpSpPr>
          <p:cNvPr id="100363" name=""/>
          <p:cNvGrpSpPr/>
          <p:nvPr/>
        </p:nvGrpSpPr>
        <p:grpSpPr>
          <a:xfrm>
            <a:off x="1066800" y="1419225"/>
            <a:ext cx="457200" cy="257175"/>
            <a:chOff x="816" y="2832"/>
            <a:chExt cx="288" cy="162"/>
          </a:xfrm>
        </p:grpSpPr>
        <p:sp>
          <p:nvSpPr>
            <p:cNvPr id="100364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65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66" name=""/>
          <p:cNvGrpSpPr/>
          <p:nvPr/>
        </p:nvGrpSpPr>
        <p:grpSpPr>
          <a:xfrm>
            <a:off x="2209800" y="1419225"/>
            <a:ext cx="457200" cy="257175"/>
            <a:chOff x="816" y="2832"/>
            <a:chExt cx="288" cy="162"/>
          </a:xfrm>
        </p:grpSpPr>
        <p:sp>
          <p:nvSpPr>
            <p:cNvPr id="100367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68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69" name=""/>
          <p:cNvGrpSpPr/>
          <p:nvPr/>
        </p:nvGrpSpPr>
        <p:grpSpPr>
          <a:xfrm>
            <a:off x="3581400" y="1419225"/>
            <a:ext cx="457200" cy="257175"/>
            <a:chOff x="816" y="2832"/>
            <a:chExt cx="288" cy="162"/>
          </a:xfrm>
        </p:grpSpPr>
        <p:sp>
          <p:nvSpPr>
            <p:cNvPr id="100370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71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72" name=""/>
          <p:cNvGrpSpPr/>
          <p:nvPr/>
        </p:nvGrpSpPr>
        <p:grpSpPr>
          <a:xfrm>
            <a:off x="4876800" y="1419225"/>
            <a:ext cx="457200" cy="257175"/>
            <a:chOff x="816" y="2832"/>
            <a:chExt cx="288" cy="162"/>
          </a:xfrm>
        </p:grpSpPr>
        <p:sp>
          <p:nvSpPr>
            <p:cNvPr id="100373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74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75" name=""/>
          <p:cNvGrpSpPr/>
          <p:nvPr/>
        </p:nvGrpSpPr>
        <p:grpSpPr>
          <a:xfrm>
            <a:off x="6477000" y="1419225"/>
            <a:ext cx="457200" cy="257175"/>
            <a:chOff x="816" y="2832"/>
            <a:chExt cx="288" cy="162"/>
          </a:xfrm>
        </p:grpSpPr>
        <p:sp>
          <p:nvSpPr>
            <p:cNvPr id="100376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77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78" name=""/>
          <p:cNvGrpSpPr/>
          <p:nvPr/>
        </p:nvGrpSpPr>
        <p:grpSpPr>
          <a:xfrm>
            <a:off x="1143000" y="2943225"/>
            <a:ext cx="457200" cy="257175"/>
            <a:chOff x="816" y="2832"/>
            <a:chExt cx="288" cy="162"/>
          </a:xfrm>
        </p:grpSpPr>
        <p:sp>
          <p:nvSpPr>
            <p:cNvPr id="100379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80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81" name=""/>
          <p:cNvGrpSpPr/>
          <p:nvPr/>
        </p:nvGrpSpPr>
        <p:grpSpPr>
          <a:xfrm>
            <a:off x="2971800" y="2943225"/>
            <a:ext cx="457200" cy="257175"/>
            <a:chOff x="816" y="2832"/>
            <a:chExt cx="288" cy="162"/>
          </a:xfrm>
        </p:grpSpPr>
        <p:sp>
          <p:nvSpPr>
            <p:cNvPr id="100382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83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84" name=""/>
          <p:cNvGrpSpPr/>
          <p:nvPr/>
        </p:nvGrpSpPr>
        <p:grpSpPr>
          <a:xfrm>
            <a:off x="5943600" y="2943225"/>
            <a:ext cx="457200" cy="200025"/>
            <a:chOff x="816" y="2832"/>
            <a:chExt cx="288" cy="162"/>
          </a:xfrm>
        </p:grpSpPr>
        <p:sp>
          <p:nvSpPr>
            <p:cNvPr id="100385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86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387" name=""/>
          <p:cNvGrpSpPr/>
          <p:nvPr/>
        </p:nvGrpSpPr>
        <p:grpSpPr>
          <a:xfrm>
            <a:off x="4648200" y="2943225"/>
            <a:ext cx="457200" cy="228600"/>
            <a:chOff x="816" y="2832"/>
            <a:chExt cx="288" cy="162"/>
          </a:xfrm>
        </p:grpSpPr>
        <p:sp>
          <p:nvSpPr>
            <p:cNvPr id="100388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389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0399" name=""/>
          <p:cNvSpPr/>
          <p:nvPr/>
        </p:nvSpPr>
        <p:spPr>
          <a:xfrm>
            <a:off x="7689850" y="1778000"/>
            <a:ext cx="6921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2000" b="1"/>
              <a:t>合计</a:t>
            </a:r>
          </a:p>
        </p:txBody>
      </p:sp>
      <p:grpSp>
        <p:nvGrpSpPr>
          <p:cNvPr id="100400" name=""/>
          <p:cNvGrpSpPr/>
          <p:nvPr/>
        </p:nvGrpSpPr>
        <p:grpSpPr>
          <a:xfrm>
            <a:off x="7772400" y="2235200"/>
            <a:ext cx="457200" cy="200025"/>
            <a:chOff x="816" y="2832"/>
            <a:chExt cx="288" cy="162"/>
          </a:xfrm>
        </p:grpSpPr>
        <p:sp>
          <p:nvSpPr>
            <p:cNvPr id="100401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02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0403" name=""/>
          <p:cNvSpPr/>
          <p:nvPr/>
        </p:nvSpPr>
        <p:spPr>
          <a:xfrm>
            <a:off x="7696200" y="2514600"/>
            <a:ext cx="762000" cy="406400"/>
          </a:xfrm>
          <a:prstGeom prst="rect">
            <a:avLst/>
          </a:prstGeom>
          <a:solidFill>
            <a:srgbClr val="33CCFF"/>
          </a:solidFill>
          <a:ln>
            <a:solidFill>
              <a:srgbClr val="FFFF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2000" b="1">
                <a:solidFill>
                  <a:srgbClr val="FF0066"/>
                </a:solidFill>
              </a:rPr>
              <a:t>14人</a:t>
            </a:r>
          </a:p>
        </p:txBody>
      </p:sp>
      <p:sp>
        <p:nvSpPr>
          <p:cNvPr id="100405" name=""/>
          <p:cNvSpPr/>
          <p:nvPr/>
        </p:nvSpPr>
        <p:spPr>
          <a:xfrm>
            <a:off x="914400" y="706438"/>
            <a:ext cx="536575" cy="669925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○</a:t>
            </a:r>
          </a:p>
          <a:p>
            <a:pPr lvl="0" eaLnBrk="0" hangingPunct="0"/>
            <a:r>
              <a:rPr kumimoji="0" lang="zh-CN" altLang="en-US" sz="1400">
                <a:solidFill>
                  <a:srgbClr val="FF0066"/>
                </a:solidFill>
              </a:rPr>
              <a:t>揭膜</a:t>
            </a:r>
          </a:p>
        </p:txBody>
      </p:sp>
      <p:sp>
        <p:nvSpPr>
          <p:cNvPr id="100406" name=""/>
          <p:cNvSpPr/>
          <p:nvPr/>
        </p:nvSpPr>
        <p:spPr>
          <a:xfrm>
            <a:off x="2133600" y="706438"/>
            <a:ext cx="536575" cy="669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○</a:t>
            </a:r>
          </a:p>
          <a:p>
            <a:pPr lvl="0" eaLnBrk="0" hangingPunct="0"/>
            <a:r>
              <a:rPr kumimoji="0" lang="zh-CN" altLang="en-US" sz="1400">
                <a:solidFill>
                  <a:srgbClr val="FF0066"/>
                </a:solidFill>
              </a:rPr>
              <a:t>捺印</a:t>
            </a:r>
          </a:p>
        </p:txBody>
      </p:sp>
      <p:sp>
        <p:nvSpPr>
          <p:cNvPr id="100407" name=""/>
          <p:cNvSpPr/>
          <p:nvPr/>
        </p:nvSpPr>
        <p:spPr>
          <a:xfrm>
            <a:off x="3505200" y="654050"/>
            <a:ext cx="538162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▽</a:t>
            </a:r>
          </a:p>
          <a:p>
            <a:pPr lvl="0" eaLnBrk="0" hangingPunct="0"/>
            <a:r>
              <a:rPr kumimoji="0" lang="zh-CN" altLang="en-US" sz="1400">
                <a:solidFill>
                  <a:srgbClr val="FF0066"/>
                </a:solidFill>
              </a:rPr>
              <a:t>插入</a:t>
            </a:r>
          </a:p>
        </p:txBody>
      </p:sp>
      <p:sp>
        <p:nvSpPr>
          <p:cNvPr id="100408" name=""/>
          <p:cNvSpPr/>
          <p:nvPr/>
        </p:nvSpPr>
        <p:spPr>
          <a:xfrm>
            <a:off x="4938712" y="654050"/>
            <a:ext cx="538162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</a:p>
          <a:p>
            <a:pPr lvl="0" algn="ctr" eaLnBrk="0" hangingPunct="0"/>
            <a:r>
              <a:rPr kumimoji="0" lang="zh-CN" altLang="en-US" sz="1400"/>
              <a:t>电检</a:t>
            </a:r>
          </a:p>
        </p:txBody>
      </p:sp>
      <p:sp>
        <p:nvSpPr>
          <p:cNvPr id="100409" name=""/>
          <p:cNvSpPr/>
          <p:nvPr/>
        </p:nvSpPr>
        <p:spPr>
          <a:xfrm>
            <a:off x="6234112" y="654050"/>
            <a:ext cx="892175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</a:p>
          <a:p>
            <a:pPr lvl="0" algn="ctr" eaLnBrk="0" hangingPunct="0"/>
            <a:r>
              <a:rPr kumimoji="0" lang="zh-CN" altLang="en-US" sz="1400"/>
              <a:t>成品检查</a:t>
            </a:r>
          </a:p>
        </p:txBody>
      </p:sp>
      <p:sp>
        <p:nvSpPr>
          <p:cNvPr id="100410" name=""/>
          <p:cNvSpPr/>
          <p:nvPr/>
        </p:nvSpPr>
        <p:spPr>
          <a:xfrm>
            <a:off x="2743200" y="2000250"/>
            <a:ext cx="993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32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</a:p>
          <a:p>
            <a:pPr lvl="0" eaLnBrk="0" hangingPunct="0"/>
            <a:r>
              <a:rPr kumimoji="0" lang="zh-CN" altLang="en-US" sz="1600"/>
              <a:t>标签检查</a:t>
            </a:r>
          </a:p>
        </p:txBody>
      </p:sp>
      <p:sp>
        <p:nvSpPr>
          <p:cNvPr id="100411" name=""/>
          <p:cNvSpPr/>
          <p:nvPr/>
        </p:nvSpPr>
        <p:spPr>
          <a:xfrm>
            <a:off x="914400" y="2052638"/>
            <a:ext cx="993775" cy="763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○</a:t>
            </a:r>
          </a:p>
          <a:p>
            <a:pPr lvl="0" algn="ctr" eaLnBrk="0" hangingPunct="0"/>
            <a:r>
              <a:rPr kumimoji="0" lang="zh-CN" altLang="en-US" sz="1600"/>
              <a:t>标签贴付</a:t>
            </a:r>
          </a:p>
        </p:txBody>
      </p:sp>
      <p:sp>
        <p:nvSpPr>
          <p:cNvPr id="100412" name=""/>
          <p:cNvSpPr/>
          <p:nvPr/>
        </p:nvSpPr>
        <p:spPr>
          <a:xfrm>
            <a:off x="4572000" y="1987550"/>
            <a:ext cx="779462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32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  <a:r>
              <a:rPr kumimoji="0" lang="en-US" altLang="zh-CN" sz="1600"/>
              <a:t> </a:t>
            </a:r>
          </a:p>
          <a:p>
            <a:pPr lvl="0" eaLnBrk="0" hangingPunct="0"/>
            <a:r>
              <a:rPr kumimoji="0" lang="en-US" altLang="zh-CN" sz="1600"/>
              <a:t>W</a:t>
            </a:r>
            <a:r>
              <a:rPr kumimoji="0" lang="zh-CN" altLang="en-US" sz="1600"/>
              <a:t>检查</a:t>
            </a:r>
          </a:p>
        </p:txBody>
      </p:sp>
      <p:sp>
        <p:nvSpPr>
          <p:cNvPr id="100413" name=""/>
          <p:cNvSpPr/>
          <p:nvPr/>
        </p:nvSpPr>
        <p:spPr>
          <a:xfrm>
            <a:off x="6005512" y="2025650"/>
            <a:ext cx="587375" cy="763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○</a:t>
            </a:r>
          </a:p>
          <a:p>
            <a:pPr lvl="0" eaLnBrk="0" hangingPunct="0"/>
            <a:r>
              <a:rPr kumimoji="0" lang="zh-CN" altLang="en-US" sz="1600"/>
              <a:t>包装</a:t>
            </a:r>
          </a:p>
        </p:txBody>
      </p:sp>
      <p:grpSp>
        <p:nvGrpSpPr>
          <p:cNvPr id="100420" name=""/>
          <p:cNvGrpSpPr/>
          <p:nvPr/>
        </p:nvGrpSpPr>
        <p:grpSpPr>
          <a:xfrm>
            <a:off x="3238500" y="4235450"/>
            <a:ext cx="457200" cy="257175"/>
            <a:chOff x="816" y="2832"/>
            <a:chExt cx="288" cy="162"/>
          </a:xfrm>
        </p:grpSpPr>
        <p:sp>
          <p:nvSpPr>
            <p:cNvPr id="100421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22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423" name=""/>
          <p:cNvGrpSpPr/>
          <p:nvPr/>
        </p:nvGrpSpPr>
        <p:grpSpPr>
          <a:xfrm>
            <a:off x="4533900" y="4235450"/>
            <a:ext cx="457200" cy="257175"/>
            <a:chOff x="816" y="2832"/>
            <a:chExt cx="288" cy="162"/>
          </a:xfrm>
        </p:grpSpPr>
        <p:sp>
          <p:nvSpPr>
            <p:cNvPr id="100424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25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426" name=""/>
          <p:cNvGrpSpPr/>
          <p:nvPr/>
        </p:nvGrpSpPr>
        <p:grpSpPr>
          <a:xfrm>
            <a:off x="6134100" y="4235450"/>
            <a:ext cx="457200" cy="257175"/>
            <a:chOff x="816" y="2832"/>
            <a:chExt cx="288" cy="162"/>
          </a:xfrm>
        </p:grpSpPr>
        <p:sp>
          <p:nvSpPr>
            <p:cNvPr id="100427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28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429" name=""/>
          <p:cNvGrpSpPr/>
          <p:nvPr/>
        </p:nvGrpSpPr>
        <p:grpSpPr>
          <a:xfrm>
            <a:off x="1158875" y="5441950"/>
            <a:ext cx="457200" cy="257175"/>
            <a:chOff x="816" y="2832"/>
            <a:chExt cx="288" cy="162"/>
          </a:xfrm>
        </p:grpSpPr>
        <p:sp>
          <p:nvSpPr>
            <p:cNvPr id="100430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31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432" name=""/>
          <p:cNvGrpSpPr/>
          <p:nvPr/>
        </p:nvGrpSpPr>
        <p:grpSpPr>
          <a:xfrm>
            <a:off x="2987675" y="5441950"/>
            <a:ext cx="457200" cy="257175"/>
            <a:chOff x="816" y="2832"/>
            <a:chExt cx="288" cy="162"/>
          </a:xfrm>
        </p:grpSpPr>
        <p:sp>
          <p:nvSpPr>
            <p:cNvPr id="100433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34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435" name=""/>
          <p:cNvGrpSpPr/>
          <p:nvPr/>
        </p:nvGrpSpPr>
        <p:grpSpPr>
          <a:xfrm>
            <a:off x="6143625" y="5441950"/>
            <a:ext cx="457200" cy="200025"/>
            <a:chOff x="816" y="2832"/>
            <a:chExt cx="288" cy="162"/>
          </a:xfrm>
        </p:grpSpPr>
        <p:sp>
          <p:nvSpPr>
            <p:cNvPr id="100436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37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00438" name=""/>
          <p:cNvGrpSpPr/>
          <p:nvPr/>
        </p:nvGrpSpPr>
        <p:grpSpPr>
          <a:xfrm>
            <a:off x="4664075" y="5441950"/>
            <a:ext cx="457200" cy="228600"/>
            <a:chOff x="816" y="2832"/>
            <a:chExt cx="288" cy="162"/>
          </a:xfrm>
        </p:grpSpPr>
        <p:sp>
          <p:nvSpPr>
            <p:cNvPr id="100439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40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0448" name=""/>
          <p:cNvSpPr/>
          <p:nvPr/>
        </p:nvSpPr>
        <p:spPr>
          <a:xfrm>
            <a:off x="7696200" y="4495800"/>
            <a:ext cx="6921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2000" b="1"/>
              <a:t>合计</a:t>
            </a:r>
          </a:p>
        </p:txBody>
      </p:sp>
      <p:grpSp>
        <p:nvGrpSpPr>
          <p:cNvPr id="100449" name=""/>
          <p:cNvGrpSpPr/>
          <p:nvPr/>
        </p:nvGrpSpPr>
        <p:grpSpPr>
          <a:xfrm>
            <a:off x="7848600" y="4953000"/>
            <a:ext cx="457200" cy="200025"/>
            <a:chOff x="816" y="2832"/>
            <a:chExt cx="288" cy="162"/>
          </a:xfrm>
        </p:grpSpPr>
        <p:sp>
          <p:nvSpPr>
            <p:cNvPr id="100450" name=""/>
            <p:cNvSpPr/>
            <p:nvPr/>
          </p:nvSpPr>
          <p:spPr>
            <a:xfrm>
              <a:off x="912" y="2832"/>
              <a:ext cx="96" cy="96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0451" name=""/>
            <p:cNvSpPr/>
            <p:nvPr/>
          </p:nvSpPr>
          <p:spPr>
            <a:xfrm rot="16080000">
              <a:off x="912" y="2802"/>
              <a:ext cx="96" cy="288"/>
            </a:xfrm>
            <a:prstGeom prst="moon">
              <a:avLst>
                <a:gd name="adj" fmla="val 50000"/>
              </a:avLst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ctr" rtl="0" eaLnBrk="1" hangingPunct="1">
                <a:defRPr kumimoji="1" lang="en-US" altLang="en-US" b="1">
                  <a:effectLst>
                    <a:outerShdw blurRad="38100" dist="38100" dir="2700000" algn="tl">
                      <a:schemeClr val="bg2"/>
                    </a:outerShdw>
                  </a:effectLst>
                  <a:ea typeface="黑体" pitchFamily="2" charset="-122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0452" name=""/>
          <p:cNvSpPr/>
          <p:nvPr/>
        </p:nvSpPr>
        <p:spPr>
          <a:xfrm>
            <a:off x="7772400" y="5334000"/>
            <a:ext cx="700088" cy="406400"/>
          </a:xfrm>
          <a:prstGeom prst="rect">
            <a:avLst/>
          </a:prstGeom>
          <a:solidFill>
            <a:srgbClr val="33CCFF"/>
          </a:solidFill>
          <a:ln>
            <a:solidFill>
              <a:srgbClr val="FFFF00"/>
            </a:solidFill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sz="2000" b="1">
                <a:solidFill>
                  <a:srgbClr val="FF0066"/>
                </a:solidFill>
              </a:rPr>
              <a:t>12人</a:t>
            </a:r>
          </a:p>
        </p:txBody>
      </p:sp>
      <p:sp>
        <p:nvSpPr>
          <p:cNvPr id="100454" name=""/>
          <p:cNvSpPr/>
          <p:nvPr/>
        </p:nvSpPr>
        <p:spPr>
          <a:xfrm>
            <a:off x="3225800" y="3324225"/>
            <a:ext cx="538162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</a:p>
          <a:p>
            <a:pPr lvl="0" algn="ctr" eaLnBrk="0" hangingPunct="0"/>
            <a:r>
              <a:rPr kumimoji="0" lang="zh-CN" altLang="en-US" sz="1400">
                <a:solidFill>
                  <a:srgbClr val="FF0000"/>
                </a:solidFill>
              </a:rPr>
              <a:t>电检</a:t>
            </a:r>
          </a:p>
        </p:txBody>
      </p:sp>
      <p:sp>
        <p:nvSpPr>
          <p:cNvPr id="100455" name=""/>
          <p:cNvSpPr/>
          <p:nvPr/>
        </p:nvSpPr>
        <p:spPr>
          <a:xfrm>
            <a:off x="4416425" y="3348038"/>
            <a:ext cx="892175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</a:p>
          <a:p>
            <a:pPr lvl="0" algn="ctr" eaLnBrk="0" hangingPunct="0"/>
            <a:r>
              <a:rPr kumimoji="0" lang="zh-CN" altLang="en-US" sz="1400">
                <a:solidFill>
                  <a:srgbClr val="FF0000"/>
                </a:solidFill>
              </a:rPr>
              <a:t>成品检查</a:t>
            </a:r>
          </a:p>
        </p:txBody>
      </p:sp>
      <p:sp>
        <p:nvSpPr>
          <p:cNvPr id="100456" name=""/>
          <p:cNvSpPr/>
          <p:nvPr/>
        </p:nvSpPr>
        <p:spPr>
          <a:xfrm>
            <a:off x="6194425" y="3348038"/>
            <a:ext cx="538162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○</a:t>
            </a:r>
          </a:p>
          <a:p>
            <a:pPr lvl="0" algn="ctr" eaLnBrk="0" hangingPunct="0"/>
            <a:r>
              <a:rPr kumimoji="0" lang="zh-CN" altLang="en-US" sz="1400">
                <a:solidFill>
                  <a:srgbClr val="FF0066"/>
                </a:solidFill>
              </a:rPr>
              <a:t>捺印</a:t>
            </a:r>
          </a:p>
        </p:txBody>
      </p:sp>
      <p:sp>
        <p:nvSpPr>
          <p:cNvPr id="100457" name=""/>
          <p:cNvSpPr/>
          <p:nvPr/>
        </p:nvSpPr>
        <p:spPr>
          <a:xfrm>
            <a:off x="2809875" y="4675188"/>
            <a:ext cx="892175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</a:p>
          <a:p>
            <a:pPr lvl="0" algn="ctr" eaLnBrk="0" hangingPunct="0"/>
            <a:r>
              <a:rPr kumimoji="0" lang="zh-CN" altLang="en-US" sz="1400"/>
              <a:t>标签检查</a:t>
            </a:r>
          </a:p>
        </p:txBody>
      </p:sp>
      <p:sp>
        <p:nvSpPr>
          <p:cNvPr id="100458" name=""/>
          <p:cNvSpPr/>
          <p:nvPr/>
        </p:nvSpPr>
        <p:spPr>
          <a:xfrm>
            <a:off x="1031875" y="4643438"/>
            <a:ext cx="79057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○</a:t>
            </a:r>
          </a:p>
          <a:p>
            <a:pPr lvl="0" algn="ctr" eaLnBrk="0" hangingPunct="0"/>
            <a:r>
              <a:rPr kumimoji="0" lang="zh-CN" altLang="en-US" sz="1200"/>
              <a:t>标签贴付</a:t>
            </a:r>
          </a:p>
        </p:txBody>
      </p:sp>
      <p:sp>
        <p:nvSpPr>
          <p:cNvPr id="100459" name=""/>
          <p:cNvSpPr/>
          <p:nvPr/>
        </p:nvSpPr>
        <p:spPr>
          <a:xfrm>
            <a:off x="4624388" y="4662488"/>
            <a:ext cx="704850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◇</a:t>
            </a:r>
            <a:r>
              <a:rPr kumimoji="0" lang="en-US" altLang="zh-CN" sz="1600"/>
              <a:t> </a:t>
            </a:r>
          </a:p>
          <a:p>
            <a:pPr lvl="0" algn="ctr" eaLnBrk="0" hangingPunct="0"/>
            <a:r>
              <a:rPr kumimoji="0" lang="en-US" altLang="zh-CN" sz="1400"/>
              <a:t>W</a:t>
            </a:r>
            <a:r>
              <a:rPr kumimoji="0" lang="zh-CN" altLang="en-US" sz="1400"/>
              <a:t>检查</a:t>
            </a:r>
          </a:p>
        </p:txBody>
      </p:sp>
      <p:sp>
        <p:nvSpPr>
          <p:cNvPr id="100460" name=""/>
          <p:cNvSpPr/>
          <p:nvPr/>
        </p:nvSpPr>
        <p:spPr>
          <a:xfrm>
            <a:off x="6046788" y="4648200"/>
            <a:ext cx="536575" cy="731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 eaLnBrk="0" hangingPunct="0"/>
            <a:r>
              <a:rPr kumimoji="0"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○</a:t>
            </a:r>
          </a:p>
          <a:p>
            <a:pPr lvl="0" algn="ctr" eaLnBrk="0" hangingPunct="0"/>
            <a:r>
              <a:rPr kumimoji="0" lang="zh-CN" altLang="en-US" sz="1400"/>
              <a:t>包装</a:t>
            </a:r>
          </a:p>
        </p:txBody>
      </p:sp>
      <p:sp>
        <p:nvSpPr>
          <p:cNvPr id="100462" name=""/>
          <p:cNvSpPr/>
          <p:nvPr/>
        </p:nvSpPr>
        <p:spPr>
          <a:xfrm>
            <a:off x="152400" y="3276600"/>
            <a:ext cx="14065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0000" tIns="46800" rIns="90000" bIns="46800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eaLnBrk="0" hangingPunct="0"/>
            <a:r>
              <a:rPr kumimoji="0" lang="zh-CN" altLang="en-US" b="1" u="sng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改善后：</a:t>
            </a:r>
          </a:p>
        </p:txBody>
      </p:sp>
      <p:sp>
        <p:nvSpPr>
          <p:cNvPr id="100463" name=""/>
          <p:cNvSpPr/>
          <p:nvPr/>
        </p:nvSpPr>
        <p:spPr>
          <a:xfrm>
            <a:off x="1828800" y="6019800"/>
            <a:ext cx="6705600" cy="685800"/>
          </a:xfrm>
          <a:solidFill>
            <a:srgbClr val="FFFFFF"/>
          </a:solidFill>
          <a:ln>
            <a:solidFill>
              <a:srgbClr val="FFFF00"/>
            </a:solidFill>
            <a:miter lim="800000"/>
          </a:ln>
          <a:effectLst>
            <a:outerShdw dist="35921" dir="2700000" algn="ctr">
              <a:srgbClr val="808080"/>
            </a:outerShdw>
          </a:effectLst>
        </p:spPr>
        <p:txBody>
          <a:bodyPr lIns="90000" tIns="46800" rIns="90000" bIns="46800" fromWordArt="1">
            <a:prstTxWarp prst="textPlain">
              <a:avLst/>
            </a:prstTxWarp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2000" i="1" kern="10">
                <a:ln>
                  <a:solidFill>
                    <a:srgbClr val="FFFF00"/>
                  </a:solidFill>
                </a:ln>
                <a:solidFill>
                  <a:srgbClr val="FFFFFF"/>
                </a:solidFill>
                <a:effectLst>
                  <a:outerShdw dist="35921" dir="2700000" algn="ctr">
                    <a:srgbClr val="808080"/>
                  </a:outerShdw>
                </a:effectLst>
                <a:latin typeface="宋体" charset="-122"/>
              </a:rPr>
              <a:t>人员减少2名，工时耗用再次减少31DM，最终锁定为211DM</a:t>
            </a:r>
          </a:p>
        </p:txBody>
      </p:sp>
      <p:cxnSp>
        <p:nvCxnSpPr>
          <p:cNvPr id="100465" name=""/>
          <p:cNvCxnSpPr/>
          <p:nvPr/>
        </p:nvCxnSpPr>
        <p:spPr>
          <a:xfrm>
            <a:off x="1219200" y="947738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66" name=""/>
          <p:cNvCxnSpPr/>
          <p:nvPr/>
        </p:nvCxnSpPr>
        <p:spPr>
          <a:xfrm>
            <a:off x="2514600" y="947738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67" name=""/>
          <p:cNvCxnSpPr/>
          <p:nvPr/>
        </p:nvCxnSpPr>
        <p:spPr>
          <a:xfrm>
            <a:off x="3962400" y="957262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68" name=""/>
          <p:cNvCxnSpPr/>
          <p:nvPr/>
        </p:nvCxnSpPr>
        <p:spPr>
          <a:xfrm>
            <a:off x="5410200" y="962025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69" name=""/>
          <p:cNvCxnSpPr/>
          <p:nvPr/>
        </p:nvCxnSpPr>
        <p:spPr>
          <a:xfrm>
            <a:off x="1676400" y="2362200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0" name=""/>
          <p:cNvCxnSpPr/>
          <p:nvPr/>
        </p:nvCxnSpPr>
        <p:spPr>
          <a:xfrm>
            <a:off x="3200400" y="2362200"/>
            <a:ext cx="13716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1" name=""/>
          <p:cNvCxnSpPr/>
          <p:nvPr/>
        </p:nvCxnSpPr>
        <p:spPr>
          <a:xfrm>
            <a:off x="5029200" y="2362200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2" name=""/>
          <p:cNvCxnSpPr/>
          <p:nvPr/>
        </p:nvCxnSpPr>
        <p:spPr>
          <a:xfrm flipH="1">
            <a:off x="6705600" y="1676400"/>
            <a:ext cx="0" cy="304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3" name=""/>
          <p:cNvCxnSpPr/>
          <p:nvPr/>
        </p:nvCxnSpPr>
        <p:spPr>
          <a:xfrm flipH="1">
            <a:off x="1371600" y="1981200"/>
            <a:ext cx="5334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4" name=""/>
          <p:cNvCxnSpPr/>
          <p:nvPr/>
        </p:nvCxnSpPr>
        <p:spPr>
          <a:xfrm flipH="1">
            <a:off x="1371600" y="1981200"/>
            <a:ext cx="0" cy="304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5" name=""/>
          <p:cNvCxnSpPr/>
          <p:nvPr/>
        </p:nvCxnSpPr>
        <p:spPr>
          <a:xfrm>
            <a:off x="2971800" y="685800"/>
            <a:ext cx="23622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00476" name=""/>
          <p:cNvCxnSpPr/>
          <p:nvPr/>
        </p:nvCxnSpPr>
        <p:spPr>
          <a:xfrm>
            <a:off x="3657600" y="3657600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7" name=""/>
          <p:cNvCxnSpPr/>
          <p:nvPr/>
        </p:nvCxnSpPr>
        <p:spPr>
          <a:xfrm>
            <a:off x="5181600" y="3657600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8" name=""/>
          <p:cNvCxnSpPr/>
          <p:nvPr/>
        </p:nvCxnSpPr>
        <p:spPr>
          <a:xfrm flipH="1">
            <a:off x="1447800" y="4648200"/>
            <a:ext cx="5334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79" name=""/>
          <p:cNvCxnSpPr/>
          <p:nvPr/>
        </p:nvCxnSpPr>
        <p:spPr>
          <a:xfrm>
            <a:off x="6553200" y="3657600"/>
            <a:ext cx="2286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80" name=""/>
          <p:cNvCxnSpPr/>
          <p:nvPr/>
        </p:nvCxnSpPr>
        <p:spPr>
          <a:xfrm flipH="1">
            <a:off x="6781800" y="3657600"/>
            <a:ext cx="0" cy="990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81" name=""/>
          <p:cNvCxnSpPr/>
          <p:nvPr/>
        </p:nvCxnSpPr>
        <p:spPr>
          <a:xfrm flipH="1">
            <a:off x="1447800" y="4648200"/>
            <a:ext cx="0" cy="2286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82" name=""/>
          <p:cNvCxnSpPr/>
          <p:nvPr/>
        </p:nvCxnSpPr>
        <p:spPr>
          <a:xfrm>
            <a:off x="1828800" y="4953000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83" name=""/>
          <p:cNvCxnSpPr/>
          <p:nvPr/>
        </p:nvCxnSpPr>
        <p:spPr>
          <a:xfrm>
            <a:off x="3581400" y="4953000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00484" name=""/>
          <p:cNvCxnSpPr/>
          <p:nvPr/>
        </p:nvCxnSpPr>
        <p:spPr>
          <a:xfrm>
            <a:off x="5105400" y="4953000"/>
            <a:ext cx="1066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100485" name=""/>
          <p:cNvSpPr/>
          <p:nvPr/>
        </p:nvSpPr>
        <p:spPr>
          <a:xfrm>
            <a:off x="7924800" y="3200400"/>
            <a:ext cx="228600" cy="1219200"/>
          </a:xfrm>
          <a:prstGeom prst="downArrow">
            <a:avLst>
              <a:gd name="adj1" fmla="val 50000"/>
              <a:gd name="adj2" fmla="val 13333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00486" name=""/>
          <p:cNvSpPr/>
          <p:nvPr/>
        </p:nvSpPr>
        <p:spPr>
          <a:xfrm>
            <a:off x="5638800" y="0"/>
            <a:ext cx="3505200" cy="661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工序改善案例图解</a:t>
            </a:r>
          </a:p>
          <a:p>
            <a:pPr lvl="0" algn="ctr">
              <a:spcBef>
                <a:spcPct val="50000"/>
              </a:spcBef>
            </a:pPr>
            <a:r>
              <a:rPr lang="zh-CN" altLang="en-US" sz="900" b="1">
                <a:effectLst>
                  <a:outerShdw blurRad="38100" dist="38100" dir="2700000" algn="tl">
                    <a:schemeClr val="bg2"/>
                  </a:outerShdw>
                </a:effectLst>
              </a:rPr>
              <a:t>（</a:t>
            </a:r>
            <a:r>
              <a:rPr lang="en-US" altLang="zh-CN" sz="900" b="1">
                <a:effectLst>
                  <a:outerShdw blurRad="38100" dist="38100" dir="2700000" algn="tl">
                    <a:schemeClr val="bg2"/>
                  </a:outerShdw>
                </a:effectLst>
              </a:rPr>
              <a:t>TTP2004</a:t>
            </a:r>
            <a:r>
              <a:rPr lang="zh-CN" altLang="en-US" sz="900" b="1">
                <a:effectLst>
                  <a:outerShdw blurRad="38100" dist="38100" dir="2700000" algn="tl">
                    <a:schemeClr val="bg2"/>
                  </a:outerShdw>
                </a:effectLst>
              </a:rPr>
              <a:t>年4月工序改善实绩）</a:t>
            </a:r>
          </a:p>
        </p:txBody>
      </p:sp>
      <p:sp>
        <p:nvSpPr>
          <p:cNvPr id="100487" name=""/>
          <p:cNvSpPr/>
          <p:nvPr/>
        </p:nvSpPr>
        <p:spPr>
          <a:xfrm>
            <a:off x="381000" y="609600"/>
            <a:ext cx="4343400" cy="914400"/>
          </a:xfrm>
          <a:prstGeom prst="ellipse">
            <a:avLst/>
          </a:prstGeom>
          <a:noFill/>
          <a:ln w="38100" cmpd="dbl">
            <a:solidFill>
              <a:srgbClr val="0066FF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cxnSp>
        <p:nvCxnSpPr>
          <p:cNvPr id="100488" name=""/>
          <p:cNvCxnSpPr/>
          <p:nvPr/>
        </p:nvCxnSpPr>
        <p:spPr>
          <a:xfrm>
            <a:off x="2590800" y="990600"/>
            <a:ext cx="3733800" cy="2514600"/>
          </a:xfrm>
          <a:prstGeom prst="line">
            <a:avLst/>
          </a:prstGeom>
          <a:noFill/>
          <a:ln w="38100" cmpd="dbl">
            <a:solidFill>
              <a:srgbClr val="FF0000"/>
            </a:solidFill>
            <a:miter lim="800000"/>
            <a:tailEnd type="triangle"/>
          </a:ln>
        </p:spPr>
      </p:cxnSp>
      <p:sp>
        <p:nvSpPr>
          <p:cNvPr id="10049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0049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9D31F9D1-DD93-4FE9-9354-D96A1CE3327A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13" dur="500"/>
                                        <p:tgtEl>
                                          <p:spTgt spid="10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48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25" name=""/>
          <p:cNvSpPr/>
          <p:nvPr/>
        </p:nvSpPr>
        <p:spPr>
          <a:xfrm>
            <a:off x="1371600" y="1371600"/>
            <a:ext cx="6781800" cy="1311275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8000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工时研究</a:t>
            </a:r>
            <a:endParaRPr lang="zh-CN" altLang="en-US" sz="8000" b="1">
              <a:solidFill>
                <a:schemeClr val="bg1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13326" name=""/>
          <p:cNvSpPr/>
          <p:nvPr/>
        </p:nvSpPr>
        <p:spPr>
          <a:xfrm>
            <a:off x="1981200" y="3019425"/>
            <a:ext cx="5334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ea typeface="黑体" pitchFamily="2" charset="-122"/>
              </a:rPr>
              <a:t>具体的工序管理手法</a:t>
            </a:r>
          </a:p>
        </p:txBody>
      </p:sp>
      <p:sp>
        <p:nvSpPr>
          <p:cNvPr id="13327" name=""/>
          <p:cNvSpPr/>
          <p:nvPr/>
        </p:nvSpPr>
        <p:spPr>
          <a:xfrm>
            <a:off x="2971800" y="4086225"/>
            <a:ext cx="4191000" cy="1801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 什么是工序分析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 工时的观测方法</a:t>
            </a:r>
            <a:endParaRPr lang="en-US" altLang="zh-CN" sz="2800" b="1"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 线平衡分析</a:t>
            </a:r>
          </a:p>
        </p:txBody>
      </p:sp>
      <p:sp>
        <p:nvSpPr>
          <p:cNvPr id="133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332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6883C511-7C8C-4D50-8F4D-5B0205E6D3E0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3" name=""/>
          <p:cNvSpPr/>
          <p:nvPr>
            <p:ph type="body" idx="4294967295"/>
          </p:nvPr>
        </p:nvSpPr>
        <p:spPr>
          <a:xfrm>
            <a:off x="381000" y="1371600"/>
            <a:ext cx="8305800" cy="3810000"/>
          </a:xfrm>
          <a:prstGeom prst="rect">
            <a:avLst/>
          </a:prstGeom>
          <a:noFill/>
          <a:ln w="12700" cap="sq"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32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8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1" lang="en-US" altLang="en-US" sz="24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ea typeface="黑体" pitchFamily="2" charset="-122"/>
              </a:rPr>
              <a:t>采用</a:t>
            </a:r>
            <a:r>
              <a:rPr lang="zh-CN" altLang="en-US" sz="2400" b="1">
                <a:solidFill>
                  <a:srgbClr val="FF0000"/>
                </a:solidFill>
                <a:ea typeface="黑体" pitchFamily="2" charset="-122"/>
              </a:rPr>
              <a:t>规定</a:t>
            </a:r>
            <a:r>
              <a:rPr lang="zh-CN" altLang="en-US" sz="2400" b="1">
                <a:ea typeface="黑体" pitchFamily="2" charset="-122"/>
              </a:rPr>
              <a:t>的方法和设备</a:t>
            </a:r>
          </a:p>
          <a:p>
            <a:pPr lvl="0">
              <a:buNone/>
            </a:pPr>
            <a:endParaRPr lang="zh-CN" altLang="en-US" sz="1200" b="1">
              <a:ea typeface="黑体" pitchFamily="2" charset="-122"/>
            </a:endParaRPr>
          </a:p>
          <a:p>
            <a:pPr lvl="0"/>
            <a:r>
              <a:rPr lang="zh-CN" altLang="en-US" sz="2400" b="1">
                <a:ea typeface="黑体" pitchFamily="2" charset="-122"/>
              </a:rPr>
              <a:t>在</a:t>
            </a:r>
            <a:r>
              <a:rPr lang="zh-CN" altLang="en-US" sz="2400" b="1">
                <a:solidFill>
                  <a:srgbClr val="FF0000"/>
                </a:solidFill>
                <a:ea typeface="黑体" pitchFamily="2" charset="-122"/>
              </a:rPr>
              <a:t>规定</a:t>
            </a:r>
            <a:r>
              <a:rPr lang="zh-CN" altLang="en-US" sz="2400" b="1">
                <a:ea typeface="黑体" pitchFamily="2" charset="-122"/>
              </a:rPr>
              <a:t>的作业条件下</a:t>
            </a:r>
          </a:p>
          <a:p>
            <a:pPr lvl="0">
              <a:buNone/>
            </a:pPr>
            <a:endParaRPr lang="zh-CN" altLang="en-US" sz="1200" b="1">
              <a:ea typeface="黑体" pitchFamily="2" charset="-122"/>
            </a:endParaRPr>
          </a:p>
          <a:p>
            <a:pPr lvl="0"/>
            <a:r>
              <a:rPr lang="zh-CN" altLang="en-US" sz="2400" b="1">
                <a:ea typeface="黑体" pitchFamily="2" charset="-122"/>
              </a:rPr>
              <a:t>充分具有某项工作所要求的</a:t>
            </a:r>
            <a:r>
              <a:rPr lang="zh-CN" altLang="en-US" sz="2400" b="1">
                <a:solidFill>
                  <a:srgbClr val="FF0000"/>
                </a:solidFill>
                <a:ea typeface="黑体" pitchFamily="2" charset="-122"/>
              </a:rPr>
              <a:t>特定熟练程度</a:t>
            </a:r>
            <a:r>
              <a:rPr lang="zh-CN" altLang="en-US" sz="2400" b="1">
                <a:ea typeface="黑体" pitchFamily="2" charset="-122"/>
              </a:rPr>
              <a:t>的作业者</a:t>
            </a:r>
          </a:p>
          <a:p>
            <a:pPr lvl="0">
              <a:buNone/>
            </a:pPr>
            <a:endParaRPr lang="zh-CN" altLang="en-US" sz="1000" b="1">
              <a:ea typeface="黑体" pitchFamily="2" charset="-122"/>
            </a:endParaRPr>
          </a:p>
          <a:p>
            <a:pPr lvl="0"/>
            <a:r>
              <a:rPr lang="zh-CN" altLang="en-US" sz="2400" b="1">
                <a:ea typeface="黑体" pitchFamily="2" charset="-122"/>
              </a:rPr>
              <a:t>经训练能够</a:t>
            </a:r>
            <a:r>
              <a:rPr lang="zh-CN" altLang="en-US" sz="2400" b="1">
                <a:solidFill>
                  <a:srgbClr val="FF0000"/>
                </a:solidFill>
                <a:ea typeface="黑体" pitchFamily="2" charset="-122"/>
              </a:rPr>
              <a:t>充分完成的平均作业</a:t>
            </a:r>
          </a:p>
          <a:p>
            <a:pPr lvl="0">
              <a:buNone/>
            </a:pPr>
            <a:endParaRPr lang="zh-CN" altLang="en-US" sz="1000" b="1">
              <a:solidFill>
                <a:srgbClr val="FF0000"/>
              </a:solidFill>
              <a:ea typeface="黑体" pitchFamily="2" charset="-122"/>
            </a:endParaRPr>
          </a:p>
          <a:p>
            <a:pPr lvl="0"/>
            <a:r>
              <a:rPr lang="zh-CN" altLang="en-US" sz="2400" b="1">
                <a:ea typeface="黑体" pitchFamily="2" charset="-122"/>
              </a:rPr>
              <a:t>以</a:t>
            </a:r>
            <a:r>
              <a:rPr lang="zh-CN" altLang="en-US" sz="2400" b="1">
                <a:solidFill>
                  <a:srgbClr val="FF0000"/>
                </a:solidFill>
                <a:ea typeface="黑体" pitchFamily="2" charset="-122"/>
              </a:rPr>
              <a:t>最高节奏</a:t>
            </a:r>
            <a:r>
              <a:rPr lang="zh-CN" altLang="en-US" sz="2400" b="1">
                <a:ea typeface="黑体" pitchFamily="2" charset="-122"/>
              </a:rPr>
              <a:t>进行作业时，完成单位作业量所需要的时间，叫标准工时。</a:t>
            </a:r>
          </a:p>
        </p:txBody>
      </p:sp>
      <p:sp>
        <p:nvSpPr>
          <p:cNvPr id="56325" name=""/>
          <p:cNvSpPr/>
          <p:nvPr/>
        </p:nvSpPr>
        <p:spPr>
          <a:xfrm>
            <a:off x="0" y="0"/>
            <a:ext cx="33528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1、定义：标准工时</a:t>
            </a:r>
            <a:endParaRPr lang="en-US" altLang="zh-CN" sz="2800" b="1">
              <a:solidFill>
                <a:schemeClr val="bg1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56327" name=""/>
          <p:cNvSpPr/>
          <p:nvPr/>
        </p:nvSpPr>
        <p:spPr>
          <a:xfrm>
            <a:off x="381000" y="5486400"/>
            <a:ext cx="8153400" cy="822325"/>
          </a:xfrm>
          <a:prstGeom prst="rect">
            <a:avLst/>
          </a:prstGeom>
          <a:solidFill>
            <a:srgbClr val="FFFF00">
              <a:alpha val="50000"/>
            </a:srgbClr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0000FF"/>
                </a:solidFill>
                <a:ea typeface="黑体" pitchFamily="2" charset="-122"/>
              </a:rPr>
              <a:t>        在规定的作业条件下，用标准作业方法进行作业时所需要的时间。（一定的数量）</a:t>
            </a:r>
            <a:endParaRPr lang="zh-CN" altLang="en-US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632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5632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15D2DC14-569C-4ADA-927D-12D09CFFE316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9" name=""/>
          <p:cNvSpPr/>
          <p:nvPr>
            <p:ph type="body" idx="4294967295"/>
          </p:nvPr>
        </p:nvSpPr>
        <p:spPr>
          <a:xfrm>
            <a:off x="304800" y="1143000"/>
            <a:ext cx="8763000" cy="37338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32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8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»"/>
              <a:defRPr kumimoji="1" lang="en-US" altLang="en-US" sz="24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n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en-US" altLang="en-US" sz="2000" b="0" i="0" u="none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 sz="2000" b="1">
                <a:latin typeface="黑体" pitchFamily="2" charset="-122"/>
                <a:ea typeface="黑体" pitchFamily="2" charset="-122"/>
              </a:rPr>
              <a:t>生产计划、设备计划、人员计划、作业编制等的基础数值-----（计划）</a:t>
            </a: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【各类需求计划的基础</a:t>
            </a:r>
            <a:r>
              <a:rPr lang="en-US" altLang="zh-CN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】</a:t>
            </a:r>
          </a:p>
          <a:p>
            <a:pPr lvl="0">
              <a:lnSpc>
                <a:spcPct val="90000"/>
              </a:lnSpc>
            </a:pPr>
            <a:r>
              <a:rPr lang="zh-CN" altLang="en-US" sz="2000" b="1">
                <a:latin typeface="黑体" pitchFamily="2" charset="-122"/>
                <a:ea typeface="黑体" pitchFamily="2" charset="-122"/>
              </a:rPr>
              <a:t>测量效率、工时损失的基础数值--（管理）</a:t>
            </a: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【通过比率发现问题，改善对策】</a:t>
            </a:r>
          </a:p>
          <a:p>
            <a:pPr lvl="0">
              <a:lnSpc>
                <a:spcPct val="90000"/>
              </a:lnSpc>
              <a:buNone/>
            </a:pPr>
            <a:endParaRPr lang="zh-CN" altLang="en-US" sz="800" b="1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2000" b="1">
                <a:latin typeface="黑体" pitchFamily="2" charset="-122"/>
                <a:ea typeface="黑体" pitchFamily="2" charset="-122"/>
              </a:rPr>
              <a:t>决定成本、销售价格等的基础数值---（估价）</a:t>
            </a:r>
          </a:p>
          <a:p>
            <a:pPr lvl="0">
              <a:lnSpc>
                <a:spcPct val="90000"/>
              </a:lnSpc>
              <a:buNone/>
            </a:pPr>
            <a:endParaRPr lang="en-US" altLang="zh-CN" sz="8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20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评价个人、班组工作业绩的基础数值-（评价）</a:t>
            </a:r>
          </a:p>
          <a:p>
            <a:pPr lvl="0">
              <a:lnSpc>
                <a:spcPct val="90000"/>
              </a:lnSpc>
              <a:buNone/>
            </a:pPr>
            <a:endParaRPr lang="zh-CN" altLang="en-US" sz="4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2000" b="1">
                <a:latin typeface="黑体" pitchFamily="2" charset="-122"/>
                <a:ea typeface="黑体" pitchFamily="2" charset="-122"/>
              </a:rPr>
              <a:t>进行设备设计、工夹具设计及制定作业方法改进计划所需的基础数值---（改善计算）</a:t>
            </a:r>
          </a:p>
          <a:p>
            <a:pPr lvl="0">
              <a:lnSpc>
                <a:spcPct val="90000"/>
              </a:lnSpc>
              <a:buNone/>
            </a:pPr>
            <a:endParaRPr lang="zh-CN" altLang="en-US" sz="5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lang="zh-CN" altLang="en-US" sz="2000" b="1" u="sng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消除作业者个人与班组之间工作（工时）方面的不公平----（维护良好人际关系）</a:t>
            </a:r>
          </a:p>
        </p:txBody>
      </p:sp>
      <p:sp>
        <p:nvSpPr>
          <p:cNvPr id="60420" name=""/>
          <p:cNvSpPr/>
          <p:nvPr/>
        </p:nvSpPr>
        <p:spPr>
          <a:xfrm>
            <a:off x="0" y="0"/>
            <a:ext cx="33528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标准工时的用途</a:t>
            </a:r>
            <a:endParaRPr lang="en-US" altLang="zh-CN" sz="2800" b="1">
              <a:solidFill>
                <a:schemeClr val="bg1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60422" name=""/>
          <p:cNvSpPr/>
          <p:nvPr/>
        </p:nvSpPr>
        <p:spPr bwMode="auto">
          <a:xfrm>
            <a:off x="228600" y="4267200"/>
            <a:ext cx="1165225" cy="1219200"/>
          </a:xfrm>
          <a:custGeom>
            <a:rect l="l" t="t" r="r" b="b"/>
            <a:pathLst>
              <a:path w="704" h="1108">
                <a:moveTo>
                  <a:pt x="165" y="0"/>
                </a:moveTo>
                <a:cubicBezTo>
                  <a:pt x="135" y="47"/>
                  <a:pt x="133" y="45"/>
                  <a:pt x="73" y="55"/>
                </a:cubicBezTo>
                <a:cubicBezTo>
                  <a:pt x="52" y="87"/>
                  <a:pt x="28" y="120"/>
                  <a:pt x="0" y="146"/>
                </a:cubicBezTo>
                <a:cubicBezTo>
                  <a:pt x="3" y="292"/>
                  <a:pt x="4" y="439"/>
                  <a:pt x="9" y="585"/>
                </a:cubicBezTo>
                <a:cubicBezTo>
                  <a:pt x="11" y="653"/>
                  <a:pt x="13" y="769"/>
                  <a:pt x="55" y="832"/>
                </a:cubicBezTo>
                <a:cubicBezTo>
                  <a:pt x="81" y="914"/>
                  <a:pt x="126" y="881"/>
                  <a:pt x="229" y="887"/>
                </a:cubicBezTo>
                <a:cubicBezTo>
                  <a:pt x="252" y="922"/>
                  <a:pt x="276" y="946"/>
                  <a:pt x="311" y="969"/>
                </a:cubicBezTo>
                <a:cubicBezTo>
                  <a:pt x="327" y="1018"/>
                  <a:pt x="308" y="980"/>
                  <a:pt x="348" y="1015"/>
                </a:cubicBezTo>
                <a:cubicBezTo>
                  <a:pt x="425" y="1082"/>
                  <a:pt x="382" y="1066"/>
                  <a:pt x="503" y="1079"/>
                </a:cubicBezTo>
                <a:cubicBezTo>
                  <a:pt x="577" y="1108"/>
                  <a:pt x="619" y="1106"/>
                  <a:pt x="704" y="1106"/>
                </a:cubicBezTo>
              </a:path>
            </a:pathLst>
          </a:custGeom>
          <a:noFill/>
          <a:ln w="28575" cap="flat" cmpd="sng">
            <a:solidFill>
              <a:srgbClr val="FF0000"/>
            </a:solidFill>
            <a:prstDash val="solid"/>
            <a:miter lim="800000"/>
            <a:headEnd type="none"/>
            <a:tailEnd type="triangle" w="med" len="med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60424" name=""/>
          <p:cNvSpPr/>
          <p:nvPr/>
        </p:nvSpPr>
        <p:spPr>
          <a:xfrm>
            <a:off x="1447800" y="5181600"/>
            <a:ext cx="7315200" cy="1379538"/>
          </a:xfrm>
          <a:prstGeom prst="rect">
            <a:avLst/>
          </a:prstGeom>
          <a:gradFill rotWithShape="0">
            <a:gsLst>
              <a:gs pos="0">
                <a:schemeClr val="accent1">
                  <a:gamma/>
                  <a:shade val="46275"/>
                  <a:invGamma/>
                </a:schemeClr>
              </a:gs>
              <a:gs pos="100000">
                <a:schemeClr val="accent1"/>
              </a:gs>
            </a:gsLst>
            <a:path path="shape">
              <a:fillToRect l="50000" t="50000" r="50000" b="50000"/>
            </a:path>
          </a:gradFill>
          <a:ln>
            <a:solidFill>
              <a:srgbClr val="0000FF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完善说服作业者的有利手段。</a:t>
            </a:r>
          </a:p>
          <a:p>
            <a:pPr lvl="0" algn="ctr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你看干一个件的时间为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</a:rPr>
              <a:t>xxx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秒，让你85%的稼动，，你的产量应该是</a:t>
            </a:r>
            <a:r>
              <a:rPr lang="en-US" altLang="zh-CN" b="1">
                <a:effectLst>
                  <a:outerShdw blurRad="38100" dist="38100" dir="2700000" algn="tl">
                    <a:schemeClr val="bg2"/>
                  </a:outerShdw>
                </a:effectLst>
              </a:rPr>
              <a:t>xxxxx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台！所以你必须------</a:t>
            </a:r>
          </a:p>
        </p:txBody>
      </p:sp>
      <p:sp>
        <p:nvSpPr>
          <p:cNvPr id="604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604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6A2E7EE-7D3E-4FA8-AF4A-CCA242CA3EEF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"/>
          <p:cNvSpPr/>
          <p:nvPr/>
        </p:nvSpPr>
        <p:spPr>
          <a:xfrm>
            <a:off x="0" y="0"/>
            <a:ext cx="33528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标准工时的构成</a:t>
            </a:r>
            <a:endParaRPr lang="en-US" altLang="zh-CN" sz="2800" b="1">
              <a:solidFill>
                <a:schemeClr val="bg1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101379" name=""/>
          <p:cNvSpPr/>
          <p:nvPr/>
        </p:nvSpPr>
        <p:spPr>
          <a:xfrm>
            <a:off x="1066800" y="1676400"/>
            <a:ext cx="2209800" cy="528638"/>
          </a:xfrm>
          <a:prstGeom prst="rect">
            <a:avLst/>
          </a:prstGeom>
          <a:solidFill>
            <a:srgbClr val="FFCC00"/>
          </a:solidFill>
          <a:ln>
            <a:solidFill>
              <a:srgbClr val="0000FF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</a:rPr>
              <a:t>标准工时</a:t>
            </a:r>
          </a:p>
        </p:txBody>
      </p:sp>
      <p:sp>
        <p:nvSpPr>
          <p:cNvPr id="101380" name=""/>
          <p:cNvSpPr/>
          <p:nvPr/>
        </p:nvSpPr>
        <p:spPr>
          <a:xfrm>
            <a:off x="3886200" y="1219200"/>
            <a:ext cx="2971800" cy="466725"/>
          </a:xfrm>
          <a:prstGeom prst="rect">
            <a:avLst/>
          </a:prstGeom>
          <a:solidFill>
            <a:srgbClr val="FFCC00"/>
          </a:solidFill>
          <a:ln>
            <a:solidFill>
              <a:srgbClr val="0000FF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纯作业时间</a:t>
            </a:r>
          </a:p>
        </p:txBody>
      </p:sp>
      <p:sp>
        <p:nvSpPr>
          <p:cNvPr id="101381" name=""/>
          <p:cNvSpPr/>
          <p:nvPr/>
        </p:nvSpPr>
        <p:spPr>
          <a:xfrm>
            <a:off x="3886200" y="2362200"/>
            <a:ext cx="2971800" cy="466725"/>
          </a:xfrm>
          <a:prstGeom prst="rect">
            <a:avLst/>
          </a:prstGeom>
          <a:solidFill>
            <a:srgbClr val="FFCC00"/>
          </a:solidFill>
          <a:ln>
            <a:solidFill>
              <a:srgbClr val="0000FF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宽余时间</a:t>
            </a:r>
          </a:p>
        </p:txBody>
      </p:sp>
      <p:sp>
        <p:nvSpPr>
          <p:cNvPr id="101382" name=""/>
          <p:cNvSpPr/>
          <p:nvPr/>
        </p:nvSpPr>
        <p:spPr>
          <a:xfrm>
            <a:off x="3352800" y="1371600"/>
            <a:ext cx="381000" cy="1295400"/>
          </a:xfrm>
          <a:prstGeom prst="leftBrace">
            <a:avLst>
              <a:gd name="adj1" fmla="val 28333"/>
              <a:gd name="adj2" fmla="val 50000"/>
            </a:avLst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01383" name=""/>
          <p:cNvSpPr/>
          <p:nvPr/>
        </p:nvSpPr>
        <p:spPr>
          <a:xfrm>
            <a:off x="5029200" y="3124200"/>
            <a:ext cx="3657600" cy="1189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工时的单位---</a:t>
            </a:r>
            <a:r>
              <a:rPr lang="en-US" altLang="zh-CN"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DM</a:t>
            </a:r>
          </a:p>
          <a:p>
            <a:pPr lvl="0" algn="ctr">
              <a:spcBef>
                <a:spcPct val="50000"/>
              </a:spcBef>
            </a:pPr>
            <a:r>
              <a:rPr lang="en-US" altLang="zh-CN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分钟=100 </a:t>
            </a:r>
            <a:r>
              <a:rPr lang="en-US" altLang="zh-CN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DM</a:t>
            </a:r>
          </a:p>
        </p:txBody>
      </p:sp>
      <p:sp>
        <p:nvSpPr>
          <p:cNvPr id="101384" name=""/>
          <p:cNvSpPr/>
          <p:nvPr/>
        </p:nvSpPr>
        <p:spPr>
          <a:xfrm>
            <a:off x="304800" y="4419600"/>
            <a:ext cx="3657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 u="sng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生产耗用工时计算法：</a:t>
            </a:r>
          </a:p>
        </p:txBody>
      </p:sp>
      <p:sp>
        <p:nvSpPr>
          <p:cNvPr id="101385" name=""/>
          <p:cNvSpPr/>
          <p:nvPr/>
        </p:nvSpPr>
        <p:spPr>
          <a:xfrm>
            <a:off x="381000" y="5638800"/>
            <a:ext cx="29718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 lIns="92075" tIns="46038" rIns="92075" bIns="46038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工时耗用（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DM ）  =</a:t>
            </a:r>
          </a:p>
        </p:txBody>
      </p:sp>
      <p:sp>
        <p:nvSpPr>
          <p:cNvPr id="101386" name=""/>
          <p:cNvSpPr/>
          <p:nvPr/>
        </p:nvSpPr>
        <p:spPr>
          <a:xfrm>
            <a:off x="3352800" y="5334000"/>
            <a:ext cx="38862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 lIns="92075" tIns="46038" rIns="92075" bIns="46038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投入人数*作业时间（分）</a:t>
            </a:r>
          </a:p>
        </p:txBody>
      </p:sp>
      <p:sp>
        <p:nvSpPr>
          <p:cNvPr id="101387" name=""/>
          <p:cNvSpPr/>
          <p:nvPr/>
        </p:nvSpPr>
        <p:spPr>
          <a:xfrm>
            <a:off x="4038600" y="5943600"/>
            <a:ext cx="1447800" cy="457200"/>
          </a:xfrm>
          <a:prstGeom prst="rect">
            <a:avLst/>
          </a:prstGeom>
          <a:noFill/>
          <a:ln w="12700" cap="sq">
            <a:noFill/>
            <a:miter lim="800000"/>
          </a:ln>
        </p:spPr>
        <p:txBody>
          <a:bodyPr lIns="92075" tIns="46038" rIns="92075" bIns="46038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产   量</a:t>
            </a:r>
          </a:p>
        </p:txBody>
      </p:sp>
      <p:cxnSp>
        <p:nvCxnSpPr>
          <p:cNvPr id="101388" name=""/>
          <p:cNvCxnSpPr/>
          <p:nvPr/>
        </p:nvCxnSpPr>
        <p:spPr>
          <a:xfrm>
            <a:off x="3505200" y="5867400"/>
            <a:ext cx="3124200" cy="0"/>
          </a:xfrm>
          <a:prstGeom prst="line">
            <a:avLst/>
          </a:prstGeom>
          <a:noFill/>
          <a:ln w="38100" cap="sq">
            <a:solidFill>
              <a:schemeClr val="tx1"/>
            </a:solidFill>
            <a:miter lim="800000"/>
          </a:ln>
        </p:spPr>
      </p:cxnSp>
      <p:grpSp>
        <p:nvGrpSpPr>
          <p:cNvPr id="101392" name=""/>
          <p:cNvGrpSpPr/>
          <p:nvPr/>
        </p:nvGrpSpPr>
        <p:grpSpPr>
          <a:xfrm>
            <a:off x="7010400" y="5715000"/>
            <a:ext cx="304800" cy="304800"/>
            <a:chOff x="4320" y="3408"/>
            <a:chExt cx="192" cy="192"/>
          </a:xfrm>
        </p:grpSpPr>
        <p:cxnSp>
          <p:nvCxnSpPr>
            <p:cNvPr id="101390" name=""/>
            <p:cNvCxnSpPr/>
            <p:nvPr/>
          </p:nvCxnSpPr>
          <p:spPr>
            <a:xfrm>
              <a:off x="4368" y="3408"/>
              <a:ext cx="111" cy="19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  <p:cxnSp>
          <p:nvCxnSpPr>
            <p:cNvPr id="101391" name=""/>
            <p:cNvCxnSpPr/>
            <p:nvPr/>
          </p:nvCxnSpPr>
          <p:spPr>
            <a:xfrm flipH="1">
              <a:off x="4320" y="3408"/>
              <a:ext cx="192" cy="19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</a:ln>
          </p:spPr>
        </p:cxnSp>
      </p:grpSp>
      <p:sp>
        <p:nvSpPr>
          <p:cNvPr id="101393" name=""/>
          <p:cNvSpPr/>
          <p:nvPr/>
        </p:nvSpPr>
        <p:spPr>
          <a:xfrm>
            <a:off x="7467600" y="5638800"/>
            <a:ext cx="838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100</a:t>
            </a:r>
          </a:p>
        </p:txBody>
      </p:sp>
      <p:sp>
        <p:nvSpPr>
          <p:cNvPr id="10139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0139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2D852C71-E12E-4C93-94C9-9886C62A4D3E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"/>
          <p:cNvSpPr/>
          <p:nvPr>
            <p:ph type="title"/>
          </p:nvPr>
        </p:nvSpPr>
        <p:spPr>
          <a:xfrm>
            <a:off x="0" y="0"/>
            <a:ext cx="3657600" cy="533400"/>
          </a:xfrm>
          <a:prstGeom prst="rect">
            <a:avLst/>
          </a:prstGeom>
          <a:solidFill>
            <a:srgbClr val="FFFF00"/>
          </a:solidFill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ea typeface="黑体" pitchFamily="2" charset="-122"/>
              </a:rPr>
              <a:t>标准工时的构成图解</a:t>
            </a:r>
          </a:p>
        </p:txBody>
      </p:sp>
      <p:sp>
        <p:nvSpPr>
          <p:cNvPr id="61444" name=""/>
          <p:cNvSpPr/>
          <p:nvPr/>
        </p:nvSpPr>
        <p:spPr>
          <a:xfrm>
            <a:off x="838200" y="1524000"/>
            <a:ext cx="3962400" cy="1143000"/>
          </a:xfrm>
          <a:prstGeom prst="rect">
            <a:avLst/>
          </a:prstGeom>
          <a:solidFill>
            <a:srgbClr val="00FF00"/>
          </a:soli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ea typeface="黑体" pitchFamily="2" charset="-122"/>
              </a:rPr>
              <a:t>观测时间</a:t>
            </a:r>
          </a:p>
        </p:txBody>
      </p:sp>
      <p:sp>
        <p:nvSpPr>
          <p:cNvPr id="61445" name=""/>
          <p:cNvSpPr/>
          <p:nvPr/>
        </p:nvSpPr>
        <p:spPr>
          <a:xfrm>
            <a:off x="4800600" y="1524000"/>
            <a:ext cx="1371600" cy="1143000"/>
          </a:xfrm>
          <a:prstGeom prst="rect">
            <a:avLst/>
          </a:prstGeom>
          <a:solidFill>
            <a:srgbClr val="99CC00"/>
          </a:soli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 b="1">
                <a:ea typeface="黑体" pitchFamily="2" charset="-122"/>
              </a:rPr>
              <a:t>基于评估的</a:t>
            </a:r>
          </a:p>
          <a:p>
            <a:pPr lvl="0" algn="ctr"/>
            <a:r>
              <a:rPr lang="zh-CN" altLang="en-US" sz="2000" b="1">
                <a:ea typeface="黑体" pitchFamily="2" charset="-122"/>
              </a:rPr>
              <a:t>修正时间</a:t>
            </a:r>
          </a:p>
        </p:txBody>
      </p:sp>
      <p:cxnSp>
        <p:nvCxnSpPr>
          <p:cNvPr id="61446" name=""/>
          <p:cNvCxnSpPr/>
          <p:nvPr/>
        </p:nvCxnSpPr>
        <p:spPr>
          <a:xfrm flipH="1">
            <a:off x="838200" y="1524000"/>
            <a:ext cx="0" cy="2133600"/>
          </a:xfrm>
          <a:prstGeom prst="line">
            <a:avLst/>
          </a:prstGeom>
          <a:noFill/>
          <a:ln w="44450">
            <a:solidFill>
              <a:schemeClr val="tx1"/>
            </a:solidFill>
            <a:miter lim="800000"/>
          </a:ln>
        </p:spPr>
      </p:cxnSp>
      <p:cxnSp>
        <p:nvCxnSpPr>
          <p:cNvPr id="61447" name=""/>
          <p:cNvCxnSpPr/>
          <p:nvPr/>
        </p:nvCxnSpPr>
        <p:spPr>
          <a:xfrm flipH="1">
            <a:off x="6172200" y="1524000"/>
            <a:ext cx="0" cy="2133600"/>
          </a:xfrm>
          <a:prstGeom prst="line">
            <a:avLst/>
          </a:prstGeom>
          <a:noFill/>
          <a:ln w="44450">
            <a:solidFill>
              <a:schemeClr val="tx1"/>
            </a:solidFill>
            <a:miter lim="800000"/>
          </a:ln>
        </p:spPr>
      </p:cxnSp>
      <p:cxnSp>
        <p:nvCxnSpPr>
          <p:cNvPr id="61448" name=""/>
          <p:cNvCxnSpPr/>
          <p:nvPr/>
        </p:nvCxnSpPr>
        <p:spPr>
          <a:xfrm flipH="1">
            <a:off x="8382000" y="2667000"/>
            <a:ext cx="0" cy="9144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sp>
        <p:nvSpPr>
          <p:cNvPr id="61450" name=""/>
          <p:cNvSpPr/>
          <p:nvPr/>
        </p:nvSpPr>
        <p:spPr>
          <a:xfrm>
            <a:off x="6172200" y="1524000"/>
            <a:ext cx="2209800" cy="1143000"/>
          </a:xfrm>
          <a:prstGeom prst="rect">
            <a:avLst/>
          </a:prstGeom>
          <a:solidFill>
            <a:srgbClr val="FF99CC"/>
          </a:soli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/>
              <a:t>10~15%</a:t>
            </a:r>
          </a:p>
        </p:txBody>
      </p:sp>
      <p:cxnSp>
        <p:nvCxnSpPr>
          <p:cNvPr id="61452" name=""/>
          <p:cNvCxnSpPr/>
          <p:nvPr/>
        </p:nvCxnSpPr>
        <p:spPr>
          <a:xfrm>
            <a:off x="4495800" y="3124200"/>
            <a:ext cx="16764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stealth"/>
          </a:ln>
        </p:spPr>
      </p:cxnSp>
      <p:cxnSp>
        <p:nvCxnSpPr>
          <p:cNvPr id="61453" name=""/>
          <p:cNvCxnSpPr/>
          <p:nvPr/>
        </p:nvCxnSpPr>
        <p:spPr>
          <a:xfrm flipH="1">
            <a:off x="838200" y="3124200"/>
            <a:ext cx="15240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stealth"/>
          </a:ln>
        </p:spPr>
      </p:cxnSp>
      <p:cxnSp>
        <p:nvCxnSpPr>
          <p:cNvPr id="61454" name=""/>
          <p:cNvCxnSpPr/>
          <p:nvPr/>
        </p:nvCxnSpPr>
        <p:spPr>
          <a:xfrm>
            <a:off x="8077200" y="3124200"/>
            <a:ext cx="3048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stealth"/>
          </a:ln>
        </p:spPr>
      </p:cxnSp>
      <p:cxnSp>
        <p:nvCxnSpPr>
          <p:cNvPr id="61455" name=""/>
          <p:cNvCxnSpPr/>
          <p:nvPr/>
        </p:nvCxnSpPr>
        <p:spPr>
          <a:xfrm flipH="1">
            <a:off x="6172200" y="31242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stealth"/>
          </a:ln>
        </p:spPr>
      </p:cxnSp>
      <p:sp>
        <p:nvSpPr>
          <p:cNvPr id="61457" name=""/>
          <p:cNvSpPr/>
          <p:nvPr/>
        </p:nvSpPr>
        <p:spPr>
          <a:xfrm>
            <a:off x="2286000" y="2819400"/>
            <a:ext cx="2286000" cy="60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ea typeface="黑体" pitchFamily="2" charset="-122"/>
              </a:rPr>
              <a:t>纯作业时间</a:t>
            </a:r>
          </a:p>
        </p:txBody>
      </p:sp>
      <p:sp>
        <p:nvSpPr>
          <p:cNvPr id="61458" name=""/>
          <p:cNvSpPr/>
          <p:nvPr/>
        </p:nvSpPr>
        <p:spPr>
          <a:xfrm>
            <a:off x="6172200" y="2819400"/>
            <a:ext cx="2286000" cy="60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>
                <a:ea typeface="黑体" pitchFamily="2" charset="-122"/>
              </a:rPr>
              <a:t>宽余时间</a:t>
            </a:r>
          </a:p>
        </p:txBody>
      </p:sp>
      <p:sp>
        <p:nvSpPr>
          <p:cNvPr id="61461" name=""/>
          <p:cNvSpPr/>
          <p:nvPr/>
        </p:nvSpPr>
        <p:spPr>
          <a:xfrm>
            <a:off x="990600" y="3581400"/>
            <a:ext cx="4953000" cy="8382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800" b="1">
                <a:latin typeface="黑体" pitchFamily="2" charset="-122"/>
                <a:ea typeface="黑体" pitchFamily="2" charset="-122"/>
              </a:rPr>
              <a:t>=观测时间×评估系数（观测速度/作业速度基准）</a:t>
            </a:r>
          </a:p>
        </p:txBody>
      </p:sp>
      <p:sp>
        <p:nvSpPr>
          <p:cNvPr id="61462" name=""/>
          <p:cNvSpPr/>
          <p:nvPr/>
        </p:nvSpPr>
        <p:spPr>
          <a:xfrm>
            <a:off x="6324600" y="3562350"/>
            <a:ext cx="1981200" cy="8382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800" b="1">
                <a:latin typeface="黑体" pitchFamily="2" charset="-122"/>
                <a:ea typeface="黑体" pitchFamily="2" charset="-122"/>
              </a:rPr>
              <a:t>宽余率=宽余时间/</a:t>
            </a:r>
          </a:p>
          <a:p>
            <a:pPr lvl="0"/>
            <a:r>
              <a:rPr lang="zh-CN" altLang="en-US" sz="1800" b="1">
                <a:latin typeface="黑体" pitchFamily="2" charset="-122"/>
                <a:ea typeface="黑体" pitchFamily="2" charset="-122"/>
              </a:rPr>
              <a:t>     纯作业时间</a:t>
            </a:r>
          </a:p>
        </p:txBody>
      </p:sp>
      <p:sp>
        <p:nvSpPr>
          <p:cNvPr id="61463" name=""/>
          <p:cNvSpPr/>
          <p:nvPr/>
        </p:nvSpPr>
        <p:spPr>
          <a:xfrm>
            <a:off x="228600" y="5257800"/>
            <a:ext cx="8686800" cy="990600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 wrap="none" lIns="0" tIns="0" rIns="0" bIns="0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6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=</a:t>
            </a:r>
            <a:r>
              <a:rPr lang="zh-CN" altLang="en-US" sz="4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纯作业时间</a:t>
            </a:r>
            <a:r>
              <a:rPr lang="zh-CN" altLang="en-US" sz="72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×</a:t>
            </a:r>
            <a:r>
              <a:rPr lang="zh-CN" altLang="en-US" sz="4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（1+宽余率）</a:t>
            </a:r>
          </a:p>
        </p:txBody>
      </p:sp>
      <p:sp>
        <p:nvSpPr>
          <p:cNvPr id="61464" name=""/>
          <p:cNvSpPr/>
          <p:nvPr/>
        </p:nvSpPr>
        <p:spPr>
          <a:xfrm>
            <a:off x="304800" y="914400"/>
            <a:ext cx="3276600" cy="1371600"/>
          </a:xfrm>
          <a:prstGeom prst="wedgeRoundRectCallout">
            <a:avLst>
              <a:gd name="adj1" fmla="val 59931"/>
              <a:gd name="adj2" fmla="val 58449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使用工具：秒表</a:t>
            </a:r>
          </a:p>
          <a:p>
            <a:pPr lvl="0" algn="ctr"/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观测10~40次取平均</a:t>
            </a:r>
          </a:p>
          <a:p>
            <a:pPr lvl="0" algn="ctr"/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（去除异常值：</a:t>
            </a:r>
            <a:r>
              <a:rPr lang="zh-CN" altLang="en-US" sz="16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较相邻值小25%或大30%以上）</a:t>
            </a:r>
          </a:p>
        </p:txBody>
      </p:sp>
      <p:sp>
        <p:nvSpPr>
          <p:cNvPr id="61465" name=""/>
          <p:cNvSpPr/>
          <p:nvPr/>
        </p:nvSpPr>
        <p:spPr>
          <a:xfrm>
            <a:off x="2895600" y="3276600"/>
            <a:ext cx="3276600" cy="1371600"/>
          </a:xfrm>
          <a:prstGeom prst="wedgeRoundRectCallout">
            <a:avLst>
              <a:gd name="adj1" fmla="val 12111"/>
              <a:gd name="adj2" fmla="val -100000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熟练程度、工作热情、努力程度、测量时的感觉等影响</a:t>
            </a:r>
          </a:p>
        </p:txBody>
      </p:sp>
      <p:sp>
        <p:nvSpPr>
          <p:cNvPr id="61466" name=""/>
          <p:cNvSpPr/>
          <p:nvPr/>
        </p:nvSpPr>
        <p:spPr>
          <a:xfrm>
            <a:off x="5562600" y="762000"/>
            <a:ext cx="3276600" cy="685800"/>
          </a:xfrm>
          <a:prstGeom prst="wedgeRoundRectCallout">
            <a:avLst>
              <a:gd name="adj1" fmla="val 8574"/>
              <a:gd name="adj2" fmla="val 110417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生活、协商、休息等</a:t>
            </a:r>
          </a:p>
        </p:txBody>
      </p:sp>
      <p:sp>
        <p:nvSpPr>
          <p:cNvPr id="6146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6146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68F991F-E962-4B18-955C-A0A9A82D2471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61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61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500"/>
                                        <p:tgtEl>
                                          <p:spTgt spid="61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4" grpId="0"/>
      <p:bldP spid="61465" grpId="1"/>
      <p:bldP spid="61466" grpId="2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"/>
          <p:cNvSpPr/>
          <p:nvPr/>
        </p:nvSpPr>
        <p:spPr>
          <a:xfrm>
            <a:off x="0" y="0"/>
            <a:ext cx="33528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2、工时的观测方法</a:t>
            </a:r>
            <a:endParaRPr lang="en-US" altLang="zh-CN" sz="2800" b="1">
              <a:solidFill>
                <a:schemeClr val="bg1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sp>
        <p:nvSpPr>
          <p:cNvPr id="102403" name=""/>
          <p:cNvSpPr/>
          <p:nvPr/>
        </p:nvSpPr>
        <p:spPr>
          <a:xfrm>
            <a:off x="533400" y="914400"/>
            <a:ext cx="7467600" cy="5300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2.1 秒表式工时分析（秒表、观测板、观测表格）</a:t>
            </a:r>
          </a:p>
          <a:p>
            <a:pPr lvl="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2.2 观测准备（目的、相关部门人员的协商理解）</a:t>
            </a:r>
          </a:p>
          <a:p>
            <a:pPr lvl="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2.3 工时观测的程序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一边观察作业者的动作；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一边用秒表读出各要素作业的需要时间；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记录在观测表格纸上。</a:t>
            </a:r>
          </a:p>
          <a:p>
            <a:pPr lvl="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2.4</a:t>
            </a: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 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各程序的具体办法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划分构成要素作业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秒表的读取方法（连续法、快退法、经过时间法）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观察动作记录时间</a:t>
            </a:r>
          </a:p>
          <a:p>
            <a:pPr lvl="1">
              <a:spcBef>
                <a:spcPct val="50000"/>
              </a:spcBef>
              <a:buChar char="•"/>
            </a:pPr>
            <a:r>
              <a:rPr lang="zh-CN" altLang="en-US" sz="20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计算要素作业的纯作业时间</a:t>
            </a:r>
          </a:p>
        </p:txBody>
      </p:sp>
      <p:sp>
        <p:nvSpPr>
          <p:cNvPr id="10240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0240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5B8AF21C-F090-4EB2-8799-825F141FDCC3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"/>
          <p:cNvSpPr/>
          <p:nvPr/>
        </p:nvSpPr>
        <p:spPr>
          <a:xfrm>
            <a:off x="381000" y="304800"/>
            <a:ext cx="7467600" cy="42910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2.5 重复作业的工时分析程序</a:t>
            </a:r>
          </a:p>
          <a:p>
            <a:pPr marL="914400" lvl="1" indent="-457200">
              <a:spcBef>
                <a:spcPct val="50000"/>
              </a:spcBef>
              <a:buChar char="•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 工时分析的目的 ：</a:t>
            </a:r>
          </a:p>
          <a:p>
            <a:pPr marL="914400" lvl="1" indent="-457200">
              <a:spcBef>
                <a:spcPct val="50000"/>
              </a:spcBef>
              <a:buAutoNum type="arabicPeriod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作业方法的改善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① 如生产效率低、工时多等有问题的作业改善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② 成为工序管理上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瓶颈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的作业改善</a:t>
            </a:r>
          </a:p>
          <a:p>
            <a:pPr marL="914400" lvl="1" indent="-457200">
              <a:spcBef>
                <a:spcPct val="50000"/>
              </a:spcBef>
              <a:buAutoNum type="arabicPeriod" startAt="2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作业方法的比较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③ 比较若干作业方法的优劣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④ 比较两人以上作业者的作业方法</a:t>
            </a:r>
          </a:p>
        </p:txBody>
      </p:sp>
      <p:graphicFrame>
        <p:nvGraphicFramePr>
          <p:cNvPr id="103427" name=""/>
          <p:cNvGraphicFramePr>
            <a:graphicFrameLocks noChangeAspect="1"/>
          </p:cNvGraphicFramePr>
          <p:nvPr/>
        </p:nvGraphicFramePr>
        <p:xfrm>
          <a:off x="8278812" y="4191000"/>
          <a:ext cx="865188" cy="2667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Paint Shop Pro Image" r:id="rId2" progId="PaintShopPro">
                  <p:embed/>
                </p:oleObj>
              </mc:Choice>
              <mc:Fallback>
                <p:oleObj name="Paint Shop Pro Image" r:id="rId2" progId="PaintShopPro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278812" y="4191000"/>
                        <a:ext cx="865188" cy="2667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42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0342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48C1CABC-BAC3-4BAA-A9DD-76725260910D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0" name=""/>
          <p:cNvSpPr/>
          <p:nvPr/>
        </p:nvSpPr>
        <p:spPr>
          <a:xfrm>
            <a:off x="762000" y="3352800"/>
            <a:ext cx="8001000" cy="3195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914400" lvl="1" indent="-457200">
              <a:spcBef>
                <a:spcPct val="50000"/>
              </a:spcBef>
              <a:buChar char="•"/>
            </a:pPr>
            <a:r>
              <a:rPr lang="zh-CN" altLang="en-US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 标准工时的设定的场合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① 针对新产品、新零部件材料的作业标准工时的设定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② 由于作业方法的变更，重新制订标准工时。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③ 编制通用的作业标准工时资料。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④ 研究现行标准工时的有效性。</a:t>
            </a:r>
          </a:p>
          <a:p>
            <a:pPr marL="914400" lvl="1" indent="-457200">
              <a:spcBef>
                <a:spcPct val="50000"/>
              </a:spcBef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⑤ 管理方式的更新，设定更精确的标准工时。</a:t>
            </a:r>
          </a:p>
        </p:txBody>
      </p:sp>
      <p:sp>
        <p:nvSpPr>
          <p:cNvPr id="104451" name=""/>
          <p:cNvSpPr/>
          <p:nvPr/>
        </p:nvSpPr>
        <p:spPr>
          <a:xfrm>
            <a:off x="0" y="0"/>
            <a:ext cx="4937125" cy="457200"/>
          </a:xfrm>
          <a:prstGeom prst="rect">
            <a:avLst/>
          </a:prstGeom>
          <a:solidFill>
            <a:srgbClr val="0066FF"/>
          </a:soli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工时分析的目的-----制定改善方案</a:t>
            </a:r>
          </a:p>
        </p:txBody>
      </p:sp>
      <p:sp>
        <p:nvSpPr>
          <p:cNvPr id="104452" name=""/>
          <p:cNvSpPr/>
          <p:nvPr/>
        </p:nvSpPr>
        <p:spPr>
          <a:xfrm>
            <a:off x="762000" y="990600"/>
            <a:ext cx="8077200" cy="2465388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  <a:buChar char="•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工时最长的要素作业是哪个？能否改善其操作？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工时偏差大的要素作业是哪个？能否改善其操作？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在工时偏差大的要素作业中，最短要素作业的方法如何？</a:t>
            </a:r>
          </a:p>
          <a:p>
            <a:pPr lvl="0">
              <a:spcBef>
                <a:spcPct val="50000"/>
              </a:spcBef>
              <a:buChar char="•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 根据以上制订改善方案</a:t>
            </a:r>
          </a:p>
        </p:txBody>
      </p:sp>
      <p:sp>
        <p:nvSpPr>
          <p:cNvPr id="10445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0445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74C80EB8-353F-4E64-B92A-83EDE271D503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9" name=""/>
          <p:cNvSpPr/>
          <p:nvPr/>
        </p:nvSpPr>
        <p:spPr>
          <a:xfrm>
            <a:off x="381000" y="2057400"/>
            <a:ext cx="243840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>
                <a:solidFill>
                  <a:srgbClr val="FF0000"/>
                </a:solidFill>
                <a:ea typeface="黑体" pitchFamily="2" charset="-122"/>
              </a:rPr>
              <a:t>平衡分析方法</a:t>
            </a:r>
          </a:p>
        </p:txBody>
      </p:sp>
      <p:sp>
        <p:nvSpPr>
          <p:cNvPr id="62470" name=""/>
          <p:cNvSpPr/>
          <p:nvPr/>
        </p:nvSpPr>
        <p:spPr>
          <a:xfrm>
            <a:off x="381000" y="2667000"/>
            <a:ext cx="8458200" cy="38100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程序1：确定要分析的对象生产线和对象工序的范围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程序2：实施对象生产线的工序分析，把握现状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程序3：实施各工序的工时分析（已设定了标准工时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时使用现行数据）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程序4：制作各工序工时值的柱形图（作业节拍分析图）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程序5：计算线平衡 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              ①计算线平衡效率（编制效率）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              ②计算线平衡损失率</a:t>
            </a:r>
          </a:p>
          <a:p>
            <a:pPr lvl="0"/>
            <a:r>
              <a:rPr lang="zh-CN" altLang="en-US" b="1">
                <a:latin typeface="黑体" pitchFamily="2" charset="-122"/>
                <a:ea typeface="黑体" pitchFamily="2" charset="-122"/>
              </a:rPr>
              <a:t>程序6：研究分析结果，制定改善方案（用线平衡的改善原则）</a:t>
            </a:r>
          </a:p>
        </p:txBody>
      </p:sp>
      <p:sp>
        <p:nvSpPr>
          <p:cNvPr id="62471" name=""/>
          <p:cNvSpPr/>
          <p:nvPr/>
        </p:nvSpPr>
        <p:spPr>
          <a:xfrm>
            <a:off x="0" y="0"/>
            <a:ext cx="50292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3、什么是线平衡 </a:t>
            </a:r>
            <a:r>
              <a:rPr lang="en-US" altLang="zh-CN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Line balance</a:t>
            </a:r>
          </a:p>
        </p:txBody>
      </p:sp>
      <p:sp>
        <p:nvSpPr>
          <p:cNvPr id="62473" name=""/>
          <p:cNvSpPr/>
          <p:nvPr/>
        </p:nvSpPr>
        <p:spPr>
          <a:xfrm>
            <a:off x="457200" y="990600"/>
            <a:ext cx="822960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b="1">
                <a:ea typeface="黑体" pitchFamily="2" charset="-122"/>
              </a:rPr>
              <a:t>        线平衡又称工序布局技术，就是规定每一位操作者的工作量，使之固定的方法。</a:t>
            </a:r>
          </a:p>
        </p:txBody>
      </p:sp>
      <p:sp>
        <p:nvSpPr>
          <p:cNvPr id="6247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6247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C97F973C-83DA-49D0-AACF-77BAAA407F05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41" name=""/>
          <p:cNvSpPr/>
          <p:nvPr/>
        </p:nvSpPr>
        <p:spPr>
          <a:xfrm>
            <a:off x="304800" y="2025650"/>
            <a:ext cx="8610600" cy="2470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5600" b="1">
                <a:effectLst>
                  <a:outerShdw blurRad="38100" dist="38100" dir="2700000" algn="tl">
                    <a:schemeClr val="bg2"/>
                  </a:outerShdw>
                </a:effectLst>
              </a:rPr>
              <a:t>挖山填谷</a:t>
            </a:r>
          </a:p>
        </p:txBody>
      </p:sp>
      <p:graphicFrame>
        <p:nvGraphicFramePr>
          <p:cNvPr id="17412" name=""/>
          <p:cNvGraphicFramePr>
            <a:graphicFrameLocks noChangeAspect="1"/>
          </p:cNvGraphicFramePr>
          <p:nvPr/>
        </p:nvGraphicFramePr>
        <p:xfrm>
          <a:off x="762000" y="0"/>
          <a:ext cx="8382000" cy="26019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Chart" r:id="rId2" progId="MSGraph.Chart.8">
                  <p:embed/>
                </p:oleObj>
              </mc:Choice>
              <mc:Fallback>
                <p:oleObj name="Chart" r:id="rId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62000" y="0"/>
                        <a:ext cx="8382000" cy="26019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14" name=""/>
          <p:cNvGraphicFramePr>
            <a:graphicFrameLocks noChangeAspect="1"/>
          </p:cNvGraphicFramePr>
          <p:nvPr/>
        </p:nvGraphicFramePr>
        <p:xfrm>
          <a:off x="700088" y="3722688"/>
          <a:ext cx="8672512" cy="26019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Chart" r:id="rId4" progId="MSGraph.Chart.8">
                  <p:embed/>
                </p:oleObj>
              </mc:Choice>
              <mc:Fallback>
                <p:oleObj name="Chart" r:id="rId4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00088" y="3722688"/>
                        <a:ext cx="8672512" cy="26019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5" name=""/>
          <p:cNvSpPr/>
          <p:nvPr/>
        </p:nvSpPr>
        <p:spPr>
          <a:xfrm>
            <a:off x="366712" y="838200"/>
            <a:ext cx="762000" cy="838200"/>
          </a:xfrm>
          <a:prstGeom prst="ellipse">
            <a:avLst/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ea typeface="黑体" pitchFamily="2" charset="-122"/>
              </a:rPr>
              <a:t>前</a:t>
            </a:r>
          </a:p>
        </p:txBody>
      </p:sp>
      <p:sp>
        <p:nvSpPr>
          <p:cNvPr id="17416" name=""/>
          <p:cNvSpPr/>
          <p:nvPr/>
        </p:nvSpPr>
        <p:spPr>
          <a:xfrm>
            <a:off x="381000" y="4408488"/>
            <a:ext cx="685800" cy="762000"/>
          </a:xfrm>
          <a:prstGeom prst="ellipse">
            <a:avLst/>
          </a:prstGeom>
          <a:noFill/>
          <a:ln w="28575">
            <a:solidFill>
              <a:srgbClr val="FF9900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后</a:t>
            </a:r>
          </a:p>
        </p:txBody>
      </p:sp>
      <p:sp>
        <p:nvSpPr>
          <p:cNvPr id="17417" name=""/>
          <p:cNvSpPr/>
          <p:nvPr/>
        </p:nvSpPr>
        <p:spPr>
          <a:xfrm>
            <a:off x="457200" y="2133600"/>
            <a:ext cx="623888" cy="1219200"/>
          </a:xfrm>
          <a:prstGeom prst="downArrow">
            <a:avLst>
              <a:gd name="adj1" fmla="val 50000"/>
              <a:gd name="adj2" fmla="val 48855"/>
            </a:avLst>
          </a:prstGeom>
          <a:noFill/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800" b="1">
              <a:solidFill>
                <a:schemeClr val="tx2"/>
              </a:solidFill>
              <a:ea typeface="黑体" pitchFamily="2" charset="-122"/>
            </a:endParaRPr>
          </a:p>
        </p:txBody>
      </p:sp>
      <p:sp>
        <p:nvSpPr>
          <p:cNvPr id="17425" name=""/>
          <p:cNvSpPr/>
          <p:nvPr/>
        </p:nvSpPr>
        <p:spPr>
          <a:xfrm>
            <a:off x="1690688" y="304800"/>
            <a:ext cx="685800" cy="14478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26" name=""/>
          <p:cNvSpPr/>
          <p:nvPr/>
        </p:nvSpPr>
        <p:spPr>
          <a:xfrm>
            <a:off x="2362200" y="304800"/>
            <a:ext cx="685800" cy="3048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27" name=""/>
          <p:cNvSpPr/>
          <p:nvPr/>
        </p:nvSpPr>
        <p:spPr>
          <a:xfrm>
            <a:off x="3048000" y="304800"/>
            <a:ext cx="685800" cy="7620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28" name=""/>
          <p:cNvSpPr/>
          <p:nvPr/>
        </p:nvSpPr>
        <p:spPr>
          <a:xfrm>
            <a:off x="3733800" y="304800"/>
            <a:ext cx="685800" cy="6096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0" name=""/>
          <p:cNvSpPr/>
          <p:nvPr/>
        </p:nvSpPr>
        <p:spPr>
          <a:xfrm>
            <a:off x="5105400" y="304800"/>
            <a:ext cx="685800" cy="7620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1" name=""/>
          <p:cNvSpPr/>
          <p:nvPr/>
        </p:nvSpPr>
        <p:spPr>
          <a:xfrm>
            <a:off x="5791200" y="304800"/>
            <a:ext cx="609600" cy="6096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2" name=""/>
          <p:cNvSpPr/>
          <p:nvPr/>
        </p:nvSpPr>
        <p:spPr>
          <a:xfrm>
            <a:off x="6400800" y="304800"/>
            <a:ext cx="762000" cy="10668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3" name=""/>
          <p:cNvSpPr/>
          <p:nvPr/>
        </p:nvSpPr>
        <p:spPr>
          <a:xfrm>
            <a:off x="7162800" y="304800"/>
            <a:ext cx="685800" cy="7620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4" name=""/>
          <p:cNvSpPr/>
          <p:nvPr/>
        </p:nvSpPr>
        <p:spPr>
          <a:xfrm>
            <a:off x="7848600" y="304800"/>
            <a:ext cx="685800" cy="14478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cxnSp>
        <p:nvCxnSpPr>
          <p:cNvPr id="17423" name=""/>
          <p:cNvCxnSpPr/>
          <p:nvPr/>
        </p:nvCxnSpPr>
        <p:spPr>
          <a:xfrm>
            <a:off x="1447800" y="333375"/>
            <a:ext cx="7086600" cy="0"/>
          </a:xfrm>
          <a:prstGeom prst="line">
            <a:avLst/>
          </a:prstGeom>
          <a:noFill/>
          <a:ln w="22225">
            <a:solidFill>
              <a:schemeClr val="tx1"/>
            </a:solidFill>
            <a:miter lim="800000"/>
          </a:ln>
        </p:spPr>
      </p:cxnSp>
      <p:sp>
        <p:nvSpPr>
          <p:cNvPr id="17435" name=""/>
          <p:cNvSpPr/>
          <p:nvPr/>
        </p:nvSpPr>
        <p:spPr>
          <a:xfrm>
            <a:off x="1690688" y="4560888"/>
            <a:ext cx="685800" cy="762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6" name=""/>
          <p:cNvSpPr/>
          <p:nvPr/>
        </p:nvSpPr>
        <p:spPr>
          <a:xfrm>
            <a:off x="2376488" y="4560888"/>
            <a:ext cx="685800" cy="1524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7" name=""/>
          <p:cNvSpPr/>
          <p:nvPr/>
        </p:nvSpPr>
        <p:spPr>
          <a:xfrm>
            <a:off x="3062288" y="4560888"/>
            <a:ext cx="685800" cy="1524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8" name=""/>
          <p:cNvSpPr/>
          <p:nvPr/>
        </p:nvSpPr>
        <p:spPr>
          <a:xfrm>
            <a:off x="5195888" y="4560888"/>
            <a:ext cx="685800" cy="2286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39" name=""/>
          <p:cNvSpPr/>
          <p:nvPr/>
        </p:nvSpPr>
        <p:spPr>
          <a:xfrm>
            <a:off x="6643688" y="4637088"/>
            <a:ext cx="685800" cy="3810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7440" name=""/>
          <p:cNvSpPr/>
          <p:nvPr/>
        </p:nvSpPr>
        <p:spPr>
          <a:xfrm>
            <a:off x="7329488" y="4637088"/>
            <a:ext cx="685800" cy="152400"/>
          </a:xfrm>
          <a:prstGeom prst="rect">
            <a:avLst/>
          </a:prstGeom>
          <a:pattFill prst="wdDnDiag">
            <a:fgClr>
              <a:schemeClr val="tx1"/>
            </a:fgClr>
            <a:bgClr>
              <a:schemeClr val="bg1"/>
            </a:bgClr>
          </a:patt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cxnSp>
        <p:nvCxnSpPr>
          <p:cNvPr id="17422" name=""/>
          <p:cNvCxnSpPr/>
          <p:nvPr/>
        </p:nvCxnSpPr>
        <p:spPr>
          <a:xfrm>
            <a:off x="1538288" y="4560888"/>
            <a:ext cx="7086600" cy="38100"/>
          </a:xfrm>
          <a:prstGeom prst="line">
            <a:avLst/>
          </a:prstGeom>
          <a:noFill/>
          <a:ln w="22225">
            <a:solidFill>
              <a:schemeClr val="tx1"/>
            </a:solidFill>
            <a:miter lim="800000"/>
          </a:ln>
        </p:spPr>
      </p:cxnSp>
      <p:sp>
        <p:nvSpPr>
          <p:cNvPr id="17442" name=""/>
          <p:cNvSpPr/>
          <p:nvPr/>
        </p:nvSpPr>
        <p:spPr>
          <a:xfrm>
            <a:off x="898525" y="381000"/>
            <a:ext cx="396875" cy="167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400" b="1">
                <a:effectLst>
                  <a:outerShdw blurRad="38100" dist="38100" dir="2700000" algn="tl">
                    <a:schemeClr val="bg2"/>
                  </a:outerShdw>
                </a:effectLst>
              </a:rPr>
              <a:t>作业工时1.4</a:t>
            </a:r>
            <a:r>
              <a:rPr lang="en-US" altLang="zh-CN" sz="1400" b="1">
                <a:effectLst>
                  <a:outerShdw blurRad="38100" dist="38100" dir="2700000" algn="tl">
                    <a:schemeClr val="bg2"/>
                  </a:outerShdw>
                </a:effectLst>
              </a:rPr>
              <a:t>DM</a:t>
            </a:r>
          </a:p>
        </p:txBody>
      </p:sp>
      <p:sp>
        <p:nvSpPr>
          <p:cNvPr id="17443" name=""/>
          <p:cNvSpPr/>
          <p:nvPr/>
        </p:nvSpPr>
        <p:spPr>
          <a:xfrm>
            <a:off x="990600" y="4267200"/>
            <a:ext cx="396875" cy="167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1400" b="1">
                <a:effectLst>
                  <a:outerShdw blurRad="38100" dist="38100" dir="2700000" algn="tl">
                    <a:schemeClr val="bg2"/>
                  </a:outerShdw>
                </a:effectLst>
              </a:rPr>
              <a:t>作业工时1.0</a:t>
            </a:r>
            <a:r>
              <a:rPr lang="en-US" altLang="zh-CN" sz="1400" b="1">
                <a:effectLst>
                  <a:outerShdw blurRad="38100" dist="38100" dir="2700000" algn="tl">
                    <a:schemeClr val="bg2"/>
                  </a:outerShdw>
                </a:effectLst>
              </a:rPr>
              <a:t>DM</a:t>
            </a:r>
          </a:p>
        </p:txBody>
      </p:sp>
      <p:sp>
        <p:nvSpPr>
          <p:cNvPr id="174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74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4DB79769-C1F3-4AB9-A47C-0EC831EC8C6A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41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507" name=""/>
          <p:cNvSpPr/>
          <p:nvPr/>
        </p:nvSpPr>
        <p:spPr>
          <a:xfrm>
            <a:off x="2514600" y="5410200"/>
            <a:ext cx="3200400" cy="1447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105505" name=""/>
          <p:cNvSpPr/>
          <p:nvPr/>
        </p:nvSpPr>
        <p:spPr>
          <a:xfrm>
            <a:off x="2514600" y="2819400"/>
            <a:ext cx="3200400" cy="1447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05474" name=""/>
          <p:cNvGraphicFramePr>
            <a:graphicFrameLocks noChangeAspect="1"/>
          </p:cNvGraphicFramePr>
          <p:nvPr/>
        </p:nvGraphicFramePr>
        <p:xfrm>
          <a:off x="533400" y="609600"/>
          <a:ext cx="7696200" cy="2362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Chart" r:id="rId2" progId="Excel.Chart.8">
                  <p:embed/>
                </p:oleObj>
              </mc:Choice>
              <mc:Fallback>
                <p:oleObj name="Chart" r:id="rId2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609600"/>
                        <a:ext cx="7696200" cy="2362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5504" name=""/>
          <p:cNvGraphicFramePr>
            <a:graphicFrameLocks noGrp="1"/>
          </p:cNvGraphicFramePr>
          <p:nvPr/>
        </p:nvGraphicFramePr>
        <p:xfrm>
          <a:off x="457200" y="3124200"/>
          <a:ext cx="8001000" cy="1077912"/>
        </p:xfrm>
        <a:graphic>
          <a:graphicData uri="http://schemas.openxmlformats.org/drawingml/2006/table">
            <a:tbl>
              <a:tblPr/>
              <a:tblGrid>
                <a:gridCol w="1382712"/>
                <a:gridCol w="5170488"/>
                <a:gridCol w="1447800"/>
              </a:tblGrid>
              <a:tr h="457200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2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24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»"/>
                        <a:defRPr kumimoji="1" lang="en-US" altLang="en-US" sz="20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latin typeface="黑体" pitchFamily="2" charset="-122"/>
                          <a:ea typeface="黑体" pitchFamily="2" charset="-122"/>
                        </a:rPr>
                        <a:t>要因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2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24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»"/>
                        <a:defRPr kumimoji="1" lang="en-US" altLang="en-US" sz="20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latin typeface="黑体" pitchFamily="2" charset="-122"/>
                          <a:ea typeface="黑体" pitchFamily="2" charset="-122"/>
                        </a:rPr>
                        <a:t>对策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2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24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»"/>
                        <a:defRPr kumimoji="1" lang="en-US" altLang="en-US" sz="20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600" b="1">
                          <a:latin typeface="黑体" pitchFamily="2" charset="-122"/>
                          <a:ea typeface="黑体" pitchFamily="2" charset="-122"/>
                        </a:rPr>
                        <a:t>采用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071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2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24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»"/>
                        <a:defRPr kumimoji="1" lang="en-US" altLang="en-US" sz="20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800" b="1">
                          <a:latin typeface="黑体" pitchFamily="2" charset="-122"/>
                          <a:ea typeface="黑体" pitchFamily="2" charset="-122"/>
                        </a:rPr>
                        <a:t>分析后对策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2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24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»"/>
                        <a:defRPr kumimoji="1" lang="en-US" altLang="en-US" sz="20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kumimoji="0" lang="zh-CN" altLang="en-US" sz="1800" b="1">
                          <a:latin typeface="黑体" pitchFamily="2" charset="-122"/>
                          <a:ea typeface="黑体" pitchFamily="2" charset="-122"/>
                        </a:rPr>
                        <a:t>将</a:t>
                      </a:r>
                      <a:r>
                        <a:rPr kumimoji="0" lang="en-US" altLang="zh-CN" sz="1800" b="1">
                          <a:latin typeface="黑体" pitchFamily="2" charset="-122"/>
                          <a:ea typeface="黑体" pitchFamily="2" charset="-122"/>
                        </a:rPr>
                        <a:t>UV</a:t>
                      </a:r>
                      <a:r>
                        <a:rPr kumimoji="0" lang="zh-CN" altLang="en-US" sz="1800" b="1">
                          <a:latin typeface="黑体" pitchFamily="2" charset="-122"/>
                          <a:ea typeface="黑体" pitchFamily="2" charset="-122"/>
                        </a:rPr>
                        <a:t>涂布/干燥/捺印3人改为2人作业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2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24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»"/>
                        <a:defRPr kumimoji="1" lang="en-US" altLang="en-US" sz="20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n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–"/>
                        <a:defRPr kumimoji="1" lang="en-US" altLang="en-US" sz="180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Times New Roman" pitchFamily="18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latin typeface="黑体" pitchFamily="2" charset="-122"/>
                          <a:ea typeface="黑体" pitchFamily="2" charset="-122"/>
                        </a:rPr>
                        <a:t>√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05495" name=""/>
          <p:cNvGraphicFramePr>
            <a:graphicFrameLocks noChangeAspect="1"/>
          </p:cNvGraphicFramePr>
          <p:nvPr/>
        </p:nvGraphicFramePr>
        <p:xfrm>
          <a:off x="228600" y="4343400"/>
          <a:ext cx="8305800" cy="22526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Chart" r:id="rId4" progId="Excel.Chart.8">
                  <p:embed/>
                </p:oleObj>
              </mc:Choice>
              <mc:Fallback>
                <p:oleObj name="Chart" r:id="rId4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8600" y="4343400"/>
                        <a:ext cx="8305800" cy="22526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5496" name=""/>
          <p:cNvSpPr/>
          <p:nvPr/>
        </p:nvSpPr>
        <p:spPr>
          <a:xfrm>
            <a:off x="0" y="0"/>
            <a:ext cx="2133600" cy="609600"/>
          </a:xfrm>
          <a:prstGeom prst="rect">
            <a:avLst/>
          </a:prstGeom>
          <a:gradFill rotWithShape="0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 wrap="none" lIns="92075" tIns="46038" rIns="92075" bIns="46038" anchor="ctr" anchorCtr="0">
            <a:noAutofit/>
          </a:bodyPr>
          <a:lstStyle>
            <a:defPPr algn="ctr" rtl="0" eaLnBrk="1" hangingPunct="1">
              <a:defRPr kumimoji="1" lang="en-US" altLang="en-US" b="1"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b="1">
                <a:solidFill>
                  <a:schemeClr val="bg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黑体" pitchFamily="2" charset="-122"/>
                <a:ea typeface="黑体" pitchFamily="2" charset="-122"/>
              </a:rPr>
              <a:t>案例分析</a:t>
            </a:r>
            <a:endParaRPr lang="zh-CN" altLang="en-US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graphicFrame>
        <p:nvGraphicFramePr>
          <p:cNvPr id="105506" name=""/>
          <p:cNvGraphicFramePr>
            <a:graphicFrameLocks noChangeAspect="1"/>
          </p:cNvGraphicFramePr>
          <p:nvPr/>
        </p:nvGraphicFramePr>
        <p:xfrm>
          <a:off x="533400" y="609600"/>
          <a:ext cx="7696200" cy="2362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Chart" r:id="rId6" progId="Excel.Chart.8">
                  <p:embed/>
                </p:oleObj>
              </mc:Choice>
              <mc:Fallback>
                <p:oleObj name="Chart" r:id="rId6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3400" y="609600"/>
                        <a:ext cx="7696200" cy="2362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550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>
              <a:spcBef>
                <a:spcPct val="50000"/>
              </a:spcBef>
            </a:pPr>
            <a:endParaRPr kumimoji="0" lang="en-US" altLang="zh-CN" sz="1400"/>
          </a:p>
        </p:txBody>
      </p:sp>
      <p:sp>
        <p:nvSpPr>
          <p:cNvPr id="10550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>
              <a:spcBef>
                <a:spcPct val="50000"/>
              </a:spcBef>
            </a:pPr>
            <a:fld id="{76595D8F-0555-459C-85F0-3B24AF500A16}" type="footer">
              <a:rPr kumimoji="0" lang="zh-CN" altLang="en-US" sz="1400"/>
              <a:t/>
            </a:fld>
            <a:endParaRPr kumimoji="0" lang="en-US" altLang="zh-CN" sz="1400"/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https://d.book118.com/186235033143010033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CBCBCB"/>
      </a:lt2>
      <a:accent1>
        <a:srgbClr val="DDDDDD"/>
      </a:accent1>
      <a:accent2>
        <a:srgbClr val="B2B2B2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4D4D4D"/>
      </a:hlink>
      <a:folHlink>
        <a:srgbClr val="777777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66FF"/>
        </a:lt1>
        <a:dk2>
          <a:srgbClr val="FFFF00"/>
        </a:dk2>
        <a:lt2>
          <a:srgbClr val="000000"/>
        </a:lt2>
        <a:accent1>
          <a:srgbClr val="00CCCC"/>
        </a:accent1>
        <a:accent2>
          <a:srgbClr val="FF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4568"/>
        </a:hlink>
        <a:folHlink>
          <a:srgbClr val="CCECFF"/>
        </a:folHlink>
      </a:clrScheme>
    </a:extraClrScheme>
    <a:extraClrScheme>
      <a:clrScheme name="">
        <a:dk1>
          <a:srgbClr val="000000"/>
        </a:dk1>
        <a:lt1>
          <a:srgbClr val="9999FF"/>
        </a:lt1>
        <a:dk2>
          <a:srgbClr val="6600FF"/>
        </a:dk2>
        <a:lt2>
          <a:srgbClr val="FFFFFF"/>
        </a:lt2>
        <a:accent1>
          <a:srgbClr val="CCCCFF"/>
        </a:accent1>
        <a:accent2>
          <a:srgbClr val="FF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66"/>
        </a:hlink>
        <a:folHlink>
          <a:srgbClr val="CCECFF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CBCBCB"/>
        </a:lt2>
        <a:accent1>
          <a:srgbClr val="DDDDDD"/>
        </a:accent1>
        <a:accent2>
          <a:srgbClr val="B2B2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777777"/>
        </a:folHlink>
      </a:clrScheme>
    </a:extraClrScheme>
    <a:extraClrScheme>
      <a:clrScheme name="">
        <a:dk1>
          <a:srgbClr val="FFFFFF"/>
        </a:dk1>
        <a:lt1>
          <a:srgbClr val="990066"/>
        </a:lt1>
        <a:dk2>
          <a:srgbClr val="FFFF00"/>
        </a:dk2>
        <a:lt2>
          <a:srgbClr val="000000"/>
        </a:lt2>
        <a:accent1>
          <a:srgbClr val="996633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9933"/>
        </a:hlink>
        <a:folHlink>
          <a:srgbClr val="CCCCFF"/>
        </a:folHlink>
      </a:clrScheme>
    </a:extraClrScheme>
  </a:extraClrScheme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CBCBCB"/>
    </a:lt2>
    <a:accent1>
      <a:srgbClr val="DDDDDD"/>
    </a:accent1>
    <a:accent2>
      <a:srgbClr val="B2B2B2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4D4D4D"/>
    </a:hlink>
    <a:folHlink>
      <a:srgbClr val="777777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537</Paragraphs>
  <Slides>42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baseType="lpstr" size="49">
      <vt:lpstr>Arial</vt:lpstr>
      <vt:lpstr>Calibri</vt:lpstr>
      <vt:lpstr>Times New Roman</vt:lpstr>
      <vt:lpstr>宋体</vt:lpstr>
      <vt:lpstr>Wingdings</vt:lpstr>
      <vt:lpstr>黑体</vt:lpstr>
      <vt:lpstr>Office Theme</vt:lpstr>
      <vt:lpstr>工序管理实践研修</vt:lpstr>
      <vt:lpstr>研修目的</vt:lpstr>
      <vt:lpstr>研修对象定位</vt:lpstr>
      <vt:lpstr>PowerPoint Presentation</vt:lpstr>
      <vt:lpstr>PowerPoint Presentation</vt:lpstr>
      <vt:lpstr>PowerPoint Presentation</vt:lpstr>
      <vt:lpstr>PowerPoint Presentation</vt:lpstr>
      <vt:lpstr>        作为生产管理的手段，为使生产工序标准化、稳定化、最佳化进行改善，用最经济的手段（PDCA管理循环、IE、QC、VE手法等）实现所需的品质、生产量、成本，并使之得以维持。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工序管理的最基本条件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工序分析---工作的分解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标准工时的构成图解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2024-09-02T07:13:31.527</cp:lastPrinted>
  <dcterms:created xsi:type="dcterms:W3CDTF">2024-09-01T23:13:31Z</dcterms:created>
  <dcterms:modified xsi:type="dcterms:W3CDTF">2024-09-01T23:13:34Z</dcterms:modified>
</cp:coreProperties>
</file>