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6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5C022-15B8-4BA1-A85A-5B4D4F28C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8BADF-61E5-41BA-A720-5A40BF09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A8E41-53C8-40A7-8DCA-8F6B0CB14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8F257-EB19-41DD-8D35-D3C811BA1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F030B7-4C51-4CF3-A0BD-1E0966408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085A4-7BF4-4C35-9EAF-ADA1531F7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2B95D0-FDDE-4761-812E-37CE62F06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CE506-4382-428C-A981-97A22712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34DF6-1683-4A29-A249-C7F63B8D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19EFA-BC8C-4F02-8463-65794A75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394AE-DB07-469A-B0DA-2F1E9FA8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.png" /><Relationship Id="rId2" Type="http://schemas.openxmlformats.org/officeDocument/2006/relationships/image" Target="../media/image3.jpe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.xml" /><Relationship Id="rId11" Type="http://schemas.openxmlformats.org/officeDocument/2006/relationships/tags" Target="../tags/tag17.xml" /><Relationship Id="rId12" Type="http://schemas.openxmlformats.org/officeDocument/2006/relationships/tags" Target="../tags/tag18.xml" /><Relationship Id="rId13" Type="http://schemas.openxmlformats.org/officeDocument/2006/relationships/tags" Target="../tags/tag19.xml" /><Relationship Id="rId14" Type="http://schemas.openxmlformats.org/officeDocument/2006/relationships/tags" Target="../tags/tag20.xml" /><Relationship Id="rId15" Type="http://schemas.openxmlformats.org/officeDocument/2006/relationships/tags" Target="../tags/tag21.xml" /><Relationship Id="rId16" Type="http://schemas.openxmlformats.org/officeDocument/2006/relationships/tags" Target="../tags/tag22.xml" /><Relationship Id="rId17" Type="http://schemas.openxmlformats.org/officeDocument/2006/relationships/tags" Target="../tags/tag23.xml" /><Relationship Id="rId18" Type="http://schemas.openxmlformats.org/officeDocument/2006/relationships/tags" Target="../tags/tag24.xml" /><Relationship Id="rId19" Type="http://schemas.openxmlformats.org/officeDocument/2006/relationships/tags" Target="../tags/tag25.xml" /><Relationship Id="rId2" Type="http://schemas.openxmlformats.org/officeDocument/2006/relationships/tags" Target="../tags/tag8.xml" /><Relationship Id="rId20" Type="http://schemas.openxmlformats.org/officeDocument/2006/relationships/tags" Target="../tags/tag26.xml" /><Relationship Id="rId21" Type="http://schemas.openxmlformats.org/officeDocument/2006/relationships/tags" Target="../tags/tag27.xml" /><Relationship Id="rId22" Type="http://schemas.openxmlformats.org/officeDocument/2006/relationships/tags" Target="../tags/tag28.xml" /><Relationship Id="rId23" Type="http://schemas.openxmlformats.org/officeDocument/2006/relationships/tags" Target="../tags/tag29.xml" /><Relationship Id="rId24" Type="http://schemas.openxmlformats.org/officeDocument/2006/relationships/tags" Target="../tags/tag30.xml" /><Relationship Id="rId25" Type="http://schemas.openxmlformats.org/officeDocument/2006/relationships/tags" Target="../tags/tag31.xml" /><Relationship Id="rId26" Type="http://schemas.openxmlformats.org/officeDocument/2006/relationships/tags" Target="../tags/tag32.xml" /><Relationship Id="rId27" Type="http://schemas.openxmlformats.org/officeDocument/2006/relationships/tags" Target="../tags/tag33.xml" /><Relationship Id="rId28" Type="http://schemas.openxmlformats.org/officeDocument/2006/relationships/tags" Target="../tags/tag34.xml" /><Relationship Id="rId29" Type="http://schemas.openxmlformats.org/officeDocument/2006/relationships/image" Target="../media/image2.png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tags" Target="../tags/tag14.xml" /><Relationship Id="rId9" Type="http://schemas.openxmlformats.org/officeDocument/2006/relationships/tags" Target="../tags/tag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jpeg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image" Target="../media/image2.png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5.xml" /><Relationship Id="rId11" Type="http://schemas.openxmlformats.org/officeDocument/2006/relationships/tags" Target="../tags/tag56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image" Target="../media/image5.jpeg" /><Relationship Id="rId6" Type="http://schemas.openxmlformats.org/officeDocument/2006/relationships/tags" Target="../tags/tag53.xml" /><Relationship Id="rId7" Type="http://schemas.openxmlformats.org/officeDocument/2006/relationships/image" Target="../media/image6.jpeg" /><Relationship Id="rId8" Type="http://schemas.openxmlformats.org/officeDocument/2006/relationships/tags" Target="../tags/tag54.xml" /><Relationship Id="rId9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tags" Target="../tags/tag62.xml" /><Relationship Id="rId20" Type="http://schemas.openxmlformats.org/officeDocument/2006/relationships/image" Target="../media/image2.png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image" Target="../media/image8.jpeg" /><Relationship Id="rId6" Type="http://schemas.openxmlformats.org/officeDocument/2006/relationships/tags" Target="../tags/tag65.xml" /><Relationship Id="rId7" Type="http://schemas.openxmlformats.org/officeDocument/2006/relationships/image" Target="../media/image9.jpeg" /><Relationship Id="rId8" Type="http://schemas.openxmlformats.org/officeDocument/2006/relationships/tags" Target="../tags/tag66.xml" /><Relationship Id="rId9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image" Target="../media/image2.png" /><Relationship Id="rId2" Type="http://schemas.openxmlformats.org/officeDocument/2006/relationships/image" Target="../media/image1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image" Target="../media/image13.jpeg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image" Target="../media/image14.jpeg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tags" Target="../tags/tag93.xml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image" Target="../media/image2.png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image" Target="../media/image2.png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image" Target="../media/image15.jpeg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42.xml" /><Relationship Id="rId30" Type="http://schemas.openxmlformats.org/officeDocument/2006/relationships/image" Target="../media/image2.png" /><Relationship Id="rId4" Type="http://schemas.openxmlformats.org/officeDocument/2006/relationships/image" Target="../media/image16.jpeg" /><Relationship Id="rId5" Type="http://schemas.openxmlformats.org/officeDocument/2006/relationships/tags" Target="../tags/tag143.xml" /><Relationship Id="rId6" Type="http://schemas.openxmlformats.org/officeDocument/2006/relationships/image" Target="../media/image17.jpeg" /><Relationship Id="rId7" Type="http://schemas.openxmlformats.org/officeDocument/2006/relationships/tags" Target="../tags/tag144.xml" /><Relationship Id="rId8" Type="http://schemas.openxmlformats.org/officeDocument/2006/relationships/image" Target="../media/image18.jpeg" /><Relationship Id="rId9" Type="http://schemas.openxmlformats.org/officeDocument/2006/relationships/tags" Target="../tags/tag1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11301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酸奶加工绩效管理方案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0322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汇报人：XXX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0322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202X-XX-XX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绩效管理方案概述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酸奶加工工艺流程梳理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关键绩效指标设定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绩效评价方法与周期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绩效结果应用与激励机制设计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持续改进计划与实施保障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绩效管理方案概述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0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3"/>
            </p:custDataLst>
          </p:nvPr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随着酸奶市场竞争日益激烈，为提高企业竞争力，优化生产流程，提升产品质量，亟需引入绩效管理方案。</a:t>
            </a:r>
            <a:endParaRPr lang="en-US" sz="1100"/>
          </a:p>
        </p:txBody>
      </p:sp>
      <p:sp>
        <p:nvSpPr>
          <p:cNvPr id="5" name="AutoShape 5"/>
          <p:cNvSpPr/>
          <p:nvPr>
            <p:custDataLst>
              <p:tags r:id="rId4"/>
            </p:custDataLst>
          </p:nvPr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通过绩效管理，实现酸奶加工过程的高效、高质、低成本，提高员工积极性和企业整体业绩。</a:t>
            </a:r>
            <a:endParaRPr lang="en-US" sz="1100"/>
          </a:p>
        </p:txBody>
      </p:sp>
      <p:sp>
        <p:nvSpPr>
          <p:cNvPr id="27" name="TextBox 27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方案背景与目标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>
            <p:custDataLst>
              <p:tags r:id="rId5"/>
            </p:custDataLst>
          </p:nvPr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>
            <p:custDataLst>
              <p:tags r:id="rId6"/>
            </p:custDataLst>
          </p:nvPr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背景</a:t>
            </a:r>
            <a:endParaRPr lang="en-US" sz="1100"/>
          </a:p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7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8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9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>
            <p:custDataLst>
              <p:tags r:id="rId2"/>
            </p:custDataLst>
          </p:nvPr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>
            <p:custDataLst>
              <p:tags r:id="rId3"/>
            </p:custDataLst>
          </p:nvPr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>
            <p:custDataLst>
              <p:tags r:id="rId4"/>
            </p:custDataLst>
          </p:nvPr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>
            <p:custDataLst>
              <p:tags r:id="rId5"/>
            </p:custDataLst>
          </p:nvPr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>
            <p:custDataLst>
              <p:tags r:id="rId6"/>
            </p:custDataLst>
          </p:nvPr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>
            <p:custDataLst>
              <p:tags r:id="rId7"/>
            </p:custDataLst>
          </p:nvPr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8"/>
            </p:custDataLst>
          </p:nvPr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>
            <p:custDataLst>
              <p:tags r:id="rId9"/>
            </p:custDataLst>
          </p:nvPr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>
            <p:custDataLst>
              <p:tags r:id="rId10"/>
            </p:custDataLst>
          </p:nvPr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>
            <p:custDataLst>
              <p:tags r:id="rId11"/>
            </p:custDataLst>
          </p:nvPr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2"/>
            </p:custDataLst>
          </p:nvPr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>
            <p:custDataLst>
              <p:tags r:id="rId13"/>
            </p:custDataLst>
          </p:nvPr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4"/>
            </p:custDataLst>
          </p:nvPr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>
            <p:custDataLst>
              <p:tags r:id="rId15"/>
            </p:custDataLst>
          </p:nvPr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>
            <p:custDataLst>
              <p:tags r:id="rId16"/>
            </p:custDataLst>
          </p:nvPr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>
            <p:custDataLst>
              <p:tags r:id="rId17"/>
            </p:custDataLst>
          </p:nvPr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>
            <p:custDataLst>
              <p:tags r:id="rId18"/>
            </p:custDataLst>
          </p:nvPr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公平公正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>
            <p:custDataLst>
              <p:tags r:id="rId19"/>
            </p:custDataLst>
          </p:nvPr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目标导向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>
            <p:custDataLst>
              <p:tags r:id="rId20"/>
            </p:custDataLst>
          </p:nvPr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激励与约束并重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>
            <p:custDataLst>
              <p:tags r:id="rId21"/>
            </p:custDataLst>
          </p:nvPr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</a:t>
            </a:r>
            <a:endParaRPr lang="en-US" sz="1575" b="1">
              <a:solidFill>
                <a:schemeClr val="accent5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绩效管理原则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>
            <p:custDataLst>
              <p:tags r:id="rId22"/>
            </p:custDataLst>
          </p:nvPr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确保绩效管理过程公开、透明，评价结果客观、公正，避免主观臆断和偏见。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>
            <p:custDataLst>
              <p:tags r:id="rId23"/>
            </p:custDataLst>
          </p:nvPr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以企业战略目标为导向，明确各部门、各岗位的绩效目标，确保员工努力方向与企业目标保持一致。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>
            <p:custDataLst>
              <p:tags r:id="rId24"/>
            </p:custDataLst>
          </p:nvPr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不断优化绩效管理体系，根据实际情况调整绩效指标和评价方法，实现持续改进和提高。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>
            <p:custDataLst>
              <p:tags r:id="rId25"/>
            </p:custDataLst>
          </p:nvPr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既要通过奖励机制激发员工积极性，又要通过约束机制规范员工行为，确保绩效管理的有效性。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8" name="组合 47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49" name="Aitds3-1"/>
            <p:cNvSpPr/>
            <p:nvPr>
              <p:custDataLst>
                <p:tags r:id="rId26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50" name="组合 49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51" name="Aitds3-2"/>
              <p:cNvSpPr/>
              <p:nvPr>
                <p:custDataLst>
                  <p:tags r:id="rId27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52" name="Aitds3-3"/>
              <p:cNvSpPr/>
              <p:nvPr>
                <p:custDataLst>
                  <p:tags r:id="rId28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8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>
            <p:custDataLst>
              <p:tags r:id="rId2"/>
            </p:custDataLst>
          </p:nvPr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>
            <p:custDataLst>
              <p:tags r:id="rId3"/>
            </p:custDataLst>
          </p:nvPr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本绩效管理方案适用于酸奶加工企业的生产、质量、研发、销售等各部门。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4"/>
            </p:custDataLst>
          </p:nvPr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>
            <p:custDataLst>
              <p:tags r:id="rId5"/>
            </p:custDataLst>
          </p:nvPr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包括企业高层管理人员、中层管理人员、基层员工等在内的全体员工均需参与绩效管理。同时，供应商、合作伙伴等外部相关方也可参照本方案进行协同管理。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>
            <p:custDataLst>
              <p:tags r:id="rId6"/>
            </p:custDataLst>
          </p:nvPr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7"/>
            </p:custDataLst>
          </p:nvPr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8"/>
            </p:custDataLst>
          </p:nvPr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>
            <p:custDataLst>
              <p:tags r:id="rId9"/>
            </p:custDataLst>
          </p:nvPr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10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>
            <p:custDataLst>
              <p:tags r:id="rId11"/>
            </p:custDataLst>
          </p:nvPr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2"/>
            </p:custDataLst>
          </p:nvPr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3"/>
            </p:custDataLst>
          </p:nvPr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>
            <p:custDataLst>
              <p:tags r:id="rId14"/>
            </p:custDataLst>
          </p:nvPr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适用范围及对象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15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16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17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酸奶加工工艺流程梳理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7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>
            <p:custDataLst>
              <p:tags r:id="rId2"/>
            </p:custDataLst>
          </p:nvPr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原料验收标准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>
            <p:custDataLst>
              <p:tags r:id="rId3"/>
            </p:custDataLst>
          </p:nvPr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原料储存条件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4"/>
            </p:custDataLst>
          </p:nvPr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7222" r="72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11961" b="1196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原料验收与储存环节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>
            <p:custDataLst>
              <p:tags r:id="rId11"/>
            </p:custDataLst>
          </p:nvPr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确保原料符合食品安全标准，检查原料的外观、颜色、气味、保质期等。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>
            <p:custDataLst>
              <p:tags r:id="rId12"/>
            </p:custDataLst>
          </p:nvPr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将原料存放在干燥、通风、阴凉的仓库中，避免阳光直射和高温环境。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>
            <p:custDataLst>
              <p:tags r:id="rId13"/>
            </p:custDataLst>
          </p:nvPr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建立库存管理制度，定期盘点原料数量，确保原料充足且不积压。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14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15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16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0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>
            <p:custDataLst>
              <p:tags r:id="rId2"/>
            </p:custDataLst>
          </p:nvPr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>
            <p:custDataLst>
              <p:tags r:id="rId3"/>
            </p:custDataLst>
          </p:nvPr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4"/>
            </p:custDataLst>
          </p:nvPr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t="4041" b="40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发酵与凝固环节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>
            <p:custDataLst>
              <p:tags r:id="rId11"/>
            </p:custDataLst>
          </p:nvPr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发酵剂选择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>
            <p:custDataLst>
              <p:tags r:id="rId12"/>
            </p:custDataLst>
          </p:nvPr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选用适合酸奶发酵的菌种，确保酸奶的口感和品质。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>
            <p:custDataLst>
              <p:tags r:id="rId13"/>
            </p:custDataLst>
          </p:nvPr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发酵温度与时间控制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>
            <p:custDataLst>
              <p:tags r:id="rId14"/>
            </p:custDataLst>
          </p:nvPr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严格控制发酵温度和时间，确保酸奶发酵充分且不过度。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>
            <p:custDataLst>
              <p:tags r:id="rId15"/>
            </p:custDataLst>
          </p:nvPr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凝固剂使用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>
            <p:custDataLst>
              <p:tags r:id="rId16"/>
            </p:custDataLst>
          </p:nvPr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根据需要添加适量的凝固剂，使酸奶达到理想的凝固状态。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17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18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19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8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33" r="13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>
            <p:custDataLst>
              <p:tags r:id="rId3"/>
            </p:custDataLst>
          </p:nvPr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>
            <p:custDataLst>
              <p:tags r:id="rId4"/>
            </p:custDataLst>
          </p:nvPr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>
            <p:custDataLst>
              <p:tags r:id="rId5"/>
            </p:custDataLst>
          </p:nvPr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包装标识与日期打印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>
            <p:custDataLst>
              <p:tags r:id="rId6"/>
            </p:custDataLst>
          </p:nvPr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在包装上打印生产日期、保质期等信息，方便消费者识别和选择。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>
            <p:custDataLst>
              <p:tags r:id="rId7"/>
            </p:custDataLst>
          </p:nvPr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>
            <p:custDataLst>
              <p:tags r:id="rId8"/>
            </p:custDataLst>
          </p:nvPr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>
            <p:custDataLst>
              <p:tags r:id="rId9"/>
            </p:custDataLst>
          </p:nvPr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灌装设备选择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>
            <p:custDataLst>
              <p:tags r:id="rId10"/>
            </p:custDataLst>
          </p:nvPr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选用高效、卫生的灌装设备，确保酸奶灌装过程顺畅、无污染。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>
            <p:custDataLst>
              <p:tags r:id="rId11"/>
            </p:custDataLst>
          </p:nvPr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>
            <p:custDataLst>
              <p:tags r:id="rId12"/>
            </p:custDataLst>
          </p:nvPr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>
            <p:custDataLst>
              <p:tags r:id="rId13"/>
            </p:custDataLst>
          </p:nvPr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包装材料选择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>
            <p:custDataLst>
              <p:tags r:id="rId14"/>
            </p:custDataLst>
          </p:nvPr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选择符合食品安全标准的包装材料，确保酸奶的保质期和品质。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灌装与包装环节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9" name="Aitds3-1"/>
            <p:cNvSpPr/>
            <p:nvPr>
              <p:custDataLst>
                <p:tags r:id="rId15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40" name="组合 39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1" name="Aitds3-2"/>
              <p:cNvSpPr/>
              <p:nvPr>
                <p:custDataLst>
                  <p:tags r:id="rId16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2" name="Aitds3-3"/>
              <p:cNvSpPr/>
              <p:nvPr>
                <p:custDataLst>
                  <p:tags r:id="rId17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>
            <p:custDataLst>
              <p:tags r:id="rId2"/>
            </p:custDataLst>
          </p:nvPr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>
            <p:custDataLst>
              <p:tags r:id="rId3"/>
            </p:custDataLst>
          </p:nvPr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将成品存放在干燥、通风、阴凉的仓库中，避免阳光直射和高温环境。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4"/>
            </p:custDataLst>
          </p:nvPr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成品储存环境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>
            <p:custDataLst>
              <p:tags r:id="rId5"/>
            </p:custDataLst>
          </p:nvPr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>
            <p:custDataLst>
              <p:tags r:id="rId6"/>
            </p:custDataLst>
          </p:nvPr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>
            <p:custDataLst>
              <p:tags r:id="rId7"/>
            </p:custDataLst>
          </p:nvPr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8"/>
            </p:custDataLst>
          </p:nvPr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>
            <p:custDataLst>
              <p:tags r:id="rId11"/>
            </p:custDataLst>
          </p:nvPr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发货管理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>
            <p:custDataLst>
              <p:tags r:id="rId12"/>
            </p:custDataLst>
          </p:nvPr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>
            <p:custDataLst>
              <p:tags r:id="rId13"/>
            </p:custDataLst>
          </p:nvPr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>
            <p:custDataLst>
              <p:tags r:id="rId14"/>
            </p:custDataLst>
          </p:nvPr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5"/>
            </p:custDataLst>
          </p:nvPr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>
            <p:custDataLst>
              <p:tags r:id="rId18"/>
            </p:custDataLst>
          </p:nvPr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运输过程监控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>
            <p:custDataLst>
              <p:tags r:id="rId19"/>
            </p:custDataLst>
          </p:nvPr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>
            <p:custDataLst>
              <p:tags r:id="rId20"/>
            </p:custDataLst>
          </p:nvPr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>
            <p:custDataLst>
              <p:tags r:id="rId21"/>
            </p:custDataLst>
          </p:nvPr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rcRect l="26292" r="2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>
            <p:custDataLst>
              <p:tags r:id="rId24"/>
            </p:custDataLst>
          </p:nvPr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建立发货管理制度，确保产品按订单要求及时、准确发货。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>
            <p:custDataLst>
              <p:tags r:id="rId25"/>
            </p:custDataLst>
          </p:nvPr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对运输过程进行监控，确保产品在运输过程中不受损坏和污染。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>
            <p:custDataLst>
              <p:tags r:id="rId26"/>
            </p:custDataLst>
          </p:nvPr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>
            <p:custDataLst>
              <p:tags r:id="rId27"/>
            </p:custDataLst>
          </p:nvPr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>
            <p:custDataLst>
              <p:tags r:id="rId28"/>
            </p:custDataLst>
          </p:nvPr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172845" y="56515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成品储存与发货环节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8" name="组合 47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49" name="Aitds3-1"/>
            <p:cNvSpPr/>
            <p:nvPr>
              <p:custDataLst>
                <p:tags r:id="rId29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50" name="组合 49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51" name="Aitds3-2"/>
              <p:cNvSpPr/>
              <p:nvPr>
                <p:custDataLst>
                  <p:tags r:id="rId30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52" name="Aitds3-3"/>
              <p:cNvSpPr/>
              <p:nvPr>
                <p:custDataLst>
                  <p:tags r:id="rId31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关键绩效指标设定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>
            <p:custDataLst>
              <p:tags r:id="rId2"/>
            </p:custDataLst>
          </p:nvPr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>
            <p:custDataLst>
              <p:tags r:id="rId3"/>
            </p:custDataLst>
          </p:nvPr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>
            <p:custDataLst>
              <p:tags r:id="rId4"/>
            </p:custDataLst>
          </p:nvPr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>
            <p:custDataLst>
              <p:tags r:id="rId5"/>
            </p:custDataLst>
          </p:nvPr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>
            <p:custDataLst>
              <p:tags r:id="rId6"/>
            </p:custDataLst>
          </p:nvPr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>
            <p:custDataLst>
              <p:tags r:id="rId7"/>
            </p:custDataLst>
          </p:nvPr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>
            <p:custDataLst>
              <p:tags r:id="rId8"/>
            </p:custDataLst>
          </p:nvPr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>
            <p:custDataLst>
              <p:tags r:id="rId9"/>
            </p:custDataLst>
          </p:nvPr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>
            <p:custDataLst>
              <p:tags r:id="rId10"/>
            </p:custDataLst>
          </p:nvPr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>
              <p:custDataLst>
                <p:tags r:id="rId11"/>
              </p:custDataLst>
            </p:nvPr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>
              <p:custDataLst>
                <p:tags r:id="rId12"/>
              </p:custDataLst>
            </p:nvPr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>
            <p:custDataLst>
              <p:tags r:id="rId13"/>
            </p:custDataLst>
          </p:nvPr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>
            <p:custDataLst>
              <p:tags r:id="rId14"/>
            </p:custDataLst>
          </p:nvPr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原材料质量合格率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>
            <p:custDataLst>
              <p:tags r:id="rId15"/>
            </p:custDataLst>
          </p:nvPr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成品酸奶质量合格率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>
            <p:custDataLst>
              <p:tags r:id="rId16"/>
            </p:custDataLst>
          </p:nvPr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微生物指标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>
            <p:custDataLst>
              <p:tags r:id="rId17"/>
            </p:custDataLst>
          </p:nvPr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保质期稳定性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质量指标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>
            <p:custDataLst>
              <p:tags r:id="rId18"/>
            </p:custDataLst>
          </p:nvPr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通过严格的质量检测，确保生产出的酸奶符合国家相关标准和企业内控标准。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>
            <p:custDataLst>
              <p:tags r:id="rId19"/>
            </p:custDataLst>
          </p:nvPr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确保酸奶生产所使用的原奶、糖、发酵剂等原材料符合质量标准。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>
            <p:custDataLst>
              <p:tags r:id="rId20"/>
            </p:custDataLst>
          </p:nvPr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确保酸奶在保质期内保持良好的品质和口感。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>
            <p:custDataLst>
              <p:tags r:id="rId21"/>
            </p:custDataLst>
          </p:nvPr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控制酸奶中的微生物含量，保证产品的卫生安全。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4" name="组合 43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45" name="Aitds3-1"/>
            <p:cNvSpPr/>
            <p:nvPr>
              <p:custDataLst>
                <p:tags r:id="rId22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46" name="组合 45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7" name="Aitds3-2"/>
              <p:cNvSpPr/>
              <p:nvPr>
                <p:custDataLst>
                  <p:tags r:id="rId23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8" name="Aitds3-3"/>
              <p:cNvSpPr/>
              <p:nvPr>
                <p:custDataLst>
                  <p:tags r:id="rId24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0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>
            <p:custDataLst>
              <p:tags r:id="rId10"/>
            </p:custDataLst>
          </p:nvPr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1"/>
            </p:custDataLst>
          </p:nvPr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2"/>
            </p:custDataLst>
          </p:nvPr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>
            <p:custDataLst>
              <p:tags r:id="rId13"/>
            </p:custDataLst>
          </p:nvPr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>
            <p:custDataLst>
              <p:tags r:id="rId14"/>
            </p:custDataLst>
          </p:nvPr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>
            <p:custDataLst>
              <p:tags r:id="rId15"/>
            </p:custDataLst>
          </p:nvPr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>
            <p:custDataLst>
              <p:tags r:id="rId16"/>
            </p:custDataLst>
          </p:nvPr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>
              <p:custDataLst>
                <p:tags r:id="rId17"/>
              </p:custDataLst>
            </p:nvPr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>
              <p:custDataLst>
                <p:tags r:id="rId18"/>
              </p:custDataLst>
            </p:nvPr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TextBox 36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生产效率指标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>
            <p:custDataLst>
              <p:tags r:id="rId19"/>
            </p:custDataLst>
          </p:nvPr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提高生产线的利用效率，降低设备闲置率。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>
            <p:custDataLst>
              <p:tags r:id="rId20"/>
            </p:custDataLst>
          </p:nvPr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优化生产流程，缩短酸奶从原材料到成品的生产周期。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>
            <p:custDataLst>
              <p:tags r:id="rId21"/>
            </p:custDataLst>
          </p:nvPr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通过培训和提高员工技能，提高人均酸奶产量。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>
            <p:custDataLst>
              <p:tags r:id="rId22"/>
            </p:custDataLst>
          </p:nvPr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加强设备维护和保养，降低设备故障对生产的影响。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>
            <p:custDataLst>
              <p:tags r:id="rId23"/>
            </p:custDataLst>
          </p:nvPr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生产线利用率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>
            <p:custDataLst>
              <p:tags r:id="rId24"/>
            </p:custDataLst>
          </p:nvPr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生产周期时间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>
            <p:custDataLst>
              <p:tags r:id="rId25"/>
            </p:custDataLst>
          </p:nvPr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人均产量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>
            <p:custDataLst>
              <p:tags r:id="rId26"/>
            </p:custDataLst>
          </p:nvPr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设备故障率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5" name="组合 44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46" name="Aitds3-1"/>
            <p:cNvSpPr/>
            <p:nvPr>
              <p:custDataLst>
                <p:tags r:id="rId27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8" name="Aitds3-2"/>
              <p:cNvSpPr/>
              <p:nvPr>
                <p:custDataLst>
                  <p:tags r:id="rId28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9" name="Aitds3-3"/>
              <p:cNvSpPr/>
              <p:nvPr>
                <p:custDataLst>
                  <p:tags r:id="rId29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https://d.book118.com/187011130164006035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DIAGRAM_VIRTUALLY_FRAME" val="{&quot;height&quot;:355.53086614173225,&quot;left&quot;:44.379842519685035,&quot;top&quot;:110.65425196850394,&quot;width&quot;:243.31905511811024}"/>
</p:tagLst>
</file>

<file path=ppt/tags/tag2.xml><?xml version="1.0" encoding="utf-8"?>
<p:tagLst xmlns:p="http://schemas.openxmlformats.org/presentationml/2006/main">
  <p:tag name="KSO_WM_DIAGRAM_VIRTUALLY_FRAME" val="{&quot;height&quot;:355.53086614173225,&quot;left&quot;:44.379842519685035,&quot;top&quot;:110.65425196850394,&quot;width&quot;:243.31905511811024}"/>
</p:tagLst>
</file>

<file path=ppt/tags/tag3.xml><?xml version="1.0" encoding="utf-8"?>
<p:tagLst xmlns:p="http://schemas.openxmlformats.org/presentationml/2006/main">
  <p:tag name="KSO_WM_DIAGRAM_VIRTUALLY_FRAME" val="{&quot;height&quot;:355.53086614173225,&quot;left&quot;:44.379842519685035,&quot;top&quot;:110.65425196850394,&quot;width&quot;:243.31905511811024}"/>
</p:tagLst>
</file>

<file path=ppt/tags/tag4.xml><?xml version="1.0" encoding="utf-8"?>
<p:tagLst xmlns:p="http://schemas.openxmlformats.org/presentationml/2006/main">
  <p:tag name="KSO_WM_DIAGRAM_VIRTUALLY_FRAME" val="{&quot;height&quot;:355.53086614173225,&quot;left&quot;:44.379842519685035,&quot;top&quot;:110.65425196850394,&quot;width&quot;:243.31905511811024}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9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0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1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2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3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4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5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6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7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8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19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0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1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2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3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4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5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6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7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8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29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30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31.xml><?xml version="1.0" encoding="utf-8"?>
<p:tagLst xmlns:p="http://schemas.openxmlformats.org/presentationml/2006/main">
  <p:tag name="KSO_WM_DIAGRAM_VIRTUALLY_FRAME" val="{&quot;height&quot;:352.158031496063,&quot;left&quot;:48.65,&quot;top&quot;:128,&quot;width&quot;:874.8866141732284}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36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37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38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39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0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1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2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3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4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5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6.xml><?xml version="1.0" encoding="utf-8"?>
<p:tagLst xmlns:p="http://schemas.openxmlformats.org/presentationml/2006/main">
  <p:tag name="KSO_WM_DIAGRAM_VIRTUALLY_FRAME" val="{&quot;height&quot;:367.18944881889763,&quot;left&quot;:54.29866141732283,&quot;top&quot;:111.40220472440944,&quot;width&quot;:557.3429921259842}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1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2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3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4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5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6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7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8.xml><?xml version="1.0" encoding="utf-8"?>
<p:tagLst xmlns:p="http://schemas.openxmlformats.org/presentationml/2006/main">
  <p:tag name="KSO_WM_DIAGRAM_VIRTUALLY_FRAME" val="{&quot;height&quot;:400.24488188976375,&quot;left&quot;:46.19834645669291,&quot;top&quot;:109.38740157480315,&quot;width&quot;:867.4589763779528}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63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64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65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66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67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68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69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70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71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72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73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78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79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0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1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2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3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4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5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6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7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8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3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4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5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6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7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8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9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0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1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2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3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4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5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6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7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8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9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10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11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12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13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14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15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0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1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2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3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4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5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6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7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8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29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0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1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2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3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4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5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6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7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8.xml><?xml version="1.0" encoding="utf-8"?>
<p:tagLst xmlns:p="http://schemas.openxmlformats.org/presentationml/2006/main">
  <p:tag name="KSO_WM_DIAGRAM_VIRTUALLY_FRAME" val="{&quot;height&quot;:427.71000000000004,&quot;left&quot;:57.685905511811015,&quot;top&quot;:78.86157480314961,&quot;width&quot;:849.8083464566929}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43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44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45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46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47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48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49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0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1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2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3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4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5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6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7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8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59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60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61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62.xml><?xml version="1.0" encoding="utf-8"?>
<p:tagLst xmlns:p="http://schemas.openxmlformats.org/presentationml/2006/main">
  <p:tag name="KSO_WM_DIAGRAM_VIRTUALLY_FRAME" val="{&quot;height&quot;:349.3333858267717,&quot;left&quot;:55.54732283464567,&quot;top&quot;:147.5,&quot;width&quot;:854}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2024-09-10T14:23:16.282</cp:lastPrinted>
  <dcterms:created xsi:type="dcterms:W3CDTF">2024-09-10T06:23:16Z</dcterms:created>
  <dcterms:modified xsi:type="dcterms:W3CDTF">2024-09-10T06:23:18Z</dcterms:modified>
</cp:coreProperties>
</file>